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2d2d6a4f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2d2d6a4f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2d2d6a4f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2d2d6a4f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2d2d6a4f2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2d2d6a4f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2d2d6a4f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2d2d6a4f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2d2d6a4f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2d2d6a4f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d2d6a4f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d2d6a4f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2d2d6a4f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2d2d6a4f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d2d6a4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d2d6a4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d2d6a4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2d2d6a4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2d2d6a4f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d2d6a4f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d2d6a4f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d2d6a4f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d2d6a4f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d2d6a4f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2d2d6a4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d2d6a4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2d2d6a4f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2d2d6a4f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d2d6a4f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d2d6a4f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OOSE Project - LifeLine Blood Donation App</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Sanat Madkar - B050</a:t>
            </a:r>
            <a:endParaRPr/>
          </a:p>
          <a:p>
            <a:pPr indent="0" lvl="0" marL="0" rtl="0" algn="l">
              <a:spcBef>
                <a:spcPts val="0"/>
              </a:spcBef>
              <a:spcAft>
                <a:spcPts val="0"/>
              </a:spcAft>
              <a:buNone/>
            </a:pPr>
            <a:r>
              <a:rPr lang="en"/>
              <a:t>Mann Merani-B060</a:t>
            </a:r>
            <a:endParaRPr/>
          </a:p>
          <a:p>
            <a:pPr indent="0" lvl="0" marL="0" rtl="0" algn="l">
              <a:spcBef>
                <a:spcPts val="0"/>
              </a:spcBef>
              <a:spcAft>
                <a:spcPts val="0"/>
              </a:spcAft>
              <a:buNone/>
            </a:pPr>
            <a:r>
              <a:rPr lang="en"/>
              <a:t>Rahil Merchant-B061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Contd.</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2"/>
          <p:cNvPicPr preferRelativeResize="0"/>
          <p:nvPr/>
        </p:nvPicPr>
        <p:blipFill rotWithShape="1">
          <a:blip r:embed="rId3">
            <a:alphaModFix/>
          </a:blip>
          <a:srcRect b="5624" l="0" r="11567" t="0"/>
          <a:stretch/>
        </p:blipFill>
        <p:spPr>
          <a:xfrm>
            <a:off x="729450" y="1952300"/>
            <a:ext cx="3407501" cy="2506750"/>
          </a:xfrm>
          <a:prstGeom prst="rect">
            <a:avLst/>
          </a:prstGeom>
          <a:noFill/>
          <a:ln>
            <a:noFill/>
          </a:ln>
        </p:spPr>
      </p:pic>
      <p:pic>
        <p:nvPicPr>
          <p:cNvPr id="146" name="Google Shape;146;p22"/>
          <p:cNvPicPr preferRelativeResize="0"/>
          <p:nvPr/>
        </p:nvPicPr>
        <p:blipFill rotWithShape="1">
          <a:blip r:embed="rId4">
            <a:alphaModFix/>
          </a:blip>
          <a:srcRect b="8416" l="0" r="0" t="0"/>
          <a:stretch/>
        </p:blipFill>
        <p:spPr>
          <a:xfrm>
            <a:off x="4572000" y="1850912"/>
            <a:ext cx="4163099" cy="271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Contd.</a:t>
            </a:r>
            <a:endParaRPr/>
          </a:p>
          <a:p>
            <a:pPr indent="0" lvl="0" marL="0" rtl="0" algn="l">
              <a:spcBef>
                <a:spcPts val="0"/>
              </a:spcBef>
              <a:spcAft>
                <a:spcPts val="0"/>
              </a:spcAft>
              <a:buNone/>
            </a:pPr>
            <a:r>
              <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3"/>
          <p:cNvPicPr preferRelativeResize="0"/>
          <p:nvPr/>
        </p:nvPicPr>
        <p:blipFill rotWithShape="1">
          <a:blip r:embed="rId3">
            <a:alphaModFix/>
          </a:blip>
          <a:srcRect b="7791" l="0" r="38578" t="0"/>
          <a:stretch/>
        </p:blipFill>
        <p:spPr>
          <a:xfrm>
            <a:off x="1028025" y="1853850"/>
            <a:ext cx="2822825" cy="2984774"/>
          </a:xfrm>
          <a:prstGeom prst="rect">
            <a:avLst/>
          </a:prstGeom>
          <a:noFill/>
          <a:ln>
            <a:noFill/>
          </a:ln>
        </p:spPr>
      </p:pic>
      <p:pic>
        <p:nvPicPr>
          <p:cNvPr id="154" name="Google Shape;154;p23"/>
          <p:cNvPicPr preferRelativeResize="0"/>
          <p:nvPr/>
        </p:nvPicPr>
        <p:blipFill rotWithShape="1">
          <a:blip r:embed="rId4">
            <a:alphaModFix/>
          </a:blip>
          <a:srcRect b="6594" l="0" r="0" t="0"/>
          <a:stretch/>
        </p:blipFill>
        <p:spPr>
          <a:xfrm>
            <a:off x="4750050" y="1923937"/>
            <a:ext cx="4101601" cy="28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Contd.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4"/>
          <p:cNvPicPr preferRelativeResize="0"/>
          <p:nvPr/>
        </p:nvPicPr>
        <p:blipFill rotWithShape="1">
          <a:blip r:embed="rId3">
            <a:alphaModFix/>
          </a:blip>
          <a:srcRect b="9698" l="0" r="4951" t="0"/>
          <a:stretch/>
        </p:blipFill>
        <p:spPr>
          <a:xfrm>
            <a:off x="2402100" y="2028550"/>
            <a:ext cx="4222925" cy="293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of System</a:t>
            </a:r>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Very Secure where all actions are committed at the end of a function call</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Secure login where password is hidden</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Same application for regular customers, admin users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24X7 Service</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Rewards and incentives for frequent donors.</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Free-of-cost</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User friendly interface</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Paperless Reports</a:t>
            </a:r>
            <a:endParaRPr sz="1200">
              <a:solidFill>
                <a:schemeClr val="dk2"/>
              </a:solidFill>
            </a:endParaRPr>
          </a:p>
          <a:p>
            <a:pPr indent="-304800" lvl="0" marL="457200" rtl="0" algn="l">
              <a:lnSpc>
                <a:spcPct val="100000"/>
              </a:lnSpc>
              <a:spcBef>
                <a:spcPts val="0"/>
              </a:spcBef>
              <a:spcAft>
                <a:spcPts val="0"/>
              </a:spcAft>
              <a:buClr>
                <a:schemeClr val="dk2"/>
              </a:buClr>
              <a:buSzPts val="1200"/>
              <a:buChar char="●"/>
            </a:pPr>
            <a:r>
              <a:rPr lang="en" sz="1200">
                <a:solidFill>
                  <a:schemeClr val="dk2"/>
                </a:solidFill>
              </a:rPr>
              <a:t>Saves waiting time by avoiding queues</a:t>
            </a:r>
            <a:endParaRPr sz="1200">
              <a:solidFill>
                <a:schemeClr val="dk2"/>
              </a:solidFill>
            </a:endParaRPr>
          </a:p>
          <a:p>
            <a:pPr indent="0" lvl="0" marL="45720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 of Current System</a:t>
            </a:r>
            <a:endParaRPr/>
          </a:p>
        </p:txBody>
      </p:sp>
      <p:sp>
        <p:nvSpPr>
          <p:cNvPr id="173" name="Google Shape;17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No type of reward system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geographic availability in India</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Google Sign In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major security systems in place during login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type of leaderboard system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digital interface to offer communication between hospital and donor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Limited direct interaction between hospital and donor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preparation or relaying  of information on large amounts of  donation on short notice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Hospital phone lines may be busy; need another way of interaction</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79" name="Google Shape;17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LifeLine can be further developed and expanded to various hospitals in the city, and also other cities.</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For this the databases will have to be upgraded and they should be able to handle the load of the thousands of users that will be accessing the application.</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We’d also like to add additional features like notifications and reminders, QR codes and reviews to further enhance user experience.</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Currently, LifeLine is an android application, and we’d like to develop an online website as well as an iOS application.</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5" name="Google Shape;185;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rgbClr val="000000"/>
                </a:solidFill>
                <a:latin typeface="Times New Roman"/>
                <a:ea typeface="Times New Roman"/>
                <a:cs typeface="Times New Roman"/>
                <a:sym typeface="Times New Roman"/>
              </a:rPr>
              <a:t>There is an expectation that the blood will always be there when it is really needed. Blood donor volunteers constitute the main supply source in an effective blood supply chain management.</a:t>
            </a:r>
            <a:r>
              <a:rPr lang="en" sz="95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They feed blood stocks through their donation. In an emergency situation, if the stocks are insufficient, the only source of blood supply will be the people who come to the health centre and donate the blood on a voluntary basis.</a:t>
            </a:r>
            <a:r>
              <a:rPr lang="en" sz="1200">
                <a:solidFill>
                  <a:srgbClr val="000000"/>
                </a:solidFill>
                <a:highlight>
                  <a:srgbClr val="FFFFFF"/>
                </a:highlight>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With rapid increase in the usage of social networks sites across the world, there is also a steady increase in blood donation requests as being noticed in the number of posts on these sites such as Facebook and Twitter, seeking blood donors. A smart phone application is developed to allow donors to look for hospitals near them to donate blood. Apart from this, the user can also choose to get their blood report generated; by paying online, getting their blood tested, and getting their report on the app.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None/>
            </a:pPr>
            <a:r>
              <a:rPr lang="en" sz="1000">
                <a:solidFill>
                  <a:srgbClr val="000000"/>
                </a:solidFill>
                <a:latin typeface="Times New Roman"/>
                <a:ea typeface="Times New Roman"/>
                <a:cs typeface="Times New Roman"/>
                <a:sym typeface="Times New Roman"/>
              </a:rPr>
              <a:t>Despite all the advances in medicine and technology, an alternative medical way to substitute blood, blood components or blood-derived products have not been found yet. Blood can only be supplied by living donors. Blood transfusion has been responsible for saving millions of lives each year around the world. Yet the quantity and quality of bloodpool available for transfusion is still a major concern across the globe, especially in the developing countries. It is estimated that our country has a blood deficit of between 30% and 35% every year. In a land of 1.2 billion people it's ridiculous to say we can't meet the requirement.</a:t>
            </a:r>
            <a:endParaRPr sz="1000">
              <a:solidFill>
                <a:srgbClr val="000000"/>
              </a:solidFill>
              <a:latin typeface="Times New Roman"/>
              <a:ea typeface="Times New Roman"/>
              <a:cs typeface="Times New Roman"/>
              <a:sym typeface="Times New Roman"/>
            </a:endParaRPr>
          </a:p>
          <a:p>
            <a:pPr indent="0" lvl="0" marL="0" rtl="0" algn="l">
              <a:lnSpc>
                <a:spcPct val="138000"/>
              </a:lnSpc>
              <a:spcBef>
                <a:spcPts val="1200"/>
              </a:spcBef>
              <a:spcAft>
                <a:spcPts val="0"/>
              </a:spcAft>
              <a:buNone/>
            </a:pPr>
            <a:r>
              <a:rPr lang="en" sz="1000">
                <a:solidFill>
                  <a:srgbClr val="000000"/>
                </a:solidFill>
                <a:latin typeface="Times New Roman"/>
                <a:ea typeface="Times New Roman"/>
                <a:cs typeface="Times New Roman"/>
                <a:sym typeface="Times New Roman"/>
              </a:rPr>
              <a:t>Lifeline is a blood donation app which helps volunteer blood donors to find hospitals in their vicinity to donate blood. Aside from this, one can also get their blood report at the ease of their android smartphones, for which they can pay using the online payment portal, RazorPay.</a:t>
            </a:r>
            <a:endParaRPr sz="1000">
              <a:solidFill>
                <a:srgbClr val="000000"/>
              </a:solidFill>
              <a:latin typeface="Times New Roman"/>
              <a:ea typeface="Times New Roman"/>
              <a:cs typeface="Times New Roman"/>
              <a:sym typeface="Times New Roman"/>
            </a:endParaRPr>
          </a:p>
          <a:p>
            <a:pPr indent="0" lvl="0" marL="0" rtl="0" algn="l">
              <a:lnSpc>
                <a:spcPct val="138000"/>
              </a:lnSpc>
              <a:spcBef>
                <a:spcPts val="1200"/>
              </a:spcBef>
              <a:spcAft>
                <a:spcPts val="0"/>
              </a:spcAft>
              <a:buNone/>
            </a:pPr>
            <a:r>
              <a:rPr lang="en" sz="1000">
                <a:solidFill>
                  <a:srgbClr val="000000"/>
                </a:solidFill>
                <a:latin typeface="Times New Roman"/>
                <a:ea typeface="Times New Roman"/>
                <a:cs typeface="Times New Roman"/>
                <a:sym typeface="Times New Roman"/>
              </a:rPr>
              <a:t>With incentives and rewards for frequent donors, LifeLine makes blood donation worthwhile.</a:t>
            </a:r>
            <a:endParaRPr sz="1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16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Application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C:\Users\Madkar\Downloads\Life2Collab.png" id="106" name="Google Shape;106;p16"/>
          <p:cNvPicPr preferRelativeResize="0"/>
          <p:nvPr/>
        </p:nvPicPr>
        <p:blipFill>
          <a:blip r:embed="rId3">
            <a:alphaModFix/>
          </a:blip>
          <a:stretch>
            <a:fillRect/>
          </a:stretch>
        </p:blipFill>
        <p:spPr>
          <a:xfrm>
            <a:off x="2360198" y="1897700"/>
            <a:ext cx="4643477" cy="293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12" name="Google Shape;112;p17"/>
          <p:cNvSpPr txBox="1"/>
          <p:nvPr>
            <p:ph idx="1" type="body"/>
          </p:nvPr>
        </p:nvSpPr>
        <p:spPr>
          <a:xfrm>
            <a:off x="729450" y="1939500"/>
            <a:ext cx="7688700" cy="28425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User Interface-A good user interface acts as an incentive for the user to keep using our app and also help attract new users</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Profile Login-Helps maintain authenticity of the user</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User Details-This data is only accessible to the Hospital when the user donates blood. This is helpful in case of emergency.</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Separate Portal for Donor and Hospital-Different portal for hospital and donors as different kind of functionalities are offered to both.</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Create Event-Allows Hospital to Give Information about Donation Drives </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Events-Gives user information about donation drives</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Rewards System-Gives user an incentive to donate blood</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Leaderboard-Introduces a competitive spirit to donate blood</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Book Appointment-Saves time of the user by giving them a time slot to donate or test their blood</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Report Generation-Hospital can send users their reports easily with the help of this app in pdf format.</a:t>
            </a:r>
            <a:endParaRPr sz="1100">
              <a:solidFill>
                <a:srgbClr val="000000"/>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Payment-Users can pay for their blood reports through our app</a:t>
            </a:r>
            <a:endParaRPr sz="11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Security of personal information of the user</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Friendly and easy to use User Interface</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Performance-It should be accessible 24/7 for 365 days.</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Accessibility</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Efficiency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Profile Setup Stored in Firestore database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Quality assurance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Privacy</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Effectiveness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Portability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lnSpc>
                <a:spcPct val="1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10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Internet Access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Android 5.0 and above</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Location Access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Storage Access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25MB free in internal memory to install application</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230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Hardware/Software Used</a:t>
            </a:r>
            <a:endParaRPr>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130" name="Google Shape;130;p20"/>
          <p:cNvSpPr txBox="1"/>
          <p:nvPr>
            <p:ph idx="1" type="body"/>
          </p:nvPr>
        </p:nvSpPr>
        <p:spPr>
          <a:xfrm>
            <a:off x="729450" y="1765850"/>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Times New Roman"/>
                <a:ea typeface="Times New Roman"/>
                <a:cs typeface="Times New Roman"/>
                <a:sym typeface="Times New Roman"/>
              </a:rPr>
              <a:t>Hardware Required:</a:t>
            </a:r>
            <a:endParaRPr b="1" sz="1200">
              <a:solidFill>
                <a:srgbClr val="000000"/>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 sz="1200">
                <a:solidFill>
                  <a:srgbClr val="000000"/>
                </a:solidFill>
                <a:latin typeface="Times New Roman"/>
                <a:ea typeface="Times New Roman"/>
                <a:cs typeface="Times New Roman"/>
                <a:sym typeface="Times New Roman"/>
              </a:rPr>
              <a:t>Android Phone with Internet Connectivity</a:t>
            </a:r>
            <a:endParaRPr sz="1200">
              <a:solidFill>
                <a:srgbClr val="000000"/>
              </a:solidFill>
              <a:latin typeface="Times New Roman"/>
              <a:ea typeface="Times New Roman"/>
              <a:cs typeface="Times New Roman"/>
              <a:sym typeface="Times New Roman"/>
            </a:endParaRPr>
          </a:p>
          <a:p>
            <a:pPr indent="457200" lvl="0" marL="0" rtl="0" algn="l">
              <a:lnSpc>
                <a:spcPct val="115000"/>
              </a:lnSpc>
              <a:spcBef>
                <a:spcPts val="1000"/>
              </a:spcBef>
              <a:spcAft>
                <a:spcPts val="0"/>
              </a:spcAft>
              <a:buNone/>
            </a:pPr>
            <a:r>
              <a:rPr lang="en" sz="1200">
                <a:solidFill>
                  <a:srgbClr val="000000"/>
                </a:solidFill>
                <a:latin typeface="Times New Roman"/>
                <a:ea typeface="Times New Roman"/>
                <a:cs typeface="Times New Roman"/>
                <a:sym typeface="Times New Roman"/>
              </a:rPr>
              <a:t>GPS Service</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 sz="1200">
                <a:solidFill>
                  <a:srgbClr val="000000"/>
                </a:solidFill>
                <a:latin typeface="Times New Roman"/>
                <a:ea typeface="Times New Roman"/>
                <a:cs typeface="Times New Roman"/>
                <a:sym typeface="Times New Roman"/>
              </a:rPr>
              <a:t>Software Used:</a:t>
            </a:r>
            <a:endParaRPr b="1" sz="1200">
              <a:solidFill>
                <a:srgbClr val="000000"/>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rgbClr val="000000"/>
                </a:solidFill>
                <a:latin typeface="Times New Roman"/>
                <a:ea typeface="Times New Roman"/>
                <a:cs typeface="Times New Roman"/>
                <a:sym typeface="Times New Roman"/>
              </a:rPr>
              <a:t>         	 Android Studio</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Firebase Firestore - The database for the application</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Firebase Storage - Cloud storage used to store event images and PDFs of reports</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Firebase Authentication - Used to authenticate users</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Glide library - Used to display images stored on the cloud server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Horizontal calendar library</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Google API - Used for Login via Google account and data analytics.</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Google Maps - Used to display locations of hospitals and events.</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RazorPay API - Used for processing payments made by the donor for the report.</a:t>
            </a:r>
            <a:endParaRPr sz="1200">
              <a:solidFill>
                <a:srgbClr val="000000"/>
              </a:solidFill>
              <a:latin typeface="Times New Roman"/>
              <a:ea typeface="Times New Roman"/>
              <a:cs typeface="Times New Roman"/>
              <a:sym typeface="Times New Roman"/>
            </a:endParaRPr>
          </a:p>
          <a:p>
            <a:pPr indent="0" lvl="0" marL="91440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1"/>
          <p:cNvPicPr preferRelativeResize="0"/>
          <p:nvPr/>
        </p:nvPicPr>
        <p:blipFill rotWithShape="1">
          <a:blip r:embed="rId3">
            <a:alphaModFix/>
          </a:blip>
          <a:srcRect b="15433" l="0" r="0" t="0"/>
          <a:stretch/>
        </p:blipFill>
        <p:spPr>
          <a:xfrm>
            <a:off x="601525" y="2078875"/>
            <a:ext cx="4130975" cy="2663520"/>
          </a:xfrm>
          <a:prstGeom prst="rect">
            <a:avLst/>
          </a:prstGeom>
          <a:noFill/>
          <a:ln>
            <a:noFill/>
          </a:ln>
        </p:spPr>
      </p:pic>
      <p:pic>
        <p:nvPicPr>
          <p:cNvPr id="138" name="Google Shape;138;p21"/>
          <p:cNvPicPr preferRelativeResize="0"/>
          <p:nvPr/>
        </p:nvPicPr>
        <p:blipFill rotWithShape="1">
          <a:blip r:embed="rId4">
            <a:alphaModFix/>
          </a:blip>
          <a:srcRect b="8240" l="0" r="0" t="0"/>
          <a:stretch/>
        </p:blipFill>
        <p:spPr>
          <a:xfrm>
            <a:off x="4732500" y="2078875"/>
            <a:ext cx="4036375" cy="26025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