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57" r:id="rId6"/>
    <p:sldId id="258" r:id="rId7"/>
    <p:sldId id="260" r:id="rId8"/>
    <p:sldId id="261" r:id="rId9"/>
    <p:sldId id="262" r:id="rId10"/>
    <p:sldId id="263" r:id="rId11"/>
    <p:sldId id="264" r:id="rId12"/>
    <p:sldId id="265" r:id="rId13"/>
    <p:sldId id="266" r:id="rId14"/>
    <p:sldId id="268" r:id="rId15"/>
    <p:sldId id="269" r:id="rId16"/>
    <p:sldId id="270" r:id="rId17"/>
    <p:sldId id="271" r:id="rId18"/>
    <p:sldId id="272" r:id="rId19"/>
    <p:sldId id="275" r:id="rId20"/>
    <p:sldId id="273" r:id="rId21"/>
    <p:sldId id="274" r:id="rId22"/>
    <p:sldId id="276"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67"/>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482589-CB2F-4003-801D-095B67490E73}" type="datetimeFigureOut">
              <a:rPr lang="en-US"/>
              <a:t>3/26/2020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4844B-5D5D-4D8E-9E71-6B297DF4019B}" type="slidenum">
              <a:rPr/>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D4DBF-746C-4C25-853D-8A1CBE8404F4}" type="datetimeFigureOut">
              <a:rPr lang="en-US"/>
              <a:t>3/26/2020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19887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5484812" y="0"/>
            <a:ext cx="6704012"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a:t>Click to edit Master title style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3/26/2020</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3953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3/26/2020</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48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3/26/2020</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272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3/26/2020</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4400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3/26/2020</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35788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3/26/2020</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41387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7" name="Date Placeholder 6"/>
          <p:cNvSpPr>
            <a:spLocks noGrp="1"/>
          </p:cNvSpPr>
          <p:nvPr>
            <p:ph type="dt" sz="half" idx="10"/>
          </p:nvPr>
        </p:nvSpPr>
        <p:spPr/>
        <p:txBody>
          <a:bodyPr/>
          <a:lstStyle>
            <a:lvl1pPr>
              <a:defRPr sz="1100"/>
            </a:lvl1pPr>
          </a:lstStyle>
          <a:p>
            <a:fld id="{881DC1F7-A9E9-4D8B-8C97-C74523B2CF2A}" type="datetimeFigureOut">
              <a:rPr lang="en-US" smtClean="0"/>
              <a:pPr/>
              <a:t>3/26/2020</a:t>
            </a:fld>
            <a:endParaRPr lang="en-US"/>
          </a:p>
        </p:txBody>
      </p:sp>
      <p:sp>
        <p:nvSpPr>
          <p:cNvPr id="9" name="Slide Number Placeholder 8"/>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956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3" name="Date Placeholder 2"/>
          <p:cNvSpPr>
            <a:spLocks noGrp="1"/>
          </p:cNvSpPr>
          <p:nvPr>
            <p:ph type="dt" sz="half" idx="10"/>
          </p:nvPr>
        </p:nvSpPr>
        <p:spPr/>
        <p:txBody>
          <a:bodyPr/>
          <a:lstStyle>
            <a:lvl1pPr>
              <a:defRPr sz="1100"/>
            </a:lvl1pPr>
          </a:lstStyle>
          <a:p>
            <a:fld id="{881DC1F7-A9E9-4D8B-8C97-C74523B2CF2A}" type="datetimeFigureOut">
              <a:rPr lang="en-US" smtClean="0"/>
              <a:pPr/>
              <a:t>3/26/2020</a:t>
            </a:fld>
            <a:endParaRPr lang="en-US"/>
          </a:p>
        </p:txBody>
      </p:sp>
      <p:sp>
        <p:nvSpPr>
          <p:cNvPr id="5" name="Slide Number Placeholder 4"/>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02131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1100"/>
            </a:lvl1pPr>
          </a:lstStyle>
          <a:p>
            <a:endParaRPr lang="en-US"/>
          </a:p>
        </p:txBody>
      </p:sp>
      <p:sp>
        <p:nvSpPr>
          <p:cNvPr id="2" name="Date Placeholder 1"/>
          <p:cNvSpPr>
            <a:spLocks noGrp="1"/>
          </p:cNvSpPr>
          <p:nvPr>
            <p:ph type="dt" sz="half" idx="10"/>
          </p:nvPr>
        </p:nvSpPr>
        <p:spPr/>
        <p:txBody>
          <a:bodyPr/>
          <a:lstStyle>
            <a:lvl1pPr>
              <a:defRPr sz="1100"/>
            </a:lvl1pPr>
          </a:lstStyle>
          <a:p>
            <a:fld id="{881DC1F7-A9E9-4D8B-8C97-C74523B2CF2A}" type="datetimeFigureOut">
              <a:rPr lang="en-US" smtClean="0"/>
              <a:pPr/>
              <a:t>3/26/2020</a:t>
            </a:fld>
            <a:endParaRPr lang="en-US"/>
          </a:p>
        </p:txBody>
      </p:sp>
      <p:sp>
        <p:nvSpPr>
          <p:cNvPr id="4" name="Slide Number Placeholder 3"/>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5366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dirty="0"/>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3/26/2020</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219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3" name="Rectangle 12"/>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3/26/2020</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9719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881DC1F7-A9E9-4D8B-8C97-C74523B2CF2A}" type="datetimeFigureOut">
              <a:rPr lang="en-US"/>
              <a:pPr/>
              <a:t>3/26/2020</a:t>
            </a:fld>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pPr/>
              <a:t>‹#›</a:t>
            </a:fld>
            <a:endParaRPr/>
          </a:p>
        </p:txBody>
      </p:sp>
    </p:spTree>
    <p:extLst>
      <p:ext uri="{BB962C8B-B14F-4D97-AF65-F5344CB8AC3E}">
        <p14:creationId xmlns:p14="http://schemas.microsoft.com/office/powerpoint/2010/main" val="41082099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hyperlink" Target="https://datacatalog.worldbank.org/dataset/world-development-indicators" TargetMode="External"/><Relationship Id="rId3" Type="http://schemas.openxmlformats.org/officeDocument/2006/relationships/hyperlink" Target="https://www.kaggle.com/dornani/widandsuicide" TargetMode="External"/><Relationship Id="rId7" Type="http://schemas.openxmlformats.org/officeDocument/2006/relationships/hyperlink" Target="http://www.who.int/mental_health/suicide-prevention/en/" TargetMode="External"/><Relationship Id="rId2" Type="http://schemas.openxmlformats.org/officeDocument/2006/relationships/hyperlink" Target="https://www.kaggle.com/russellyates88/suicide-rates-overview-1985-to-2016" TargetMode="External"/><Relationship Id="rId1" Type="http://schemas.openxmlformats.org/officeDocument/2006/relationships/slideLayout" Target="../slideLayouts/slideLayout2.xml"/><Relationship Id="rId6" Type="http://schemas.openxmlformats.org/officeDocument/2006/relationships/hyperlink" Target="https://www.kaggle.com/szamil/suicide-in-the-twenty-first-century/notebook" TargetMode="External"/><Relationship Id="rId5" Type="http://schemas.openxmlformats.org/officeDocument/2006/relationships/hyperlink" Target="http://databank.worldbank.org/data/source/world-development-indicators" TargetMode="External"/><Relationship Id="rId4" Type="http://schemas.openxmlformats.org/officeDocument/2006/relationships/hyperlink" Target="http://hdr.undp.org/en/indicators/13750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Rahil-Merchant/Suicide-Analysis-Visualization-and-Modell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4813" y="685800"/>
            <a:ext cx="10058400" cy="3200400"/>
          </a:xfrm>
        </p:spPr>
        <p:txBody>
          <a:bodyPr/>
          <a:lstStyle/>
          <a:p>
            <a:r>
              <a:rPr lang="en-US" sz="4400" dirty="0"/>
              <a:t>Suicide Analysis, Visualizations and Predictive Modelling</a:t>
            </a:r>
          </a:p>
        </p:txBody>
      </p:sp>
      <p:sp>
        <p:nvSpPr>
          <p:cNvPr id="3" name="Subtitle 2"/>
          <p:cNvSpPr>
            <a:spLocks noGrp="1"/>
          </p:cNvSpPr>
          <p:nvPr>
            <p:ph type="subTitle" idx="1"/>
          </p:nvPr>
        </p:nvSpPr>
        <p:spPr>
          <a:xfrm>
            <a:off x="1674813" y="4648200"/>
            <a:ext cx="7162799" cy="1371600"/>
          </a:xfrm>
        </p:spPr>
        <p:txBody>
          <a:bodyPr>
            <a:normAutofit/>
          </a:bodyPr>
          <a:lstStyle/>
          <a:p>
            <a:pPr>
              <a:lnSpc>
                <a:spcPct val="100000"/>
              </a:lnSpc>
            </a:pPr>
            <a:r>
              <a:rPr lang="en-US" sz="1800" dirty="0" err="1">
                <a:solidFill>
                  <a:srgbClr val="96B86B"/>
                </a:solidFill>
              </a:rPr>
              <a:t>Sanat</a:t>
            </a:r>
            <a:r>
              <a:rPr lang="en-US" sz="1800" dirty="0">
                <a:solidFill>
                  <a:srgbClr val="96B86B"/>
                </a:solidFill>
              </a:rPr>
              <a:t> </a:t>
            </a:r>
            <a:r>
              <a:rPr lang="en-US" sz="1800" dirty="0" err="1">
                <a:solidFill>
                  <a:srgbClr val="96B86B"/>
                </a:solidFill>
              </a:rPr>
              <a:t>Madkar</a:t>
            </a:r>
            <a:r>
              <a:rPr lang="en-US" sz="1800" dirty="0">
                <a:solidFill>
                  <a:srgbClr val="96B86B"/>
                </a:solidFill>
              </a:rPr>
              <a:t> – B050</a:t>
            </a:r>
          </a:p>
          <a:p>
            <a:pPr>
              <a:lnSpc>
                <a:spcPct val="100000"/>
              </a:lnSpc>
            </a:pPr>
            <a:r>
              <a:rPr lang="en-US" sz="1800" dirty="0">
                <a:solidFill>
                  <a:srgbClr val="96B86B"/>
                </a:solidFill>
              </a:rPr>
              <a:t>Tanay Maheshwari – B053</a:t>
            </a:r>
          </a:p>
          <a:p>
            <a:pPr>
              <a:lnSpc>
                <a:spcPct val="100000"/>
              </a:lnSpc>
            </a:pPr>
            <a:r>
              <a:rPr lang="en-US" sz="1800" dirty="0">
                <a:solidFill>
                  <a:srgbClr val="96B86B"/>
                </a:solidFill>
              </a:rPr>
              <a:t>Mann Merani – B060</a:t>
            </a:r>
          </a:p>
          <a:p>
            <a:pPr>
              <a:lnSpc>
                <a:spcPct val="100000"/>
              </a:lnSpc>
            </a:pPr>
            <a:r>
              <a:rPr lang="en-US" sz="1800" dirty="0">
                <a:solidFill>
                  <a:srgbClr val="96B86B"/>
                </a:solidFill>
              </a:rPr>
              <a:t>Rahil Merchant – B061</a:t>
            </a:r>
          </a:p>
        </p:txBody>
      </p:sp>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8B88040-7DB3-4AF8-B0D1-680E881BB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080" y="1447800"/>
            <a:ext cx="8580664"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52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0463C489-7A44-486D-8E15-CF1244CA3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213" y="0"/>
            <a:ext cx="9042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23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6B3EB180-90AA-4FF8-9272-D1DB5AA28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213" y="0"/>
            <a:ext cx="9042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85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1AD84B0F-492E-4E6E-8DF4-84A672C13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32" y="423862"/>
            <a:ext cx="3714750" cy="25812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7D7B02FC-E6CA-4DD9-88B9-07991B06D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4761" y="423861"/>
            <a:ext cx="3810000" cy="25812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6F5F1422-12E1-46BD-977D-0074072156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1532" y="423860"/>
            <a:ext cx="3838575" cy="258127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EC4E607E-3126-4E37-96F0-187B669967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332" y="3474868"/>
            <a:ext cx="3981450" cy="2581275"/>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3D89749F-2BD0-4C81-943A-1F795B50D6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5782" y="3474867"/>
            <a:ext cx="4095750" cy="2581275"/>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a:extLst>
              <a:ext uri="{FF2B5EF4-FFF2-40B4-BE49-F238E27FC236}">
                <a16:creationId xmlns:a16="http://schemas.microsoft.com/office/drawing/2014/main" id="{181BBFEC-8DDD-412D-85B0-C74C8651FB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1532" y="3492622"/>
            <a:ext cx="3638550"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34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6088-5E3B-45E6-A49A-BF77D9B5DF5B}"/>
              </a:ext>
            </a:extLst>
          </p:cNvPr>
          <p:cNvSpPr>
            <a:spLocks noGrp="1"/>
          </p:cNvSpPr>
          <p:nvPr>
            <p:ph type="title"/>
          </p:nvPr>
        </p:nvSpPr>
        <p:spPr/>
        <p:txBody>
          <a:bodyPr>
            <a:normAutofit/>
          </a:bodyPr>
          <a:lstStyle/>
          <a:p>
            <a:r>
              <a:rPr lang="en-US" sz="3600" dirty="0"/>
              <a:t>Datasets Used</a:t>
            </a:r>
          </a:p>
        </p:txBody>
      </p:sp>
      <p:sp>
        <p:nvSpPr>
          <p:cNvPr id="3" name="Content Placeholder 2">
            <a:extLst>
              <a:ext uri="{FF2B5EF4-FFF2-40B4-BE49-F238E27FC236}">
                <a16:creationId xmlns:a16="http://schemas.microsoft.com/office/drawing/2014/main" id="{9684EA8B-BE4D-4500-8A7A-761A08CB9CC9}"/>
              </a:ext>
            </a:extLst>
          </p:cNvPr>
          <p:cNvSpPr>
            <a:spLocks noGrp="1"/>
          </p:cNvSpPr>
          <p:nvPr>
            <p:ph idx="1"/>
          </p:nvPr>
        </p:nvSpPr>
        <p:spPr/>
        <p:txBody>
          <a:bodyPr>
            <a:normAutofit fontScale="85000" lnSpcReduction="20000"/>
          </a:bodyPr>
          <a:lstStyle/>
          <a:p>
            <a:r>
              <a:rPr lang="en-US" sz="2000" dirty="0">
                <a:hlinkClick r:id="rId2"/>
              </a:rPr>
              <a:t>https://www.kaggle.com/russellyates88/suicide-rates-overview-1985-to-2016</a:t>
            </a:r>
            <a:endParaRPr lang="en-US" sz="2000" dirty="0"/>
          </a:p>
          <a:p>
            <a:r>
              <a:rPr lang="en-US" sz="2000" dirty="0">
                <a:hlinkClick r:id="rId3"/>
              </a:rPr>
              <a:t>https://www.kaggle.com/dornani/widandsuicide</a:t>
            </a:r>
            <a:endParaRPr lang="en-US" sz="2000" dirty="0"/>
          </a:p>
          <a:p>
            <a:r>
              <a:rPr lang="en-US" sz="2000" dirty="0"/>
              <a:t>Above datasets refer to the following datasets:</a:t>
            </a:r>
          </a:p>
          <a:p>
            <a:r>
              <a:rPr lang="en-US" sz="2100" dirty="0"/>
              <a:t>United Nations Development Program. (2018). Human development index (HDI). Retrieved from </a:t>
            </a:r>
            <a:r>
              <a:rPr lang="en-US" sz="2100" dirty="0">
                <a:hlinkClick r:id="rId4"/>
              </a:rPr>
              <a:t>http://hdr.undp.org/en/indicators/137506</a:t>
            </a:r>
            <a:endParaRPr lang="en-US" sz="2100" dirty="0"/>
          </a:p>
          <a:p>
            <a:r>
              <a:rPr lang="en-US" sz="2100" dirty="0"/>
              <a:t>World Bank. (2018). World development indicators: GDP (current US$) by country:1985 to 2016. Retrieved from </a:t>
            </a:r>
            <a:r>
              <a:rPr lang="en-US" sz="2100" dirty="0">
                <a:hlinkClick r:id="rId5"/>
              </a:rPr>
              <a:t>http://databank.worldbank.org/data/source/world-development-indicators#</a:t>
            </a:r>
            <a:endParaRPr lang="en-US" sz="2100" dirty="0"/>
          </a:p>
          <a:p>
            <a:r>
              <a:rPr lang="en-US" sz="2100" dirty="0"/>
              <a:t>[</a:t>
            </a:r>
            <a:r>
              <a:rPr lang="en-US" sz="2100" dirty="0" err="1"/>
              <a:t>Szamil</a:t>
            </a:r>
            <a:r>
              <a:rPr lang="en-US" sz="2100" dirty="0"/>
              <a:t>]. (2017). Suicide in the Twenty-First Century [dataset]. Retrieved from </a:t>
            </a:r>
            <a:r>
              <a:rPr lang="en-US" sz="2100" dirty="0">
                <a:hlinkClick r:id="rId6"/>
              </a:rPr>
              <a:t>https://www.kaggle.com/szamil/suicide-in-the-twenty-first-century/notebook</a:t>
            </a:r>
            <a:endParaRPr lang="en-US" sz="2100" dirty="0"/>
          </a:p>
          <a:p>
            <a:r>
              <a:rPr lang="en-US" sz="2100" dirty="0"/>
              <a:t>World Health Organization. (2018). Suicide prevention. Retrieved from </a:t>
            </a:r>
            <a:r>
              <a:rPr lang="en-US" sz="2100" dirty="0">
                <a:hlinkClick r:id="rId7"/>
              </a:rPr>
              <a:t>http://www.who.int/mental_health/suicide-prevention/en/</a:t>
            </a:r>
            <a:endParaRPr lang="en-US" sz="2100" dirty="0"/>
          </a:p>
          <a:p>
            <a:r>
              <a:rPr lang="en-US" sz="2100" dirty="0"/>
              <a:t>The World Bank World Development Indicators. Retrieved from </a:t>
            </a:r>
            <a:r>
              <a:rPr lang="en-US" sz="2100" dirty="0">
                <a:hlinkClick r:id="rId8"/>
              </a:rPr>
              <a:t>https://datacatalog.worldbank.org/dataset/world-development-indicators</a:t>
            </a:r>
            <a:endParaRPr lang="en-US" sz="2100" dirty="0"/>
          </a:p>
          <a:p>
            <a:endParaRPr lang="en-US" sz="2000" dirty="0"/>
          </a:p>
        </p:txBody>
      </p:sp>
    </p:spTree>
    <p:extLst>
      <p:ext uri="{BB962C8B-B14F-4D97-AF65-F5344CB8AC3E}">
        <p14:creationId xmlns:p14="http://schemas.microsoft.com/office/powerpoint/2010/main" val="379299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E3A41-28F0-4724-B4DF-0C66752A8878}"/>
              </a:ext>
            </a:extLst>
          </p:cNvPr>
          <p:cNvSpPr>
            <a:spLocks noGrp="1"/>
          </p:cNvSpPr>
          <p:nvPr>
            <p:ph type="title"/>
          </p:nvPr>
        </p:nvSpPr>
        <p:spPr>
          <a:xfrm>
            <a:off x="1293812" y="381000"/>
            <a:ext cx="4800600" cy="1143000"/>
          </a:xfrm>
        </p:spPr>
        <p:txBody>
          <a:bodyPr>
            <a:normAutofit/>
          </a:bodyPr>
          <a:lstStyle/>
          <a:p>
            <a:r>
              <a:rPr lang="en-US" sz="3200" dirty="0"/>
              <a:t>Libraries Used</a:t>
            </a:r>
          </a:p>
        </p:txBody>
      </p:sp>
      <p:sp>
        <p:nvSpPr>
          <p:cNvPr id="3" name="Content Placeholder 2">
            <a:extLst>
              <a:ext uri="{FF2B5EF4-FFF2-40B4-BE49-F238E27FC236}">
                <a16:creationId xmlns:a16="http://schemas.microsoft.com/office/drawing/2014/main" id="{9E711805-5AC8-4204-97E3-C40E54AB8BFF}"/>
              </a:ext>
            </a:extLst>
          </p:cNvPr>
          <p:cNvSpPr>
            <a:spLocks noGrp="1"/>
          </p:cNvSpPr>
          <p:nvPr>
            <p:ph idx="1"/>
          </p:nvPr>
        </p:nvSpPr>
        <p:spPr>
          <a:xfrm>
            <a:off x="1293814" y="1828800"/>
            <a:ext cx="4800598" cy="4343400"/>
          </a:xfrm>
        </p:spPr>
        <p:txBody>
          <a:bodyPr>
            <a:normAutofit/>
          </a:bodyPr>
          <a:lstStyle/>
          <a:p>
            <a:r>
              <a:rPr lang="en-US" sz="1800" dirty="0" err="1"/>
              <a:t>Dataframes</a:t>
            </a:r>
            <a:r>
              <a:rPr lang="en-US" sz="1800" dirty="0"/>
              <a:t> - Pandas</a:t>
            </a:r>
          </a:p>
          <a:p>
            <a:r>
              <a:rPr lang="en-US" sz="1800" dirty="0"/>
              <a:t>Visualization - Matplotlib</a:t>
            </a:r>
          </a:p>
          <a:p>
            <a:r>
              <a:rPr lang="en-US" sz="1800" dirty="0"/>
              <a:t>Visualization - Seaborn</a:t>
            </a:r>
          </a:p>
          <a:p>
            <a:r>
              <a:rPr lang="en-US" sz="1800" dirty="0"/>
              <a:t>Visualization - </a:t>
            </a:r>
            <a:r>
              <a:rPr lang="en-US" sz="1800" dirty="0" err="1"/>
              <a:t>Plotly</a:t>
            </a:r>
            <a:endParaRPr lang="en-US" sz="1800" dirty="0"/>
          </a:p>
          <a:p>
            <a:r>
              <a:rPr lang="en-US" sz="1800" dirty="0"/>
              <a:t>Mathematical Functions - NumPy</a:t>
            </a:r>
          </a:p>
          <a:p>
            <a:r>
              <a:rPr lang="en-US" sz="1800" dirty="0"/>
              <a:t>Regression - </a:t>
            </a:r>
            <a:r>
              <a:rPr lang="en-US" sz="1800" dirty="0" err="1"/>
              <a:t>Scikit</a:t>
            </a:r>
            <a:r>
              <a:rPr lang="en-US" sz="1800" dirty="0"/>
              <a:t>-Learn</a:t>
            </a:r>
          </a:p>
          <a:p>
            <a:endParaRPr lang="en-US" sz="1800" dirty="0"/>
          </a:p>
        </p:txBody>
      </p:sp>
      <p:sp>
        <p:nvSpPr>
          <p:cNvPr id="4" name="Title 1">
            <a:extLst>
              <a:ext uri="{FF2B5EF4-FFF2-40B4-BE49-F238E27FC236}">
                <a16:creationId xmlns:a16="http://schemas.microsoft.com/office/drawing/2014/main" id="{281079E3-5690-4D00-83D8-63ECC146FE1F}"/>
              </a:ext>
            </a:extLst>
          </p:cNvPr>
          <p:cNvSpPr txBox="1">
            <a:spLocks/>
          </p:cNvSpPr>
          <p:nvPr/>
        </p:nvSpPr>
        <p:spPr>
          <a:xfrm>
            <a:off x="6856412" y="381000"/>
            <a:ext cx="4800600" cy="11430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4000" kern="1200">
                <a:solidFill>
                  <a:schemeClr val="tx1"/>
                </a:solidFill>
                <a:latin typeface="+mj-lt"/>
                <a:ea typeface="+mj-ea"/>
                <a:cs typeface="+mj-cs"/>
              </a:defRPr>
            </a:lvl1pPr>
          </a:lstStyle>
          <a:p>
            <a:r>
              <a:rPr lang="en-US" sz="3200" dirty="0"/>
              <a:t>Software Used</a:t>
            </a:r>
          </a:p>
        </p:txBody>
      </p:sp>
      <p:sp>
        <p:nvSpPr>
          <p:cNvPr id="5" name="Content Placeholder 2">
            <a:extLst>
              <a:ext uri="{FF2B5EF4-FFF2-40B4-BE49-F238E27FC236}">
                <a16:creationId xmlns:a16="http://schemas.microsoft.com/office/drawing/2014/main" id="{0D92F62C-D9C0-42EF-9FF9-8FCD3835152C}"/>
              </a:ext>
            </a:extLst>
          </p:cNvPr>
          <p:cNvSpPr txBox="1">
            <a:spLocks/>
          </p:cNvSpPr>
          <p:nvPr/>
        </p:nvSpPr>
        <p:spPr>
          <a:xfrm>
            <a:off x="6856414" y="1844336"/>
            <a:ext cx="4800598" cy="434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a:lstStyle>
          <a:p>
            <a:r>
              <a:rPr lang="en-US" sz="1800" dirty="0"/>
              <a:t>Python 3.7.3</a:t>
            </a:r>
          </a:p>
          <a:p>
            <a:r>
              <a:rPr lang="en-US" sz="1800" dirty="0"/>
              <a:t>Anaconda</a:t>
            </a:r>
          </a:p>
          <a:p>
            <a:r>
              <a:rPr lang="en-US" sz="1800" dirty="0" err="1"/>
              <a:t>Jupyter</a:t>
            </a:r>
            <a:r>
              <a:rPr lang="en-US" sz="1800" dirty="0"/>
              <a:t> Notebook</a:t>
            </a:r>
          </a:p>
        </p:txBody>
      </p:sp>
    </p:spTree>
    <p:extLst>
      <p:ext uri="{BB962C8B-B14F-4D97-AF65-F5344CB8AC3E}">
        <p14:creationId xmlns:p14="http://schemas.microsoft.com/office/powerpoint/2010/main" val="337397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33DC-806F-4FF9-8CF3-DE830F05E1E5}"/>
              </a:ext>
            </a:extLst>
          </p:cNvPr>
          <p:cNvSpPr>
            <a:spLocks noGrp="1"/>
          </p:cNvSpPr>
          <p:nvPr>
            <p:ph type="title"/>
          </p:nvPr>
        </p:nvSpPr>
        <p:spPr/>
        <p:txBody>
          <a:bodyPr>
            <a:normAutofit/>
          </a:bodyPr>
          <a:lstStyle/>
          <a:p>
            <a:r>
              <a:rPr lang="en-US" sz="3600" dirty="0"/>
              <a:t>Process Followed</a:t>
            </a:r>
          </a:p>
        </p:txBody>
      </p:sp>
      <p:sp>
        <p:nvSpPr>
          <p:cNvPr id="3" name="Content Placeholder 2">
            <a:extLst>
              <a:ext uri="{FF2B5EF4-FFF2-40B4-BE49-F238E27FC236}">
                <a16:creationId xmlns:a16="http://schemas.microsoft.com/office/drawing/2014/main" id="{4AB13F17-D22E-4948-99C0-B54CE470A85F}"/>
              </a:ext>
            </a:extLst>
          </p:cNvPr>
          <p:cNvSpPr>
            <a:spLocks noGrp="1"/>
          </p:cNvSpPr>
          <p:nvPr>
            <p:ph idx="1"/>
          </p:nvPr>
        </p:nvSpPr>
        <p:spPr/>
        <p:txBody>
          <a:bodyPr/>
          <a:lstStyle/>
          <a:p>
            <a:r>
              <a:rPr lang="en-US" dirty="0"/>
              <a:t>Conversion of .csv datasets to Pandas </a:t>
            </a:r>
            <a:r>
              <a:rPr lang="en-US" dirty="0" err="1"/>
              <a:t>Dataframes</a:t>
            </a:r>
            <a:endParaRPr lang="en-US" dirty="0"/>
          </a:p>
          <a:p>
            <a:r>
              <a:rPr lang="en-US" dirty="0"/>
              <a:t>Data Cleaning</a:t>
            </a:r>
          </a:p>
          <a:p>
            <a:r>
              <a:rPr lang="en-US" dirty="0"/>
              <a:t>Data Wrangling</a:t>
            </a:r>
          </a:p>
          <a:p>
            <a:r>
              <a:rPr lang="en-US" dirty="0"/>
              <a:t>Exploratory Data Analysis</a:t>
            </a:r>
          </a:p>
          <a:p>
            <a:r>
              <a:rPr lang="en-US" dirty="0"/>
              <a:t>Data Visualizations</a:t>
            </a:r>
          </a:p>
          <a:p>
            <a:r>
              <a:rPr lang="en-US" dirty="0"/>
              <a:t>Predictive Modelling</a:t>
            </a:r>
          </a:p>
          <a:p>
            <a:r>
              <a:rPr lang="en-US" dirty="0"/>
              <a:t>Model Evaluation</a:t>
            </a:r>
          </a:p>
          <a:p>
            <a:r>
              <a:rPr lang="en-US" dirty="0"/>
              <a:t>Conclusion</a:t>
            </a:r>
          </a:p>
        </p:txBody>
      </p:sp>
    </p:spTree>
    <p:extLst>
      <p:ext uri="{BB962C8B-B14F-4D97-AF65-F5344CB8AC3E}">
        <p14:creationId xmlns:p14="http://schemas.microsoft.com/office/powerpoint/2010/main" val="47796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5D97-8E6A-4788-AEDB-08E724C583AE}"/>
              </a:ext>
            </a:extLst>
          </p:cNvPr>
          <p:cNvSpPr>
            <a:spLocks noGrp="1"/>
          </p:cNvSpPr>
          <p:nvPr>
            <p:ph type="title"/>
          </p:nvPr>
        </p:nvSpPr>
        <p:spPr/>
        <p:txBody>
          <a:bodyPr>
            <a:normAutofit/>
          </a:bodyPr>
          <a:lstStyle/>
          <a:p>
            <a:r>
              <a:rPr lang="en-US" sz="3200" dirty="0"/>
              <a:t>Source Code and Dataset files</a:t>
            </a:r>
          </a:p>
        </p:txBody>
      </p:sp>
      <p:sp>
        <p:nvSpPr>
          <p:cNvPr id="3" name="Content Placeholder 2">
            <a:extLst>
              <a:ext uri="{FF2B5EF4-FFF2-40B4-BE49-F238E27FC236}">
                <a16:creationId xmlns:a16="http://schemas.microsoft.com/office/drawing/2014/main" id="{409E6569-DE67-4453-BD1B-862BA65C7A46}"/>
              </a:ext>
            </a:extLst>
          </p:cNvPr>
          <p:cNvSpPr>
            <a:spLocks noGrp="1"/>
          </p:cNvSpPr>
          <p:nvPr>
            <p:ph idx="1"/>
          </p:nvPr>
        </p:nvSpPr>
        <p:spPr/>
        <p:txBody>
          <a:bodyPr>
            <a:normAutofit/>
          </a:bodyPr>
          <a:lstStyle/>
          <a:p>
            <a:r>
              <a:rPr lang="en-US" sz="1800" dirty="0">
                <a:hlinkClick r:id="rId2"/>
              </a:rPr>
              <a:t>https://github.com/Rahil-Merchant/Suicide-Analysis-Visualization-and-Modelling</a:t>
            </a:r>
            <a:endParaRPr lang="en-US" sz="1800" dirty="0"/>
          </a:p>
          <a:p>
            <a:pPr marL="0" indent="0">
              <a:buNone/>
            </a:pPr>
            <a:endParaRPr lang="en-US" sz="1800" dirty="0"/>
          </a:p>
        </p:txBody>
      </p:sp>
    </p:spTree>
    <p:extLst>
      <p:ext uri="{BB962C8B-B14F-4D97-AF65-F5344CB8AC3E}">
        <p14:creationId xmlns:p14="http://schemas.microsoft.com/office/powerpoint/2010/main" val="335112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2609-BFAA-4F4B-ABC8-7E99AC34702E}"/>
              </a:ext>
            </a:extLst>
          </p:cNvPr>
          <p:cNvSpPr>
            <a:spLocks noGrp="1"/>
          </p:cNvSpPr>
          <p:nvPr>
            <p:ph type="title"/>
          </p:nvPr>
        </p:nvSpPr>
        <p:spPr/>
        <p:txBody>
          <a:bodyPr>
            <a:normAutofit/>
          </a:bodyPr>
          <a:lstStyle/>
          <a:p>
            <a:r>
              <a:rPr lang="en-US" sz="3600" dirty="0"/>
              <a:t>Conclusion</a:t>
            </a:r>
          </a:p>
        </p:txBody>
      </p:sp>
      <p:sp>
        <p:nvSpPr>
          <p:cNvPr id="3" name="Content Placeholder 2">
            <a:extLst>
              <a:ext uri="{FF2B5EF4-FFF2-40B4-BE49-F238E27FC236}">
                <a16:creationId xmlns:a16="http://schemas.microsoft.com/office/drawing/2014/main" id="{EA7C2A22-D8F8-458F-92BE-3D097D2EDCFC}"/>
              </a:ext>
            </a:extLst>
          </p:cNvPr>
          <p:cNvSpPr>
            <a:spLocks noGrp="1"/>
          </p:cNvSpPr>
          <p:nvPr>
            <p:ph idx="1"/>
          </p:nvPr>
        </p:nvSpPr>
        <p:spPr/>
        <p:txBody>
          <a:bodyPr>
            <a:normAutofit/>
          </a:bodyPr>
          <a:lstStyle/>
          <a:p>
            <a:r>
              <a:rPr lang="en-US" sz="2200" dirty="0"/>
              <a:t>We performed an analysis of existing data on suicides and tried to attain meaningful observations using different visualizations and predictive modelling.</a:t>
            </a:r>
          </a:p>
          <a:p>
            <a:r>
              <a:rPr lang="en-US" sz="2200" dirty="0"/>
              <a:t>We believe this could be used to pin-point various factors that drive individuals to commit suicide and try and address these issues.</a:t>
            </a:r>
          </a:p>
          <a:p>
            <a:r>
              <a:rPr lang="en-US" sz="2200" dirty="0"/>
              <a:t>The models developed can be used to predict the effect of different correlative factors with suicide rates.</a:t>
            </a:r>
          </a:p>
        </p:txBody>
      </p:sp>
    </p:spTree>
    <p:extLst>
      <p:ext uri="{BB962C8B-B14F-4D97-AF65-F5344CB8AC3E}">
        <p14:creationId xmlns:p14="http://schemas.microsoft.com/office/powerpoint/2010/main" val="427859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563C-3D41-4C44-863A-F355E223091A}"/>
              </a:ext>
            </a:extLst>
          </p:cNvPr>
          <p:cNvSpPr>
            <a:spLocks noGrp="1"/>
          </p:cNvSpPr>
          <p:nvPr>
            <p:ph type="title"/>
          </p:nvPr>
        </p:nvSpPr>
        <p:spPr>
          <a:xfrm>
            <a:off x="4570412" y="2322250"/>
            <a:ext cx="3048000" cy="1143000"/>
          </a:xfrm>
        </p:spPr>
        <p:txBody>
          <a:bodyPr/>
          <a:lstStyle/>
          <a:p>
            <a:r>
              <a:rPr lang="en-US" dirty="0"/>
              <a:t>Thank You!</a:t>
            </a:r>
          </a:p>
        </p:txBody>
      </p:sp>
    </p:spTree>
    <p:extLst>
      <p:ext uri="{BB962C8B-B14F-4D97-AF65-F5344CB8AC3E}">
        <p14:creationId xmlns:p14="http://schemas.microsoft.com/office/powerpoint/2010/main" val="283012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9C89-27D6-457C-A3F7-9DC0F0B24EB1}"/>
              </a:ext>
            </a:extLst>
          </p:cNvPr>
          <p:cNvSpPr>
            <a:spLocks noGrp="1"/>
          </p:cNvSpPr>
          <p:nvPr>
            <p:ph type="title"/>
          </p:nvPr>
        </p:nvSpPr>
        <p:spPr/>
        <p:txBody>
          <a:bodyPr/>
          <a:lstStyle/>
          <a:p>
            <a:r>
              <a:rPr lang="en-US" sz="3600" dirty="0"/>
              <a:t>Idea</a:t>
            </a:r>
            <a:endParaRPr lang="en-US" dirty="0"/>
          </a:p>
        </p:txBody>
      </p:sp>
      <p:sp>
        <p:nvSpPr>
          <p:cNvPr id="3" name="Content Placeholder 2">
            <a:extLst>
              <a:ext uri="{FF2B5EF4-FFF2-40B4-BE49-F238E27FC236}">
                <a16:creationId xmlns:a16="http://schemas.microsoft.com/office/drawing/2014/main" id="{BE6FA1D8-A372-474E-B96C-C065A9D370B4}"/>
              </a:ext>
            </a:extLst>
          </p:cNvPr>
          <p:cNvSpPr>
            <a:spLocks noGrp="1"/>
          </p:cNvSpPr>
          <p:nvPr>
            <p:ph idx="1"/>
          </p:nvPr>
        </p:nvSpPr>
        <p:spPr/>
        <p:txBody>
          <a:bodyPr>
            <a:normAutofit lnSpcReduction="10000"/>
          </a:bodyPr>
          <a:lstStyle/>
          <a:p>
            <a:r>
              <a:rPr lang="en-US" sz="2200" dirty="0"/>
              <a:t>We have seen an alarming rise in suicide rates across the globe over the past few years with suicide rates in 2017 being the highest they’ve been since World War II.</a:t>
            </a:r>
          </a:p>
          <a:p>
            <a:r>
              <a:rPr lang="en-US" sz="2200" dirty="0"/>
              <a:t>Being the 10</a:t>
            </a:r>
            <a:r>
              <a:rPr lang="en-US" sz="2200" baseline="30000" dirty="0"/>
              <a:t>th</a:t>
            </a:r>
            <a:r>
              <a:rPr lang="en-US" sz="2200" dirty="0"/>
              <a:t> most common cause of death, suicide prevention is a matter of utmost importance.</a:t>
            </a:r>
          </a:p>
          <a:p>
            <a:r>
              <a:rPr lang="en-US" sz="2200" dirty="0"/>
              <a:t>In order to prevent suicides, there must be a clear understanding of the reasons that could lead an individual to take such drastic steps. For this to be done, previous data can be visualized in order to interpret it in a better manner.</a:t>
            </a:r>
          </a:p>
          <a:p>
            <a:r>
              <a:rPr lang="en-US" sz="2200" dirty="0"/>
              <a:t>Predictive modelling can go a long way towards trying to get a better picture of the dependency of the number of suicides on various factors. It can be used to predict the number of suicides for any year based on values of correlative attributes.</a:t>
            </a:r>
          </a:p>
        </p:txBody>
      </p:sp>
    </p:spTree>
    <p:extLst>
      <p:ext uri="{BB962C8B-B14F-4D97-AF65-F5344CB8AC3E}">
        <p14:creationId xmlns:p14="http://schemas.microsoft.com/office/powerpoint/2010/main" val="4142582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BF34-DCB2-4250-B804-A15417EDED36}"/>
              </a:ext>
            </a:extLst>
          </p:cNvPr>
          <p:cNvSpPr>
            <a:spLocks noGrp="1"/>
          </p:cNvSpPr>
          <p:nvPr>
            <p:ph type="title"/>
          </p:nvPr>
        </p:nvSpPr>
        <p:spPr>
          <a:xfrm>
            <a:off x="1293814" y="8138"/>
            <a:ext cx="9601200" cy="753862"/>
          </a:xfrm>
        </p:spPr>
        <p:txBody>
          <a:bodyPr>
            <a:normAutofit/>
          </a:bodyPr>
          <a:lstStyle/>
          <a:p>
            <a:pPr algn="ctr"/>
            <a:r>
              <a:rPr lang="en-US" sz="3600" dirty="0"/>
              <a:t>Visualizations</a:t>
            </a:r>
          </a:p>
        </p:txBody>
      </p:sp>
      <p:pic>
        <p:nvPicPr>
          <p:cNvPr id="4" name="Picture 3">
            <a:extLst>
              <a:ext uri="{FF2B5EF4-FFF2-40B4-BE49-F238E27FC236}">
                <a16:creationId xmlns:a16="http://schemas.microsoft.com/office/drawing/2014/main" id="{6CA0B10E-BE6B-43CC-A849-1EB6BE86A19A}"/>
              </a:ext>
            </a:extLst>
          </p:cNvPr>
          <p:cNvPicPr>
            <a:picLocks noChangeAspect="1"/>
          </p:cNvPicPr>
          <p:nvPr/>
        </p:nvPicPr>
        <p:blipFill>
          <a:blip r:embed="rId2"/>
          <a:stretch>
            <a:fillRect/>
          </a:stretch>
        </p:blipFill>
        <p:spPr>
          <a:xfrm>
            <a:off x="379412" y="796771"/>
            <a:ext cx="5105400" cy="3554612"/>
          </a:xfrm>
          <a:prstGeom prst="rect">
            <a:avLst/>
          </a:prstGeom>
        </p:spPr>
      </p:pic>
      <p:pic>
        <p:nvPicPr>
          <p:cNvPr id="5" name="Picture 4">
            <a:extLst>
              <a:ext uri="{FF2B5EF4-FFF2-40B4-BE49-F238E27FC236}">
                <a16:creationId xmlns:a16="http://schemas.microsoft.com/office/drawing/2014/main" id="{DDA62E48-B9CA-4E12-9216-492B18B68EC3}"/>
              </a:ext>
            </a:extLst>
          </p:cNvPr>
          <p:cNvPicPr>
            <a:picLocks noChangeAspect="1"/>
          </p:cNvPicPr>
          <p:nvPr/>
        </p:nvPicPr>
        <p:blipFill>
          <a:blip r:embed="rId3"/>
          <a:stretch>
            <a:fillRect/>
          </a:stretch>
        </p:blipFill>
        <p:spPr>
          <a:xfrm>
            <a:off x="5854072" y="796771"/>
            <a:ext cx="5955341" cy="3088188"/>
          </a:xfrm>
          <a:prstGeom prst="rect">
            <a:avLst/>
          </a:prstGeom>
        </p:spPr>
      </p:pic>
      <p:pic>
        <p:nvPicPr>
          <p:cNvPr id="6" name="Picture 5">
            <a:extLst>
              <a:ext uri="{FF2B5EF4-FFF2-40B4-BE49-F238E27FC236}">
                <a16:creationId xmlns:a16="http://schemas.microsoft.com/office/drawing/2014/main" id="{7AA81AD3-610E-40F8-9675-843A3DFC5B86}"/>
              </a:ext>
            </a:extLst>
          </p:cNvPr>
          <p:cNvPicPr>
            <a:picLocks noChangeAspect="1"/>
          </p:cNvPicPr>
          <p:nvPr/>
        </p:nvPicPr>
        <p:blipFill>
          <a:blip r:embed="rId4"/>
          <a:stretch>
            <a:fillRect/>
          </a:stretch>
        </p:blipFill>
        <p:spPr>
          <a:xfrm>
            <a:off x="6122676" y="3919730"/>
            <a:ext cx="5418131" cy="2864362"/>
          </a:xfrm>
          <a:prstGeom prst="rect">
            <a:avLst/>
          </a:prstGeom>
        </p:spPr>
      </p:pic>
    </p:spTree>
    <p:extLst>
      <p:ext uri="{BB962C8B-B14F-4D97-AF65-F5344CB8AC3E}">
        <p14:creationId xmlns:p14="http://schemas.microsoft.com/office/powerpoint/2010/main" val="238408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D53C5D-4FA6-417E-98B0-2146A24B2AE7}"/>
              </a:ext>
            </a:extLst>
          </p:cNvPr>
          <p:cNvPicPr>
            <a:picLocks noChangeAspect="1"/>
          </p:cNvPicPr>
          <p:nvPr/>
        </p:nvPicPr>
        <p:blipFill>
          <a:blip r:embed="rId2"/>
          <a:stretch>
            <a:fillRect/>
          </a:stretch>
        </p:blipFill>
        <p:spPr>
          <a:xfrm>
            <a:off x="150812" y="152400"/>
            <a:ext cx="4386036" cy="2792873"/>
          </a:xfrm>
          <a:prstGeom prst="rect">
            <a:avLst/>
          </a:prstGeom>
        </p:spPr>
      </p:pic>
      <p:pic>
        <p:nvPicPr>
          <p:cNvPr id="4" name="Picture 3">
            <a:extLst>
              <a:ext uri="{FF2B5EF4-FFF2-40B4-BE49-F238E27FC236}">
                <a16:creationId xmlns:a16="http://schemas.microsoft.com/office/drawing/2014/main" id="{8BD02CB6-A54B-47CF-9DC0-B6003D78C310}"/>
              </a:ext>
            </a:extLst>
          </p:cNvPr>
          <p:cNvPicPr>
            <a:picLocks noChangeAspect="1"/>
          </p:cNvPicPr>
          <p:nvPr/>
        </p:nvPicPr>
        <p:blipFill>
          <a:blip r:embed="rId3"/>
          <a:stretch>
            <a:fillRect/>
          </a:stretch>
        </p:blipFill>
        <p:spPr>
          <a:xfrm>
            <a:off x="5332412" y="152399"/>
            <a:ext cx="6324600" cy="3292303"/>
          </a:xfrm>
          <a:prstGeom prst="rect">
            <a:avLst/>
          </a:prstGeom>
        </p:spPr>
      </p:pic>
      <p:pic>
        <p:nvPicPr>
          <p:cNvPr id="5" name="Picture 4">
            <a:extLst>
              <a:ext uri="{FF2B5EF4-FFF2-40B4-BE49-F238E27FC236}">
                <a16:creationId xmlns:a16="http://schemas.microsoft.com/office/drawing/2014/main" id="{853BA725-F3BD-41CA-A37E-F9B1944EF648}"/>
              </a:ext>
            </a:extLst>
          </p:cNvPr>
          <p:cNvPicPr>
            <a:picLocks noChangeAspect="1"/>
          </p:cNvPicPr>
          <p:nvPr/>
        </p:nvPicPr>
        <p:blipFill>
          <a:blip r:embed="rId4"/>
          <a:stretch>
            <a:fillRect/>
          </a:stretch>
        </p:blipFill>
        <p:spPr>
          <a:xfrm>
            <a:off x="2146976" y="3515574"/>
            <a:ext cx="6370872" cy="3215919"/>
          </a:xfrm>
          <a:prstGeom prst="rect">
            <a:avLst/>
          </a:prstGeom>
        </p:spPr>
      </p:pic>
    </p:spTree>
    <p:extLst>
      <p:ext uri="{BB962C8B-B14F-4D97-AF65-F5344CB8AC3E}">
        <p14:creationId xmlns:p14="http://schemas.microsoft.com/office/powerpoint/2010/main" val="344329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FA38376-4033-4CBB-91B4-31FE93ED66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812" y="-4439"/>
            <a:ext cx="4630738"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D93F3C9-B752-4BD4-A851-FE1C25E38D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8812" y="11837"/>
            <a:ext cx="4668838" cy="684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00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669DFF5-98B0-48B9-A707-90F7AF91B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57"/>
            <a:ext cx="6094412" cy="312859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40786B8-08FD-4FA5-942D-98C5513BA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38950"/>
            <a:ext cx="6121400" cy="37190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3E75EED-4BE4-475C-A4F7-2B891FA7E9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7425" y="-1"/>
            <a:ext cx="6121400" cy="6847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9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46DA669-057C-4672-AD4A-07859E0FE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097"/>
            <a:ext cx="470217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69A337B-2D2C-4D34-AED7-5A8B97522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1773" y="-11097"/>
            <a:ext cx="7467052" cy="344009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307830E2-D11C-4207-8C0D-5623816335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1774" y="3449715"/>
            <a:ext cx="7467051" cy="339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18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2D7972F-5E74-4A79-B558-6DF70BD2E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418" y="76200"/>
            <a:ext cx="8281987" cy="330964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9B09036-9B14-4268-8A76-737CE632E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3418" y="3352800"/>
            <a:ext cx="8281987" cy="3309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19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966A547-E5F2-49C5-BCFA-3665CF5EC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12" y="79390"/>
            <a:ext cx="8382000" cy="334961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C0C2E15-04B3-48B4-89BE-BCAAEB166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413" y="3429000"/>
            <a:ext cx="8382000" cy="3349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60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01115" id="{6D802E96-7B24-457C-A326-69AF839D4486}" vid="{C3FFE3C6-9A62-4BEA-9FE0-A8BC12B9BCCA}"/>
    </a:ext>
  </a:ext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20563B-C646-42AF-9D0D-76DF086793C3}">
  <ds:schemaRefs>
    <ds:schemaRef ds:uri="http://schemas.microsoft.com/sharepoint/v3/contenttype/forms"/>
  </ds:schemaRefs>
</ds:datastoreItem>
</file>

<file path=customXml/itemProps3.xml><?xml version="1.0" encoding="utf-8"?>
<ds:datastoreItem xmlns:ds="http://schemas.openxmlformats.org/officeDocument/2006/customXml" ds:itemID="{C335E791-7449-4708-8DE9-182EC4D8A134}">
  <ds:schemaRefs>
    <ds:schemaRef ds:uri="4873beb7-5857-4685-be1f-d57550cc96cc"/>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Woodgrain nature presentation (widescreen)</Template>
  <TotalTime>189</TotalTime>
  <Words>477</Words>
  <Application>Microsoft Office PowerPoint</Application>
  <PresentationFormat>Custom</PresentationFormat>
  <Paragraphs>47</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vt:lpstr>
      <vt:lpstr>Woodgrain 16x9</vt:lpstr>
      <vt:lpstr>Suicide Analysis, Visualizations and Predictive Modelling</vt:lpstr>
      <vt:lpstr>Idea</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Datasets Used</vt:lpstr>
      <vt:lpstr>Libraries Used</vt:lpstr>
      <vt:lpstr>Process Followed</vt:lpstr>
      <vt:lpstr>Source Code and Dataset files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Analysis, Visualizations and Predictive Modelling</dc:title>
  <dc:creator>Rahil Merchant</dc:creator>
  <cp:lastModifiedBy>Rahil Merchant</cp:lastModifiedBy>
  <cp:revision>26</cp:revision>
  <dcterms:created xsi:type="dcterms:W3CDTF">2020-03-26T15:36:32Z</dcterms:created>
  <dcterms:modified xsi:type="dcterms:W3CDTF">2020-03-26T18:45:36Z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