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71" r:id="rId4"/>
    <p:sldId id="301" r:id="rId5"/>
    <p:sldId id="272" r:id="rId6"/>
    <p:sldId id="275" r:id="rId7"/>
    <p:sldId id="270" r:id="rId8"/>
    <p:sldId id="295" r:id="rId9"/>
    <p:sldId id="279" r:id="rId10"/>
    <p:sldId id="258" r:id="rId11"/>
    <p:sldId id="259" r:id="rId12"/>
    <p:sldId id="281" r:id="rId13"/>
    <p:sldId id="282" r:id="rId14"/>
    <p:sldId id="277" r:id="rId15"/>
    <p:sldId id="297" r:id="rId16"/>
    <p:sldId id="261" r:id="rId17"/>
    <p:sldId id="298" r:id="rId18"/>
    <p:sldId id="265" r:id="rId19"/>
    <p:sldId id="293" r:id="rId20"/>
    <p:sldId id="266" r:id="rId21"/>
    <p:sldId id="299" r:id="rId22"/>
    <p:sldId id="267" r:id="rId23"/>
    <p:sldId id="289" r:id="rId24"/>
    <p:sldId id="268" r:id="rId25"/>
    <p:sldId id="290" r:id="rId26"/>
    <p:sldId id="300" r:id="rId27"/>
    <p:sldId id="273" r:id="rId28"/>
    <p:sldId id="291" r:id="rId29"/>
    <p:sldId id="262" r:id="rId30"/>
    <p:sldId id="269" r:id="rId31"/>
    <p:sldId id="294" r:id="rId32"/>
    <p:sldId id="263" r:id="rId33"/>
    <p:sldId id="296" r:id="rId34"/>
  </p:sldIdLst>
  <p:sldSz cx="10691813" cy="75565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0">
          <p15:clr>
            <a:srgbClr val="A4A3A4"/>
          </p15:clr>
        </p15:guide>
        <p15:guide id="2" pos="336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hil Alawat" initials="R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387" y="72"/>
      </p:cViewPr>
      <p:guideLst>
        <p:guide orient="horz" pos="2380"/>
        <p:guide pos="33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1-14T12:09:07.007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D129B9E-AA58-6F55-F67C-7C8E5E2283A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C38195-D2D4-0A93-2A57-C6E5F830134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64F2F62C-EC47-43DA-881D-A2CE7068262B}" type="datetimeFigureOut">
              <a:rPr lang="en-IN"/>
              <a:pPr>
                <a:defRPr/>
              </a:pPr>
              <a:t>15-11-2024</a:t>
            </a:fld>
            <a:endParaRPr lang="en-IN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FAEE513-840D-64DE-5A4F-A921905A50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6E11101-24ED-4569-C306-A969F20CB0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8C2A0-075B-7CA5-594C-B8D1B6F122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A283F-30FF-1343-4628-C8F76D52A6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1A4854AB-2C81-46DD-9D14-DB2D63928B7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0355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E8F463-4F5F-8B87-3D02-45C0C469FF63}"/>
              </a:ext>
            </a:extLst>
          </p:cNvPr>
          <p:cNvSpPr/>
          <p:nvPr/>
        </p:nvSpPr>
        <p:spPr>
          <a:xfrm>
            <a:off x="1119188" y="1166813"/>
            <a:ext cx="8043862" cy="317500"/>
          </a:xfrm>
          <a:prstGeom prst="rect">
            <a:avLst/>
          </a:prstGeom>
        </p:spPr>
        <p:txBody>
          <a:bodyPr wrap="none" lIns="0" tIns="0" rIns="0" bIns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100" b="1" spc="-50" dirty="0">
                <a:latin typeface="Calibri"/>
              </a:rPr>
              <a:t>B. Tech ECE  BECE 497J  PROJECT-1  Final Review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9D9181-9F7C-B3CA-6546-66D0CB9A7A65}"/>
              </a:ext>
            </a:extLst>
          </p:cNvPr>
          <p:cNvSpPr/>
          <p:nvPr/>
        </p:nvSpPr>
        <p:spPr>
          <a:xfrm>
            <a:off x="931863" y="2476500"/>
            <a:ext cx="8418512" cy="1301750"/>
          </a:xfrm>
          <a:prstGeom prst="rect">
            <a:avLst/>
          </a:prstGeom>
        </p:spPr>
        <p:txBody>
          <a:bodyPr lIns="0" tIns="0" rIns="0" bIns="0"/>
          <a:lstStyle/>
          <a:p>
            <a:pPr marL="152400" algn="ctr" eaLnBrk="1" fontAlgn="auto" hangingPunct="1">
              <a:spcBef>
                <a:spcPts val="0"/>
              </a:spcBef>
              <a:spcAft>
                <a:spcPts val="1050"/>
              </a:spcAft>
              <a:defRPr/>
            </a:pPr>
            <a:r>
              <a:rPr lang="en-US" sz="4000" spc="-50" dirty="0">
                <a:latin typeface="Calibri"/>
              </a:rPr>
              <a:t>Weather classification using Machine learning</a:t>
            </a:r>
          </a:p>
          <a:p>
            <a:pPr marL="444500" eaLnBrk="1" fontAlgn="auto" hangingPunct="1">
              <a:spcBef>
                <a:spcPts val="0"/>
              </a:spcBef>
              <a:spcAft>
                <a:spcPts val="5040"/>
              </a:spcAft>
              <a:defRPr/>
            </a:pPr>
            <a:endParaRPr lang="en-US" sz="3100" dirty="0">
              <a:latin typeface="Calibri"/>
            </a:endParaRPr>
          </a:p>
          <a:p>
            <a:pPr algn="just" eaLnBrk="1" fontAlgn="auto" hangingPunct="1">
              <a:spcBef>
                <a:spcPts val="0"/>
              </a:spcBef>
              <a:spcAft>
                <a:spcPts val="1470"/>
              </a:spcAft>
              <a:defRPr/>
            </a:pPr>
            <a:r>
              <a:rPr lang="en-US" sz="3100" dirty="0">
                <a:latin typeface="Calibri"/>
              </a:rPr>
              <a:t>    Rahil Alawat 21BEC2427         </a:t>
            </a:r>
            <a:r>
              <a:rPr lang="en-US" sz="3100">
                <a:latin typeface="Calibri"/>
              </a:rPr>
              <a:t>Mrs. Bijaylaxmi</a:t>
            </a:r>
            <a:r>
              <a:rPr lang="en-US" sz="3100" dirty="0">
                <a:latin typeface="Calibri"/>
              </a:rPr>
              <a:t> Das</a:t>
            </a:r>
          </a:p>
          <a:p>
            <a:pPr marL="215900" algn="just" eaLnBrk="1" fontAlgn="auto" hangingPunct="1">
              <a:spcBef>
                <a:spcPts val="0"/>
              </a:spcBef>
              <a:spcAft>
                <a:spcPts val="1050"/>
              </a:spcAft>
              <a:defRPr/>
            </a:pPr>
            <a:r>
              <a:rPr lang="en-US" sz="2400" dirty="0">
                <a:latin typeface="Calibri"/>
              </a:rPr>
              <a:t>  </a:t>
            </a:r>
            <a:r>
              <a:rPr lang="en-US" sz="3100" dirty="0">
                <a:latin typeface="Calibri"/>
              </a:rPr>
              <a:t>Swapnil 21BEC2432 </a:t>
            </a:r>
            <a:r>
              <a:rPr lang="en-US" sz="2400" dirty="0">
                <a:latin typeface="Calibri"/>
              </a:rPr>
              <a:t>              (Assistant Professor Sr. Grade 1</a:t>
            </a:r>
            <a:br>
              <a:rPr lang="en-US" sz="2400" dirty="0">
                <a:latin typeface="Calibri"/>
              </a:rPr>
            </a:br>
            <a:r>
              <a:rPr lang="en-US" sz="2400" dirty="0">
                <a:latin typeface="Calibri"/>
              </a:rPr>
              <a:t>                                                                 and Dept. of Electronics and </a:t>
            </a:r>
          </a:p>
          <a:p>
            <a:pPr marL="215900" algn="just" eaLnBrk="1" fontAlgn="auto" hangingPunct="1">
              <a:spcBef>
                <a:spcPts val="0"/>
              </a:spcBef>
              <a:spcAft>
                <a:spcPts val="1050"/>
              </a:spcAft>
              <a:defRPr/>
            </a:pPr>
            <a:r>
              <a:rPr lang="en-US" sz="2400" dirty="0">
                <a:latin typeface="Calibri"/>
              </a:rPr>
              <a:t>                                                                  Communication Engineering)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3742B9-4063-0D63-257E-906740F3526B}"/>
              </a:ext>
            </a:extLst>
          </p:cNvPr>
          <p:cNvSpPr/>
          <p:nvPr/>
        </p:nvSpPr>
        <p:spPr>
          <a:xfrm>
            <a:off x="1652588" y="209550"/>
            <a:ext cx="7385050" cy="511175"/>
          </a:xfrm>
          <a:prstGeom prst="rect">
            <a:avLst/>
          </a:prstGeom>
        </p:spPr>
        <p:txBody>
          <a:bodyPr wrap="none" lIns="0" tIns="0" rIns="0" bIns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u="sng" dirty="0"/>
              <a:t>PROJECT OBJECTIVE</a:t>
            </a:r>
            <a:endParaRPr lang="en-US" sz="4200" u="sng" spc="-50" dirty="0">
              <a:latin typeface="Calibri"/>
            </a:endParaRPr>
          </a:p>
        </p:txBody>
      </p:sp>
      <p:sp>
        <p:nvSpPr>
          <p:cNvPr id="11267" name="TextBox 2">
            <a:extLst>
              <a:ext uri="{FF2B5EF4-FFF2-40B4-BE49-F238E27FC236}">
                <a16:creationId xmlns:a16="http://schemas.microsoft.com/office/drawing/2014/main" id="{A3AD73B7-83D2-E3C0-F5C2-97CC93D4E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1019175"/>
            <a:ext cx="10172700" cy="706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/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Develop a robust and efficient CNN-based weather classification model for accurate, real-time weather condition detection from images, addressing current model limitations.</a:t>
            </a:r>
          </a:p>
          <a:p>
            <a:pPr algn="just"/>
            <a:r>
              <a:rPr lang="en-US" altLang="en-US" sz="2200" b="1">
                <a:latin typeface="Arial" panose="020B0604020202020204" pitchFamily="34" charset="0"/>
                <a:cs typeface="Arial" panose="020B0604020202020204" pitchFamily="34" charset="0"/>
              </a:rPr>
              <a:t>Key Challenges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200" b="1">
                <a:latin typeface="Arial" panose="020B0604020202020204" pitchFamily="34" charset="0"/>
                <a:cs typeface="Arial" panose="020B0604020202020204" pitchFamily="34" charset="0"/>
              </a:rPr>
              <a:t>Dataset Diversity</a:t>
            </a: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: Limited datasets fail to capture diverse weather conditions across regions, seasons, and lighting.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200" b="1">
                <a:latin typeface="Arial" panose="020B0604020202020204" pitchFamily="34" charset="0"/>
                <a:cs typeface="Arial" panose="020B0604020202020204" pitchFamily="34" charset="0"/>
              </a:rPr>
              <a:t>Environmental Sensitivity</a:t>
            </a: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: Struggles with low-light, obstructions, and varying image resolutions affect accuracy.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200" b="1">
                <a:latin typeface="Arial" panose="020B0604020202020204" pitchFamily="34" charset="0"/>
                <a:cs typeface="Arial" panose="020B0604020202020204" pitchFamily="34" charset="0"/>
              </a:rPr>
              <a:t>Real-Time Processing</a:t>
            </a: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: Models often fail to meet real-time requirements essential for timely decision-making.</a:t>
            </a:r>
          </a:p>
          <a:p>
            <a:pPr algn="just"/>
            <a:r>
              <a:rPr lang="en-US" altLang="en-US" sz="2200" b="1"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200" b="1">
                <a:latin typeface="Arial" panose="020B0604020202020204" pitchFamily="34" charset="0"/>
                <a:cs typeface="Arial" panose="020B0604020202020204" pitchFamily="34" charset="0"/>
              </a:rPr>
              <a:t>Transfer Learning</a:t>
            </a: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: Use a pre-trained CNN (e.g., VGG16) to enhance feature extraction and classification accuracy.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200" b="1">
                <a:latin typeface="Arial" panose="020B0604020202020204" pitchFamily="34" charset="0"/>
                <a:cs typeface="Arial" panose="020B0604020202020204" pitchFamily="34" charset="0"/>
              </a:rPr>
              <a:t>Data Augmentation</a:t>
            </a: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: Improve generalization across diverse weather conditions.</a:t>
            </a:r>
          </a:p>
          <a:p>
            <a:pPr algn="just"/>
            <a:r>
              <a:rPr lang="en-US" altLang="en-US" sz="2200" b="1">
                <a:latin typeface="Arial" panose="020B0604020202020204" pitchFamily="34" charset="0"/>
                <a:cs typeface="Arial" panose="020B0604020202020204" pitchFamily="34" charset="0"/>
              </a:rPr>
              <a:t>Expected Outcome</a:t>
            </a:r>
          </a:p>
          <a:p>
            <a:pPr algn="just"/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A reliable, real-time weather classification model to support informed decision-making across applications like autonomous driving, agriculture, disaster response, and urban planning.</a:t>
            </a:r>
          </a:p>
          <a:p>
            <a:pPr algn="just"/>
            <a:endParaRPr lang="en-IN" altLang="en-US" sz="2200"/>
          </a:p>
        </p:txBody>
      </p:sp>
      <p:sp>
        <p:nvSpPr>
          <p:cNvPr id="11268" name="TextBox 11267"/>
          <p:cNvSpPr txBox="1"/>
          <p:nvPr/>
        </p:nvSpPr>
        <p:spPr>
          <a:xfrm>
            <a:off x="4888706" y="70993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 b="1"/>
            </a:pPr>
            <a:r>
              <a:t>7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D4503D-DABF-5796-E74E-3D43809A3FEA}"/>
              </a:ext>
            </a:extLst>
          </p:cNvPr>
          <p:cNvSpPr/>
          <p:nvPr/>
        </p:nvSpPr>
        <p:spPr>
          <a:xfrm>
            <a:off x="4148138" y="304800"/>
            <a:ext cx="2395537" cy="401638"/>
          </a:xfrm>
          <a:prstGeom prst="rect">
            <a:avLst/>
          </a:prstGeom>
        </p:spPr>
        <p:txBody>
          <a:bodyPr wrap="none" lIns="0" tIns="0" rIns="0" bIns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u="sng" dirty="0"/>
              <a:t>PROPOSED SYSTEM/ARCHITECTURE/DESIGN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/>
              <a:t>(Design Approach/System Model/Algorithm)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200" spc="-50" dirty="0">
              <a:latin typeface="Calibri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852D18D6-9E1A-C738-3C90-69CF35B15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0013"/>
            <a:ext cx="10404475" cy="6186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buFontTx/>
              <a:buChar char="•"/>
            </a:pPr>
            <a:r>
              <a:rPr lang="en-US" altLang="en-US" sz="2200" b="1">
                <a:latin typeface="Arial" panose="020B0604020202020204" pitchFamily="34" charset="0"/>
              </a:rPr>
              <a:t>CNN with VGG16 for Weather Classification</a:t>
            </a:r>
            <a:r>
              <a:rPr lang="en-US" altLang="en-US" sz="2200">
                <a:latin typeface="Arial" panose="020B0604020202020204" pitchFamily="34" charset="0"/>
              </a:rPr>
              <a:t>:</a:t>
            </a:r>
          </a:p>
          <a:p>
            <a:pPr algn="just"/>
            <a:r>
              <a:rPr lang="en-US" altLang="en-US" sz="2200">
                <a:latin typeface="Arial" panose="020B0604020202020204" pitchFamily="34" charset="0"/>
              </a:rPr>
              <a:t>   Utilizes a pre-trained VGG16 CNN model for high-accuracy weather classification.</a:t>
            </a:r>
          </a:p>
          <a:p>
            <a:pPr algn="just"/>
            <a:r>
              <a:rPr lang="en-US" altLang="en-US" sz="2200">
                <a:latin typeface="Arial" panose="020B0604020202020204" pitchFamily="34" charset="0"/>
              </a:rPr>
              <a:t>   Fine-tuned to classify weather conditions: sunny, cloudy, rainy, and snowy.</a:t>
            </a:r>
          </a:p>
          <a:p>
            <a:pPr algn="just">
              <a:buFontTx/>
              <a:buChar char="•"/>
            </a:pPr>
            <a:r>
              <a:rPr lang="en-US" altLang="en-US" sz="2200" b="1">
                <a:latin typeface="Arial" panose="020B0604020202020204" pitchFamily="34" charset="0"/>
              </a:rPr>
              <a:t>Data Collection and Preprocessing</a:t>
            </a:r>
            <a:r>
              <a:rPr lang="en-US" altLang="en-US" sz="2200">
                <a:latin typeface="Arial" panose="020B0604020202020204" pitchFamily="34" charset="0"/>
              </a:rPr>
              <a:t>:</a:t>
            </a:r>
          </a:p>
          <a:p>
            <a:pPr algn="just"/>
            <a:r>
              <a:rPr lang="en-US" altLang="en-US" sz="2200">
                <a:latin typeface="Arial" panose="020B0604020202020204" pitchFamily="34" charset="0"/>
              </a:rPr>
              <a:t>   Collects images for each weather condition.</a:t>
            </a:r>
          </a:p>
          <a:p>
            <a:pPr algn="just"/>
            <a:r>
              <a:rPr lang="en-US" altLang="en-US" sz="2200">
                <a:latin typeface="Arial" panose="020B0604020202020204" pitchFamily="34" charset="0"/>
              </a:rPr>
              <a:t>   Preprocesses images (resize to 250x250, normalize) and applies data augmentation (rotation, zoom, flips).</a:t>
            </a:r>
          </a:p>
          <a:p>
            <a:pPr algn="just">
              <a:buFontTx/>
              <a:buChar char="•"/>
            </a:pPr>
            <a:r>
              <a:rPr lang="en-US" altLang="en-US" sz="2200" b="1">
                <a:latin typeface="Arial" panose="020B0604020202020204" pitchFamily="34" charset="0"/>
              </a:rPr>
              <a:t>Feature Extraction with VGG16</a:t>
            </a:r>
            <a:r>
              <a:rPr lang="en-US" altLang="en-US" sz="2200">
                <a:latin typeface="Arial" panose="020B0604020202020204" pitchFamily="34" charset="0"/>
              </a:rPr>
              <a:t>:</a:t>
            </a:r>
          </a:p>
          <a:p>
            <a:pPr algn="just"/>
            <a:r>
              <a:rPr lang="en-US" altLang="en-US" sz="2200">
                <a:latin typeface="Arial" panose="020B0604020202020204" pitchFamily="34" charset="0"/>
              </a:rPr>
              <a:t>   Uses VGG16’s convolutional base to extract essential image features (edges, textures).</a:t>
            </a:r>
          </a:p>
          <a:p>
            <a:pPr algn="just"/>
            <a:r>
              <a:rPr lang="en-US" altLang="en-US" sz="2200">
                <a:latin typeface="Arial" panose="020B0604020202020204" pitchFamily="34" charset="0"/>
              </a:rPr>
              <a:t>   Removes top layers for custom classification layers.</a:t>
            </a:r>
          </a:p>
          <a:p>
            <a:pPr algn="just">
              <a:buFontTx/>
              <a:buChar char="•"/>
            </a:pPr>
            <a:r>
              <a:rPr lang="en-US" altLang="en-US" sz="2200" b="1">
                <a:latin typeface="Arial" panose="020B0604020202020204" pitchFamily="34" charset="0"/>
              </a:rPr>
              <a:t>Custom Classification Layers</a:t>
            </a:r>
            <a:r>
              <a:rPr lang="en-US" altLang="en-US" sz="2200">
                <a:latin typeface="Arial" panose="020B0604020202020204" pitchFamily="34" charset="0"/>
              </a:rPr>
              <a:t>:</a:t>
            </a:r>
          </a:p>
          <a:p>
            <a:pPr algn="just"/>
            <a:r>
              <a:rPr lang="en-US" altLang="en-US" sz="2200">
                <a:latin typeface="Arial" panose="020B0604020202020204" pitchFamily="34" charset="0"/>
              </a:rPr>
              <a:t>   Adds global average pooling to reduce feature dimensions.</a:t>
            </a:r>
          </a:p>
          <a:p>
            <a:pPr algn="just"/>
            <a:r>
              <a:rPr lang="en-US" altLang="en-US" sz="2200">
                <a:latin typeface="Arial" panose="020B0604020202020204" pitchFamily="34" charset="0"/>
              </a:rPr>
              <a:t>   Dense layer with 128 neurons (ReLU) for abstraction, and dropout (0.5) to prevent overfitting.</a:t>
            </a:r>
          </a:p>
          <a:p>
            <a:pPr algn="just"/>
            <a:r>
              <a:rPr lang="en-US" altLang="en-US" sz="2200">
                <a:latin typeface="Arial" panose="020B0604020202020204" pitchFamily="34" charset="0"/>
              </a:rPr>
              <a:t>   Final layer: Dense with softmax for multi-class classification (4 classes).</a:t>
            </a:r>
          </a:p>
          <a:p>
            <a:pPr algn="just"/>
            <a:endParaRPr lang="en-US" altLang="en-US" sz="2200">
              <a:latin typeface="Arial" panose="020B0604020202020204" pitchFamily="34" charset="0"/>
            </a:endParaRPr>
          </a:p>
        </p:txBody>
      </p:sp>
      <p:sp>
        <p:nvSpPr>
          <p:cNvPr id="12292" name="TextBox 12291"/>
          <p:cNvSpPr txBox="1"/>
          <p:nvPr/>
        </p:nvSpPr>
        <p:spPr>
          <a:xfrm>
            <a:off x="4888706" y="70993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 b="1"/>
            </a:pPr>
            <a:r>
              <a:t>8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3">
            <a:extLst>
              <a:ext uri="{FF2B5EF4-FFF2-40B4-BE49-F238E27FC236}">
                <a16:creationId xmlns:a16="http://schemas.microsoft.com/office/drawing/2014/main" id="{7A1F6E22-04AB-060B-EAAD-51E818E2E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688" y="336550"/>
            <a:ext cx="10017125" cy="674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buFontTx/>
              <a:buChar char="•"/>
            </a:pPr>
            <a:r>
              <a:rPr lang="en-US" altLang="en-US" sz="2200" b="1">
                <a:latin typeface="Arial" panose="020B0604020202020204" pitchFamily="34" charset="0"/>
              </a:rPr>
              <a:t>Training and Validation</a:t>
            </a:r>
            <a:r>
              <a:rPr lang="en-US" altLang="en-US" sz="2200">
                <a:latin typeface="Arial" panose="020B0604020202020204" pitchFamily="34" charset="0"/>
              </a:rPr>
              <a:t>:</a:t>
            </a:r>
          </a:p>
          <a:p>
            <a:pPr algn="just"/>
            <a:r>
              <a:rPr lang="en-US" altLang="en-US" sz="2200">
                <a:latin typeface="Arial" panose="020B0604020202020204" pitchFamily="34" charset="0"/>
              </a:rPr>
              <a:t>   Trained on a 70-30 train-validation split.</a:t>
            </a:r>
          </a:p>
          <a:p>
            <a:pPr algn="just"/>
            <a:r>
              <a:rPr lang="en-US" altLang="en-US" sz="2200">
                <a:latin typeface="Arial" panose="020B0604020202020204" pitchFamily="34" charset="0"/>
              </a:rPr>
              <a:t>   Uses categorical cross-entropy loss and Adam optimizer.</a:t>
            </a:r>
          </a:p>
          <a:p>
            <a:pPr algn="just"/>
            <a:r>
              <a:rPr lang="en-US" altLang="en-US" sz="2200">
                <a:latin typeface="Arial" panose="020B0604020202020204" pitchFamily="34" charset="0"/>
              </a:rPr>
              <a:t>   Monitors accuracy and loss throughout training.</a:t>
            </a:r>
          </a:p>
          <a:p>
            <a:pPr algn="just">
              <a:buFontTx/>
              <a:buChar char="•"/>
            </a:pPr>
            <a:r>
              <a:rPr lang="en-US" altLang="en-US" sz="2200" b="1">
                <a:latin typeface="Arial" panose="020B0604020202020204" pitchFamily="34" charset="0"/>
              </a:rPr>
              <a:t>Prediction and Evaluation</a:t>
            </a:r>
            <a:r>
              <a:rPr lang="en-US" altLang="en-US" sz="2200">
                <a:latin typeface="Arial" panose="020B0604020202020204" pitchFamily="34" charset="0"/>
              </a:rPr>
              <a:t>:</a:t>
            </a:r>
          </a:p>
          <a:p>
            <a:pPr algn="just"/>
            <a:r>
              <a:rPr lang="en-US" altLang="en-US" sz="2200">
                <a:latin typeface="Arial" panose="020B0604020202020204" pitchFamily="34" charset="0"/>
              </a:rPr>
              <a:t>   Evaluates on validation data, analyzing accuracy and loss.</a:t>
            </a:r>
          </a:p>
          <a:p>
            <a:pPr algn="just"/>
            <a:r>
              <a:rPr lang="en-US" altLang="en-US" sz="2200">
                <a:latin typeface="Arial" panose="020B0604020202020204" pitchFamily="34" charset="0"/>
              </a:rPr>
              <a:t>   Plots accuracy and loss across epochs to assess performance.</a:t>
            </a:r>
          </a:p>
          <a:p>
            <a:pPr algn="just">
              <a:buFontTx/>
              <a:buChar char="•"/>
            </a:pPr>
            <a:r>
              <a:rPr lang="en-US" altLang="en-US" sz="2200" b="1">
                <a:latin typeface="Arial" panose="020B0604020202020204" pitchFamily="34" charset="0"/>
              </a:rPr>
              <a:t>Real-time Prediction</a:t>
            </a:r>
            <a:r>
              <a:rPr lang="en-US" altLang="en-US" sz="2200">
                <a:latin typeface="Arial" panose="020B0604020202020204" pitchFamily="34" charset="0"/>
              </a:rPr>
              <a:t>:</a:t>
            </a:r>
          </a:p>
          <a:p>
            <a:pPr algn="just"/>
            <a:r>
              <a:rPr lang="en-US" altLang="en-US" sz="2200">
                <a:latin typeface="Arial" panose="020B0604020202020204" pitchFamily="34" charset="0"/>
              </a:rPr>
              <a:t>   Deploys model for real-time predictions on new images.</a:t>
            </a:r>
          </a:p>
          <a:p>
            <a:pPr algn="just"/>
            <a:r>
              <a:rPr lang="en-US" altLang="en-US" sz="2200">
                <a:latin typeface="Arial" panose="020B0604020202020204" pitchFamily="34" charset="0"/>
              </a:rPr>
              <a:t>   Processes image input and outputs predicted weather class through the    VGG16-based CNN model.</a:t>
            </a:r>
          </a:p>
          <a:p>
            <a:pPr algn="just"/>
            <a:endParaRPr lang="en-US" altLang="en-US" sz="2200">
              <a:latin typeface="Arial" panose="020B0604020202020204" pitchFamily="34" charset="0"/>
            </a:endParaRPr>
          </a:p>
          <a:p>
            <a:pPr algn="just"/>
            <a:r>
              <a:rPr lang="en-US" altLang="en-US" sz="2400" b="1"/>
              <a:t> Explanation of the Design Approach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400" b="1"/>
              <a:t>Transfer Learning with VGG16</a:t>
            </a:r>
            <a:r>
              <a:rPr lang="en-US" altLang="en-US" sz="2400"/>
              <a:t>: The VGG16 model, pre-trained on ImageNet, is used for feature extraction to leverage its learned features, saving computational resources and reducing training time.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400" b="1"/>
              <a:t>Custom Layers for Fine-tuning</a:t>
            </a:r>
            <a:r>
              <a:rPr lang="en-US" altLang="en-US" sz="2400"/>
              <a:t>: Custom dense and dropout layers are added after the VGG16 base to tailor the model for the specific weather classification task and to improve generalization.</a:t>
            </a:r>
          </a:p>
        </p:txBody>
      </p:sp>
      <p:sp>
        <p:nvSpPr>
          <p:cNvPr id="13315" name="TextBox 13314"/>
          <p:cNvSpPr txBox="1"/>
          <p:nvPr/>
        </p:nvSpPr>
        <p:spPr>
          <a:xfrm>
            <a:off x="4888706" y="70993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 b="1"/>
            </a:pPr>
            <a:r>
              <a:t>9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1">
            <a:extLst>
              <a:ext uri="{FF2B5EF4-FFF2-40B4-BE49-F238E27FC236}">
                <a16:creationId xmlns:a16="http://schemas.microsoft.com/office/drawing/2014/main" id="{4F487ADE-B5C4-7605-0EE4-F359BE8E1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163" y="273050"/>
            <a:ext cx="99218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IN" altLang="en-US" sz="2000" b="1" u="sng">
                <a:latin typeface="Arial" panose="020B0604020202020204" pitchFamily="34" charset="0"/>
                <a:cs typeface="Arial" panose="020B0604020202020204" pitchFamily="34" charset="0"/>
              </a:rPr>
              <a:t> System Model / Workflow Diagram</a:t>
            </a:r>
          </a:p>
          <a:p>
            <a:pPr algn="ctr"/>
            <a:endParaRPr lang="en-IN" altLang="en-US" sz="2000" b="1" u="sng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339" name="Picture 3">
            <a:extLst>
              <a:ext uri="{FF2B5EF4-FFF2-40B4-BE49-F238E27FC236}">
                <a16:creationId xmlns:a16="http://schemas.microsoft.com/office/drawing/2014/main" id="{831A7F3A-408E-A85D-4F37-587E21D57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225" y="1104900"/>
            <a:ext cx="4384675" cy="598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TextBox 14339"/>
          <p:cNvSpPr txBox="1"/>
          <p:nvPr/>
        </p:nvSpPr>
        <p:spPr>
          <a:xfrm>
            <a:off x="4888706" y="70993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 b="1"/>
            </a:pPr>
            <a:r>
              <a:t>10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605D670-CFCB-51AE-C40A-638CEA862571}"/>
              </a:ext>
            </a:extLst>
          </p:cNvPr>
          <p:cNvSpPr/>
          <p:nvPr/>
        </p:nvSpPr>
        <p:spPr>
          <a:xfrm>
            <a:off x="4310063" y="685800"/>
            <a:ext cx="2395537" cy="401638"/>
          </a:xfrm>
          <a:prstGeom prst="rect">
            <a:avLst/>
          </a:prstGeom>
        </p:spPr>
        <p:txBody>
          <a:bodyPr wrap="none" lIns="0" tIns="0" rIns="0" bIns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u="sng" dirty="0"/>
              <a:t>ANALYTICAL AND THEORETICAL DESCRIPTION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200" u="sng" spc="-50" dirty="0">
              <a:latin typeface="Calibri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FC8C58CB-1357-6687-563A-D85BE4B77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0" y="1390650"/>
            <a:ext cx="10152063" cy="686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/>
            <a:r>
              <a:rPr lang="en-US" altLang="en-US" sz="2200" b="1">
                <a:latin typeface="Arial" panose="020B0604020202020204" pitchFamily="34" charset="0"/>
              </a:rPr>
              <a:t>1.Convolutional Neural Networks (CNNs)</a:t>
            </a:r>
            <a:r>
              <a:rPr lang="en-US" altLang="en-US" sz="2200">
                <a:latin typeface="Arial" panose="020B0604020202020204" pitchFamily="34" charset="0"/>
              </a:rPr>
              <a:t>:</a:t>
            </a:r>
          </a:p>
          <a:p>
            <a:pPr algn="just">
              <a:buFontTx/>
              <a:buChar char="•"/>
            </a:pPr>
            <a:r>
              <a:rPr lang="en-US" altLang="en-US" sz="2200" b="1">
                <a:latin typeface="Arial" panose="020B0604020202020204" pitchFamily="34" charset="0"/>
              </a:rPr>
              <a:t>Designed for Image Data</a:t>
            </a:r>
            <a:r>
              <a:rPr lang="en-US" altLang="en-US" sz="2200">
                <a:latin typeface="Arial" panose="020B0604020202020204" pitchFamily="34" charset="0"/>
              </a:rPr>
              <a:t>: Efficiently captures spatial and hierarchical patterns in images.</a:t>
            </a:r>
          </a:p>
          <a:p>
            <a:pPr algn="just">
              <a:buFontTx/>
              <a:buChar char="•"/>
            </a:pPr>
            <a:r>
              <a:rPr lang="en-US" altLang="en-US" sz="2200" b="1">
                <a:latin typeface="Arial" panose="020B0604020202020204" pitchFamily="34" charset="0"/>
              </a:rPr>
              <a:t>Core Components</a:t>
            </a:r>
            <a:r>
              <a:rPr lang="en-US" altLang="en-US" sz="2200">
                <a:latin typeface="Arial" panose="020B0604020202020204" pitchFamily="34" charset="0"/>
              </a:rPr>
              <a:t>:</a:t>
            </a:r>
          </a:p>
          <a:p>
            <a:pPr lvl="1" algn="just">
              <a:buFontTx/>
              <a:buChar char="•"/>
            </a:pPr>
            <a:r>
              <a:rPr lang="en-US" altLang="en-US" sz="2200" b="1">
                <a:latin typeface="Arial" panose="020B0604020202020204" pitchFamily="34" charset="0"/>
              </a:rPr>
              <a:t>Convolutional Layers</a:t>
            </a:r>
            <a:r>
              <a:rPr lang="en-US" altLang="en-US" sz="2200">
                <a:latin typeface="Arial" panose="020B0604020202020204" pitchFamily="34" charset="0"/>
              </a:rPr>
              <a:t>: Detect features like edges, textures.</a:t>
            </a:r>
          </a:p>
          <a:p>
            <a:pPr lvl="1" algn="just">
              <a:buFontTx/>
              <a:buChar char="•"/>
            </a:pPr>
            <a:r>
              <a:rPr lang="en-US" altLang="en-US" sz="2200" b="1">
                <a:latin typeface="Arial" panose="020B0604020202020204" pitchFamily="34" charset="0"/>
              </a:rPr>
              <a:t>Pooling Layers</a:t>
            </a:r>
            <a:r>
              <a:rPr lang="en-US" altLang="en-US" sz="2200">
                <a:latin typeface="Arial" panose="020B0604020202020204" pitchFamily="34" charset="0"/>
              </a:rPr>
              <a:t>: Reduces spatial dimensions, minimizing overfitting.</a:t>
            </a:r>
          </a:p>
          <a:p>
            <a:pPr lvl="1" algn="just">
              <a:buFontTx/>
              <a:buChar char="•"/>
            </a:pPr>
            <a:r>
              <a:rPr lang="en-US" altLang="en-US" sz="2200" b="1">
                <a:latin typeface="Arial" panose="020B0604020202020204" pitchFamily="34" charset="0"/>
              </a:rPr>
              <a:t>Fully Connected Layers</a:t>
            </a:r>
            <a:r>
              <a:rPr lang="en-US" altLang="en-US" sz="2200">
                <a:latin typeface="Arial" panose="020B0604020202020204" pitchFamily="34" charset="0"/>
              </a:rPr>
              <a:t>: Acts as a classifier using high-level features.</a:t>
            </a:r>
          </a:p>
          <a:p>
            <a:pPr algn="just"/>
            <a:r>
              <a:rPr lang="en-US" altLang="en-US" sz="2200" b="1">
                <a:latin typeface="Arial" panose="020B0604020202020204" pitchFamily="34" charset="0"/>
              </a:rPr>
              <a:t>2.Transfer Learning with VGG16</a:t>
            </a:r>
            <a:r>
              <a:rPr lang="en-US" altLang="en-US" sz="2200">
                <a:latin typeface="Arial" panose="020B0604020202020204" pitchFamily="34" charset="0"/>
              </a:rPr>
              <a:t>:</a:t>
            </a:r>
          </a:p>
          <a:p>
            <a:pPr algn="just">
              <a:buFontTx/>
              <a:buChar char="•"/>
            </a:pPr>
            <a:r>
              <a:rPr lang="en-US" altLang="en-US" sz="2200" b="1">
                <a:latin typeface="Arial" panose="020B0604020202020204" pitchFamily="34" charset="0"/>
              </a:rPr>
              <a:t>Architecture</a:t>
            </a:r>
            <a:r>
              <a:rPr lang="en-US" altLang="en-US" sz="2200">
                <a:latin typeface="Arial" panose="020B0604020202020204" pitchFamily="34" charset="0"/>
              </a:rPr>
              <a:t>: VGG16 has 16 layers (13 convolutional, 3 fully connected).</a:t>
            </a:r>
          </a:p>
          <a:p>
            <a:pPr algn="just">
              <a:buFontTx/>
              <a:buChar char="•"/>
            </a:pPr>
            <a:r>
              <a:rPr lang="en-US" altLang="en-US" sz="2200" b="1">
                <a:latin typeface="Arial" panose="020B0604020202020204" pitchFamily="34" charset="0"/>
              </a:rPr>
              <a:t>Pre-trained on ImageNet</a:t>
            </a:r>
            <a:r>
              <a:rPr lang="en-US" altLang="en-US" sz="2200">
                <a:latin typeface="Arial" panose="020B0604020202020204" pitchFamily="34" charset="0"/>
              </a:rPr>
              <a:t>: Leverages knowledge from over 1 million images.</a:t>
            </a:r>
          </a:p>
          <a:p>
            <a:pPr algn="just">
              <a:buFontTx/>
              <a:buChar char="•"/>
            </a:pPr>
            <a:r>
              <a:rPr lang="en-US" altLang="en-US" sz="2200" b="1">
                <a:latin typeface="Arial" panose="020B0604020202020204" pitchFamily="34" charset="0"/>
              </a:rPr>
              <a:t>Fine-tuning for Weather Classification</a:t>
            </a:r>
            <a:r>
              <a:rPr lang="en-US" altLang="en-US" sz="2200">
                <a:latin typeface="Arial" panose="020B0604020202020204" pitchFamily="34" charset="0"/>
              </a:rPr>
              <a:t>: Freezes VGG16 layers, adds custom layers for specific weather tasks.</a:t>
            </a:r>
          </a:p>
          <a:p>
            <a:pPr algn="just"/>
            <a:r>
              <a:rPr lang="en-US" altLang="en-US" sz="2200" b="1">
                <a:latin typeface="Arial" panose="020B0604020202020204" pitchFamily="34" charset="0"/>
              </a:rPr>
              <a:t>3.Proposed Model Architecture</a:t>
            </a:r>
            <a:r>
              <a:rPr lang="en-US" altLang="en-US" sz="2200">
                <a:latin typeface="Arial" panose="020B0604020202020204" pitchFamily="34" charset="0"/>
              </a:rPr>
              <a:t>:</a:t>
            </a:r>
          </a:p>
          <a:p>
            <a:pPr algn="just">
              <a:buFontTx/>
              <a:buChar char="•"/>
            </a:pPr>
            <a:r>
              <a:rPr lang="en-US" altLang="en-US" sz="2200" b="1">
                <a:latin typeface="Arial" panose="020B0604020202020204" pitchFamily="34" charset="0"/>
              </a:rPr>
              <a:t>Base Model (VGG16)</a:t>
            </a:r>
            <a:r>
              <a:rPr lang="en-US" altLang="en-US" sz="2200">
                <a:latin typeface="Arial" panose="020B0604020202020204" pitchFamily="34" charset="0"/>
              </a:rPr>
              <a:t>: Used for feature extraction to capture spatial details.</a:t>
            </a:r>
          </a:p>
          <a:p>
            <a:pPr algn="just">
              <a:buFontTx/>
              <a:buChar char="•"/>
            </a:pPr>
            <a:r>
              <a:rPr lang="en-US" altLang="en-US" sz="2200" b="1">
                <a:latin typeface="Arial" panose="020B0604020202020204" pitchFamily="34" charset="0"/>
              </a:rPr>
              <a:t>Global Average Pooling</a:t>
            </a:r>
            <a:r>
              <a:rPr lang="en-US" altLang="en-US" sz="2200">
                <a:latin typeface="Arial" panose="020B0604020202020204" pitchFamily="34" charset="0"/>
              </a:rPr>
              <a:t>: Reduces dimensions and enhances generalization.</a:t>
            </a:r>
          </a:p>
          <a:p>
            <a:pPr algn="just">
              <a:buFontTx/>
              <a:buChar char="•"/>
            </a:pPr>
            <a:r>
              <a:rPr lang="en-US" altLang="en-US" sz="2200" b="1">
                <a:latin typeface="Arial" panose="020B0604020202020204" pitchFamily="34" charset="0"/>
              </a:rPr>
              <a:t>Dense Layer (128 units, ReLU activation)</a:t>
            </a:r>
            <a:r>
              <a:rPr lang="en-US" altLang="en-US" sz="2200">
                <a:latin typeface="Arial" panose="020B0604020202020204" pitchFamily="34" charset="0"/>
              </a:rPr>
              <a:t>: Learns high-level patterns.</a:t>
            </a:r>
          </a:p>
          <a:p>
            <a:pPr algn="just">
              <a:buFontTx/>
              <a:buChar char="•"/>
            </a:pPr>
            <a:r>
              <a:rPr lang="en-US" altLang="en-US" sz="2200" b="1">
                <a:latin typeface="Arial" panose="020B0604020202020204" pitchFamily="34" charset="0"/>
              </a:rPr>
              <a:t>Output Layer (Softmax)</a:t>
            </a:r>
            <a:r>
              <a:rPr lang="en-US" altLang="en-US" sz="2200">
                <a:latin typeface="Arial" panose="020B0604020202020204" pitchFamily="34" charset="0"/>
              </a:rPr>
              <a:t>: Multi-class classification for weather types (e.g., sunny, rainy).</a:t>
            </a:r>
          </a:p>
          <a:p>
            <a:pPr algn="just"/>
            <a:endParaRPr lang="en-US" altLang="en-US" sz="2200">
              <a:latin typeface="Arial" panose="020B0604020202020204" pitchFamily="34" charset="0"/>
            </a:endParaRPr>
          </a:p>
          <a:p>
            <a:pPr algn="just"/>
            <a:endParaRPr lang="en-US" altLang="en-US" sz="2200">
              <a:latin typeface="Arial" panose="020B0604020202020204" pitchFamily="34" charset="0"/>
            </a:endParaRPr>
          </a:p>
        </p:txBody>
      </p:sp>
      <p:sp>
        <p:nvSpPr>
          <p:cNvPr id="15364" name="TextBox 15363"/>
          <p:cNvSpPr txBox="1"/>
          <p:nvPr/>
        </p:nvSpPr>
        <p:spPr>
          <a:xfrm>
            <a:off x="4888706" y="70993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 b="1"/>
            </a:pPr>
            <a:r>
              <a:t>11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Box 1">
            <a:extLst>
              <a:ext uri="{FF2B5EF4-FFF2-40B4-BE49-F238E27FC236}">
                <a16:creationId xmlns:a16="http://schemas.microsoft.com/office/drawing/2014/main" id="{9DAE1491-8090-6CD8-56D8-60185E155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368300"/>
            <a:ext cx="9469437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/>
            <a:r>
              <a:rPr lang="en-US" altLang="en-US" sz="2200" b="1">
                <a:latin typeface="Arial" panose="020B0604020202020204" pitchFamily="34" charset="0"/>
              </a:rPr>
              <a:t>4.Data Augmentation</a:t>
            </a:r>
            <a:r>
              <a:rPr lang="en-US" altLang="en-US" sz="2200">
                <a:latin typeface="Arial" panose="020B0604020202020204" pitchFamily="34" charset="0"/>
              </a:rPr>
              <a:t>:</a:t>
            </a:r>
          </a:p>
          <a:p>
            <a:pPr algn="just">
              <a:buFontTx/>
              <a:buChar char="•"/>
            </a:pPr>
            <a:r>
              <a:rPr lang="en-US" altLang="en-US" sz="2200" b="1">
                <a:latin typeface="Arial" panose="020B0604020202020204" pitchFamily="34" charset="0"/>
              </a:rPr>
              <a:t>Techniques</a:t>
            </a:r>
            <a:r>
              <a:rPr lang="en-US" altLang="en-US" sz="2200">
                <a:latin typeface="Arial" panose="020B0604020202020204" pitchFamily="34" charset="0"/>
              </a:rPr>
              <a:t>: Rotation, flipping, scaling applied to training images.</a:t>
            </a:r>
          </a:p>
          <a:p>
            <a:pPr algn="just">
              <a:buFontTx/>
              <a:buChar char="•"/>
            </a:pPr>
            <a:r>
              <a:rPr lang="en-US" altLang="en-US" sz="2200" b="1">
                <a:latin typeface="Arial" panose="020B0604020202020204" pitchFamily="34" charset="0"/>
              </a:rPr>
              <a:t>Purpose</a:t>
            </a:r>
            <a:r>
              <a:rPr lang="en-US" altLang="en-US" sz="2200">
                <a:latin typeface="Arial" panose="020B0604020202020204" pitchFamily="34" charset="0"/>
              </a:rPr>
              <a:t>: Improves generalization across diverse environmental conditions.</a:t>
            </a:r>
          </a:p>
          <a:p>
            <a:pPr algn="just"/>
            <a:r>
              <a:rPr lang="en-US" altLang="en-US" sz="2200" b="1">
                <a:latin typeface="Arial" panose="020B0604020202020204" pitchFamily="34" charset="0"/>
              </a:rPr>
              <a:t>5.Model Evaluation Metrics</a:t>
            </a:r>
            <a:r>
              <a:rPr lang="en-US" altLang="en-US" sz="2200">
                <a:latin typeface="Arial" panose="020B0604020202020204" pitchFamily="34" charset="0"/>
              </a:rPr>
              <a:t>:</a:t>
            </a:r>
          </a:p>
          <a:p>
            <a:pPr algn="just">
              <a:buFontTx/>
              <a:buChar char="•"/>
            </a:pPr>
            <a:r>
              <a:rPr lang="en-US" altLang="en-US" sz="2200" b="1">
                <a:latin typeface="Arial" panose="020B0604020202020204" pitchFamily="34" charset="0"/>
              </a:rPr>
              <a:t>Accuracy</a:t>
            </a:r>
            <a:r>
              <a:rPr lang="en-US" altLang="en-US" sz="2200">
                <a:latin typeface="Arial" panose="020B0604020202020204" pitchFamily="34" charset="0"/>
              </a:rPr>
              <a:t>: Percentage of correctly classified images.</a:t>
            </a:r>
          </a:p>
          <a:p>
            <a:pPr algn="just">
              <a:buFontTx/>
              <a:buChar char="•"/>
            </a:pPr>
            <a:r>
              <a:rPr lang="en-US" altLang="en-US" sz="2200" b="1">
                <a:latin typeface="Arial" panose="020B0604020202020204" pitchFamily="34" charset="0"/>
              </a:rPr>
              <a:t>Loss</a:t>
            </a:r>
            <a:r>
              <a:rPr lang="en-US" altLang="en-US" sz="2200">
                <a:latin typeface="Arial" panose="020B0604020202020204" pitchFamily="34" charset="0"/>
              </a:rPr>
              <a:t>: Measures error using categorical cross-entropy.</a:t>
            </a:r>
          </a:p>
          <a:p>
            <a:pPr algn="just">
              <a:buFontTx/>
              <a:buChar char="•"/>
            </a:pPr>
            <a:r>
              <a:rPr lang="en-US" altLang="en-US" sz="2200" b="1">
                <a:latin typeface="Arial" panose="020B0604020202020204" pitchFamily="34" charset="0"/>
              </a:rPr>
              <a:t>Confusion Matrix</a:t>
            </a:r>
            <a:r>
              <a:rPr lang="en-US" altLang="en-US" sz="2200">
                <a:latin typeface="Arial" panose="020B0604020202020204" pitchFamily="34" charset="0"/>
              </a:rPr>
              <a:t>: Visualizes true vs. predicted classifications.</a:t>
            </a:r>
          </a:p>
          <a:p>
            <a:pPr algn="just">
              <a:buFontTx/>
              <a:buChar char="•"/>
            </a:pPr>
            <a:r>
              <a:rPr lang="en-US" altLang="en-US" sz="2200" b="1">
                <a:latin typeface="Arial" panose="020B0604020202020204" pitchFamily="34" charset="0"/>
              </a:rPr>
              <a:t>Precision, Recall, F1-Score</a:t>
            </a:r>
            <a:r>
              <a:rPr lang="en-US" altLang="en-US" sz="2200">
                <a:latin typeface="Arial" panose="020B0604020202020204" pitchFamily="34" charset="0"/>
              </a:rPr>
              <a:t>: Evaluates performance for each class.</a:t>
            </a:r>
          </a:p>
          <a:p>
            <a:pPr algn="just"/>
            <a:r>
              <a:rPr lang="en-US" altLang="en-US" sz="2200" b="1">
                <a:latin typeface="Arial" panose="020B0604020202020204" pitchFamily="34" charset="0"/>
              </a:rPr>
              <a:t>6.Theoretical Justification</a:t>
            </a:r>
            <a:r>
              <a:rPr lang="en-US" altLang="en-US" sz="2200">
                <a:latin typeface="Arial" panose="020B0604020202020204" pitchFamily="34" charset="0"/>
              </a:rPr>
              <a:t>:</a:t>
            </a:r>
          </a:p>
          <a:p>
            <a:pPr algn="just">
              <a:buFontTx/>
              <a:buChar char="•"/>
            </a:pPr>
            <a:r>
              <a:rPr lang="en-US" altLang="en-US" sz="2200" b="1">
                <a:latin typeface="Arial" panose="020B0604020202020204" pitchFamily="34" charset="0"/>
              </a:rPr>
              <a:t>CNN Effectiveness</a:t>
            </a:r>
            <a:r>
              <a:rPr lang="en-US" altLang="en-US" sz="2200">
                <a:latin typeface="Arial" panose="020B0604020202020204" pitchFamily="34" charset="0"/>
              </a:rPr>
              <a:t>: Captures spatial features crucial for weather classification.</a:t>
            </a:r>
          </a:p>
          <a:p>
            <a:pPr algn="just">
              <a:buFontTx/>
              <a:buChar char="•"/>
            </a:pPr>
            <a:r>
              <a:rPr lang="en-US" altLang="en-US" sz="2200" b="1">
                <a:latin typeface="Arial" panose="020B0604020202020204" pitchFamily="34" charset="0"/>
              </a:rPr>
              <a:t>VGG16 Depth</a:t>
            </a:r>
            <a:r>
              <a:rPr lang="en-US" altLang="en-US" sz="2200">
                <a:latin typeface="Arial" panose="020B0604020202020204" pitchFamily="34" charset="0"/>
              </a:rPr>
              <a:t>: Deep layers extract detailed feature representations.</a:t>
            </a:r>
          </a:p>
          <a:p>
            <a:pPr algn="just">
              <a:buFontTx/>
              <a:buChar char="•"/>
            </a:pPr>
            <a:r>
              <a:rPr lang="en-US" altLang="en-US" sz="2200" b="1">
                <a:latin typeface="Arial" panose="020B0604020202020204" pitchFamily="34" charset="0"/>
              </a:rPr>
              <a:t>Transfer Learning</a:t>
            </a:r>
            <a:r>
              <a:rPr lang="en-US" altLang="en-US" sz="2200">
                <a:latin typeface="Arial" panose="020B0604020202020204" pitchFamily="34" charset="0"/>
              </a:rPr>
              <a:t>: Allows effective training with limited data.</a:t>
            </a:r>
          </a:p>
          <a:p>
            <a:pPr algn="just">
              <a:buFontTx/>
              <a:buChar char="•"/>
            </a:pPr>
            <a:r>
              <a:rPr lang="en-US" altLang="en-US" sz="2200" b="1">
                <a:latin typeface="Arial" panose="020B0604020202020204" pitchFamily="34" charset="0"/>
              </a:rPr>
              <a:t>Pooling and Dropout</a:t>
            </a:r>
            <a:r>
              <a:rPr lang="en-US" altLang="en-US" sz="2200">
                <a:latin typeface="Arial" panose="020B0604020202020204" pitchFamily="34" charset="0"/>
              </a:rPr>
              <a:t>: Enhance generalization and prevent overfitting.</a:t>
            </a:r>
          </a:p>
          <a:p>
            <a:pPr algn="just">
              <a:buFontTx/>
              <a:buChar char="•"/>
            </a:pPr>
            <a:r>
              <a:rPr lang="en-US" altLang="en-US" sz="2200" b="1">
                <a:latin typeface="Arial" panose="020B0604020202020204" pitchFamily="34" charset="0"/>
              </a:rPr>
              <a:t>Softmax Layer</a:t>
            </a:r>
            <a:r>
              <a:rPr lang="en-US" altLang="en-US" sz="2200">
                <a:latin typeface="Arial" panose="020B0604020202020204" pitchFamily="34" charset="0"/>
              </a:rPr>
              <a:t>: Facilitates accurate multi-class classification.</a:t>
            </a:r>
          </a:p>
          <a:p>
            <a:pPr algn="just"/>
            <a:endParaRPr lang="en-IN" altLang="en-US" sz="2200"/>
          </a:p>
        </p:txBody>
      </p:sp>
      <p:sp>
        <p:nvSpPr>
          <p:cNvPr id="16387" name="TextBox 16386"/>
          <p:cNvSpPr txBox="1"/>
          <p:nvPr/>
        </p:nvSpPr>
        <p:spPr>
          <a:xfrm>
            <a:off x="4888706" y="70993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 b="1"/>
            </a:pPr>
            <a:r>
              <a:t>12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D0CB3F-23E1-7C51-51D9-0191749A4846}"/>
              </a:ext>
            </a:extLst>
          </p:cNvPr>
          <p:cNvSpPr/>
          <p:nvPr/>
        </p:nvSpPr>
        <p:spPr>
          <a:xfrm>
            <a:off x="3403600" y="357188"/>
            <a:ext cx="3636963" cy="401637"/>
          </a:xfrm>
          <a:prstGeom prst="rect">
            <a:avLst/>
          </a:prstGeom>
        </p:spPr>
        <p:txBody>
          <a:bodyPr wrap="none" lIns="0" tIns="0" rIns="0" bIns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u="sng" dirty="0"/>
              <a:t>HARDWARE/SOFTWARE TOOLS USED</a:t>
            </a:r>
            <a:endParaRPr lang="en-US" sz="4200" u="sng" spc="-50" dirty="0">
              <a:latin typeface="Calibri"/>
            </a:endParaRPr>
          </a:p>
        </p:txBody>
      </p:sp>
      <p:sp>
        <p:nvSpPr>
          <p:cNvPr id="17411" name="TextBox 2">
            <a:extLst>
              <a:ext uri="{FF2B5EF4-FFF2-40B4-BE49-F238E27FC236}">
                <a16:creationId xmlns:a16="http://schemas.microsoft.com/office/drawing/2014/main" id="{8EC9AA4B-73CA-B2CC-799A-903D00DAB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3" y="1135063"/>
            <a:ext cx="10058400" cy="686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/>
            <a:r>
              <a:rPr lang="en-IN" altLang="en-US" sz="2200" b="1"/>
              <a:t>Hardware Tools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altLang="en-US" sz="2200" b="1"/>
              <a:t>GPU (Graphics Processing Unit)</a:t>
            </a:r>
            <a:endParaRPr lang="en-IN" altLang="en-US" sz="220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IN" altLang="en-US" sz="2200" b="1"/>
              <a:t>Purpose</a:t>
            </a:r>
            <a:r>
              <a:rPr lang="en-IN" altLang="en-US" sz="2200"/>
              <a:t>: Accelerates deep learning tasks, especially for CNNs.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IN" altLang="en-US" sz="2200" b="1"/>
              <a:t>Benefits</a:t>
            </a:r>
            <a:r>
              <a:rPr lang="en-IN" altLang="en-US" sz="2200"/>
              <a:t>: Faster training and reduced computation time.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altLang="en-US" sz="2200" b="1"/>
              <a:t>CPU (Central Processing Unit)</a:t>
            </a:r>
            <a:endParaRPr lang="en-IN" altLang="en-US" sz="220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IN" altLang="en-US" sz="2200" b="1"/>
              <a:t>Purpose</a:t>
            </a:r>
            <a:r>
              <a:rPr lang="en-IN" altLang="en-US" sz="2200"/>
              <a:t>: Manages data preprocessing and basic tasks.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IN" altLang="en-US" sz="2200" b="1"/>
              <a:t>Specification</a:t>
            </a:r>
            <a:r>
              <a:rPr lang="en-IN" altLang="en-US" sz="2200"/>
              <a:t>: Intel Core i5 or higher.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IN" altLang="en-US" sz="2200" b="1"/>
              <a:t>Benefits</a:t>
            </a:r>
            <a:r>
              <a:rPr lang="en-IN" altLang="en-US" sz="2200"/>
              <a:t>: Efficient for data loading, augmentation, and deployment.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altLang="en-US" sz="2200" b="1"/>
              <a:t>RAM</a:t>
            </a:r>
            <a:endParaRPr lang="en-IN" altLang="en-US" sz="220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IN" altLang="en-US" sz="2200" b="1"/>
              <a:t>Purpose</a:t>
            </a:r>
            <a:r>
              <a:rPr lang="en-IN" altLang="en-US" sz="2200"/>
              <a:t>: Handles large datasets and efficient data processing.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IN" altLang="en-US" sz="2200" b="1"/>
              <a:t>Specification</a:t>
            </a:r>
            <a:r>
              <a:rPr lang="en-IN" altLang="en-US" sz="2200"/>
              <a:t>: 8GB or more recommended.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IN" altLang="en-US" sz="2200" b="1"/>
              <a:t>Benefits</a:t>
            </a:r>
            <a:r>
              <a:rPr lang="en-IN" altLang="en-US" sz="2200"/>
              <a:t>: Ensures smooth processing of large datasets.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altLang="en-US" sz="2200" b="1"/>
              <a:t>Storage</a:t>
            </a:r>
            <a:endParaRPr lang="en-IN" altLang="en-US" sz="220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IN" altLang="en-US" sz="2200" b="1"/>
              <a:t>Purpose</a:t>
            </a:r>
            <a:r>
              <a:rPr lang="en-IN" altLang="en-US" sz="2200"/>
              <a:t>: Stores dataset, model files, and resources.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IN" altLang="en-US" sz="2200" b="1"/>
              <a:t>Specification</a:t>
            </a:r>
            <a:r>
              <a:rPr lang="en-IN" altLang="en-US" sz="2200"/>
              <a:t>: 256GB SSD or higher.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IN" altLang="en-US" sz="2200" b="1"/>
              <a:t>Benefits</a:t>
            </a:r>
            <a:r>
              <a:rPr lang="en-IN" altLang="en-US" sz="2200"/>
              <a:t>: Faster read/write speeds for efficient data handling.</a:t>
            </a:r>
          </a:p>
          <a:p>
            <a:pPr algn="just"/>
            <a:r>
              <a:rPr lang="en-IN" altLang="en-US" sz="2200" b="1"/>
              <a:t>Software Tools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altLang="en-US" sz="2200" b="1"/>
              <a:t>Python</a:t>
            </a:r>
            <a:endParaRPr lang="en-IN" altLang="en-US" sz="220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IN" altLang="en-US" sz="2200" b="1"/>
              <a:t>Purpose</a:t>
            </a:r>
            <a:r>
              <a:rPr lang="en-IN" altLang="en-US" sz="2200"/>
              <a:t>: Main programming language for model development.</a:t>
            </a:r>
          </a:p>
          <a:p>
            <a:pPr algn="just"/>
            <a:endParaRPr lang="en-IN" altLang="en-US" sz="2200"/>
          </a:p>
        </p:txBody>
      </p:sp>
      <p:sp>
        <p:nvSpPr>
          <p:cNvPr id="17412" name="TextBox 17411"/>
          <p:cNvSpPr txBox="1"/>
          <p:nvPr/>
        </p:nvSpPr>
        <p:spPr>
          <a:xfrm>
            <a:off x="4888706" y="70993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 b="1"/>
            </a:pPr>
            <a:r>
              <a:t>13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Box 1">
            <a:extLst>
              <a:ext uri="{FF2B5EF4-FFF2-40B4-BE49-F238E27FC236}">
                <a16:creationId xmlns:a16="http://schemas.microsoft.com/office/drawing/2014/main" id="{EAED8016-80FC-11CC-879D-90FC1821F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163" y="304800"/>
            <a:ext cx="9448800" cy="720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IN" altLang="en-US" sz="2200" b="1"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endParaRPr lang="en-IN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IN" altLang="en-US" sz="2200" b="1"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  <a:r>
              <a:rPr lang="en-IN" altLang="en-US" sz="2200">
                <a:latin typeface="Arial" panose="020B0604020202020204" pitchFamily="34" charset="0"/>
                <a:cs typeface="Arial" panose="020B0604020202020204" pitchFamily="34" charset="0"/>
              </a:rPr>
              <a:t>: Framework for building and training deep learning models.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IN" altLang="en-US" sz="2200" b="1">
                <a:latin typeface="Arial" panose="020B0604020202020204" pitchFamily="34" charset="0"/>
                <a:cs typeface="Arial" panose="020B0604020202020204" pitchFamily="34" charset="0"/>
              </a:rPr>
              <a:t>Benefits</a:t>
            </a:r>
            <a:r>
              <a:rPr lang="en-IN" altLang="en-US" sz="2200">
                <a:latin typeface="Arial" panose="020B0604020202020204" pitchFamily="34" charset="0"/>
                <a:cs typeface="Arial" panose="020B0604020202020204" pitchFamily="34" charset="0"/>
              </a:rPr>
              <a:t>: GPU support, extensive operations, easy integration with Keras.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altLang="en-US" sz="2200" b="1">
                <a:latin typeface="Arial" panose="020B0604020202020204" pitchFamily="34" charset="0"/>
                <a:cs typeface="Arial" panose="020B0604020202020204" pitchFamily="34" charset="0"/>
              </a:rPr>
              <a:t>Keras (within TensorFlow)</a:t>
            </a:r>
            <a:endParaRPr lang="en-IN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IN" altLang="en-US" sz="2200" b="1"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  <a:r>
              <a:rPr lang="en-IN" altLang="en-US" sz="2200">
                <a:latin typeface="Arial" panose="020B0604020202020204" pitchFamily="34" charset="0"/>
                <a:cs typeface="Arial" panose="020B0604020202020204" pitchFamily="34" charset="0"/>
              </a:rPr>
              <a:t>: Simplifies neural network construction.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IN" altLang="en-US" sz="2200" b="1"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  <a:r>
              <a:rPr lang="en-IN" altLang="en-US" sz="2200">
                <a:latin typeface="Arial" panose="020B0604020202020204" pitchFamily="34" charset="0"/>
                <a:cs typeface="Arial" panose="020B0604020202020204" pitchFamily="34" charset="0"/>
              </a:rPr>
              <a:t>: TensorFlow 2.x.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IN" altLang="en-US" sz="2200" b="1">
                <a:latin typeface="Arial" panose="020B0604020202020204" pitchFamily="34" charset="0"/>
                <a:cs typeface="Arial" panose="020B0604020202020204" pitchFamily="34" charset="0"/>
              </a:rPr>
              <a:t>Benefits</a:t>
            </a:r>
            <a:r>
              <a:rPr lang="en-IN" altLang="en-US" sz="2200">
                <a:latin typeface="Arial" panose="020B0604020202020204" pitchFamily="34" charset="0"/>
                <a:cs typeface="Arial" panose="020B0604020202020204" pitchFamily="34" charset="0"/>
              </a:rPr>
              <a:t>: User-friendly for rapid prototyping of CNNs like VGG16.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altLang="en-US" sz="2200" b="1">
                <a:latin typeface="Arial" panose="020B0604020202020204" pitchFamily="34" charset="0"/>
                <a:cs typeface="Arial" panose="020B0604020202020204" pitchFamily="34" charset="0"/>
              </a:rPr>
              <a:t>VGG16 Pre-trained Model</a:t>
            </a:r>
            <a:endParaRPr lang="en-IN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IN" altLang="en-US" sz="2200" b="1"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  <a:r>
              <a:rPr lang="en-IN" altLang="en-US" sz="2200">
                <a:latin typeface="Arial" panose="020B0604020202020204" pitchFamily="34" charset="0"/>
                <a:cs typeface="Arial" panose="020B0604020202020204" pitchFamily="34" charset="0"/>
              </a:rPr>
              <a:t>: Serves as the feature extractor.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IN" altLang="en-US" sz="2200" b="1">
                <a:latin typeface="Arial" panose="020B0604020202020204" pitchFamily="34" charset="0"/>
                <a:cs typeface="Arial" panose="020B0604020202020204" pitchFamily="34" charset="0"/>
              </a:rPr>
              <a:t>Benefits</a:t>
            </a:r>
            <a:r>
              <a:rPr lang="en-IN" altLang="en-US" sz="2200">
                <a:latin typeface="Arial" panose="020B0604020202020204" pitchFamily="34" charset="0"/>
                <a:cs typeface="Arial" panose="020B0604020202020204" pitchFamily="34" charset="0"/>
              </a:rPr>
              <a:t>: Reduces training time, improves accuracy with limited data.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altLang="en-US" sz="2200" b="1">
                <a:latin typeface="Arial" panose="020B0604020202020204" pitchFamily="34" charset="0"/>
                <a:cs typeface="Arial" panose="020B0604020202020204" pitchFamily="34" charset="0"/>
              </a:rPr>
              <a:t>OpenCV</a:t>
            </a:r>
            <a:endParaRPr lang="en-IN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IN" altLang="en-US" sz="2200" b="1"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  <a:r>
              <a:rPr lang="en-IN" altLang="en-US" sz="2200">
                <a:latin typeface="Arial" panose="020B0604020202020204" pitchFamily="34" charset="0"/>
                <a:cs typeface="Arial" panose="020B0604020202020204" pitchFamily="34" charset="0"/>
              </a:rPr>
              <a:t>: Handles image preprocessing (e.g., resizing, normalization).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IN" altLang="en-US" sz="2200" b="1">
                <a:latin typeface="Arial" panose="020B0604020202020204" pitchFamily="34" charset="0"/>
                <a:cs typeface="Arial" panose="020B0604020202020204" pitchFamily="34" charset="0"/>
              </a:rPr>
              <a:t>Benefits</a:t>
            </a:r>
            <a:r>
              <a:rPr lang="en-IN" altLang="en-US" sz="2200">
                <a:latin typeface="Arial" panose="020B0604020202020204" pitchFamily="34" charset="0"/>
                <a:cs typeface="Arial" panose="020B0604020202020204" pitchFamily="34" charset="0"/>
              </a:rPr>
              <a:t>: Efficient image manipulation, speeds up preprocessing.</a:t>
            </a:r>
          </a:p>
          <a:p>
            <a:pPr algn="just"/>
            <a:r>
              <a:rPr lang="en-IN" altLang="en-US" sz="2200" b="1">
                <a:latin typeface="Arial" panose="020B0604020202020204" pitchFamily="34" charset="0"/>
                <a:cs typeface="Arial" panose="020B0604020202020204" pitchFamily="34" charset="0"/>
              </a:rPr>
              <a:t>Development Environment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altLang="en-US" sz="2200" b="1">
                <a:latin typeface="Arial" panose="020B0604020202020204" pitchFamily="34" charset="0"/>
                <a:cs typeface="Arial" panose="020B0604020202020204" pitchFamily="34" charset="0"/>
              </a:rPr>
              <a:t>VS Code</a:t>
            </a:r>
            <a:endParaRPr lang="en-IN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IN" altLang="en-US" sz="2200" b="1">
                <a:latin typeface="Arial" panose="020B0604020202020204" pitchFamily="34" charset="0"/>
                <a:cs typeface="Arial" panose="020B0604020202020204" pitchFamily="34" charset="0"/>
              </a:rPr>
              <a:t>Purpose</a:t>
            </a:r>
            <a:r>
              <a:rPr lang="en-IN" altLang="en-US" sz="2200">
                <a:latin typeface="Arial" panose="020B0604020202020204" pitchFamily="34" charset="0"/>
                <a:cs typeface="Arial" panose="020B0604020202020204" pitchFamily="34" charset="0"/>
              </a:rPr>
              <a:t>: IDE for coding and environment management.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IN" altLang="en-US" sz="2200" b="1">
                <a:latin typeface="Arial" panose="020B0604020202020204" pitchFamily="34" charset="0"/>
                <a:cs typeface="Arial" panose="020B0604020202020204" pitchFamily="34" charset="0"/>
              </a:rPr>
              <a:t>Benefits</a:t>
            </a:r>
            <a:r>
              <a:rPr lang="en-IN" altLang="en-US" sz="2200">
                <a:latin typeface="Arial" panose="020B0604020202020204" pitchFamily="34" charset="0"/>
                <a:cs typeface="Arial" panose="020B0604020202020204" pitchFamily="34" charset="0"/>
              </a:rPr>
              <a:t>: Supports Jupyter Notebook, easy package management.</a:t>
            </a:r>
          </a:p>
          <a:p>
            <a:pPr algn="just"/>
            <a:endParaRPr lang="en-IN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35" name="TextBox 18434"/>
          <p:cNvSpPr txBox="1"/>
          <p:nvPr/>
        </p:nvSpPr>
        <p:spPr>
          <a:xfrm>
            <a:off x="4888706" y="70993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 b="1"/>
            </a:pPr>
            <a:r>
              <a:t>14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41C6F5-EF34-2182-1C59-93279F9502B7}"/>
              </a:ext>
            </a:extLst>
          </p:cNvPr>
          <p:cNvSpPr/>
          <p:nvPr/>
        </p:nvSpPr>
        <p:spPr>
          <a:xfrm>
            <a:off x="3359150" y="268288"/>
            <a:ext cx="3636963" cy="401637"/>
          </a:xfrm>
          <a:prstGeom prst="rect">
            <a:avLst/>
          </a:prstGeom>
        </p:spPr>
        <p:txBody>
          <a:bodyPr wrap="none" lIns="0" tIns="0" rIns="0" bIns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u="sng" dirty="0"/>
              <a:t>RESULT ANANYSIS</a:t>
            </a:r>
            <a:endParaRPr lang="en-IN" sz="4400" u="sng" dirty="0"/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200" u="sng" spc="-50" dirty="0">
              <a:latin typeface="Calibri"/>
            </a:endParaRPr>
          </a:p>
        </p:txBody>
      </p:sp>
      <p:pic>
        <p:nvPicPr>
          <p:cNvPr id="19459" name="Picture 4">
            <a:extLst>
              <a:ext uri="{FF2B5EF4-FFF2-40B4-BE49-F238E27FC236}">
                <a16:creationId xmlns:a16="http://schemas.microsoft.com/office/drawing/2014/main" id="{9F6D9384-74D0-198E-6D7C-F3B149300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8" y="969963"/>
            <a:ext cx="10109200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TextBox 19459"/>
          <p:cNvSpPr txBox="1"/>
          <p:nvPr/>
        </p:nvSpPr>
        <p:spPr>
          <a:xfrm>
            <a:off x="4888706" y="70993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 b="1"/>
            </a:pPr>
            <a:r>
              <a:t>15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2">
            <a:extLst>
              <a:ext uri="{FF2B5EF4-FFF2-40B4-BE49-F238E27FC236}">
                <a16:creationId xmlns:a16="http://schemas.microsoft.com/office/drawing/2014/main" id="{49A58A83-B650-C9F5-6A07-7C19F6272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163" y="231775"/>
            <a:ext cx="9710737" cy="720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/>
            <a:r>
              <a:rPr lang="en-US" altLang="en-US" sz="2200" b="1">
                <a:latin typeface="Arial" panose="020B0604020202020204" pitchFamily="34" charset="0"/>
                <a:cs typeface="Arial" panose="020B0604020202020204" pitchFamily="34" charset="0"/>
              </a:rPr>
              <a:t>Training and Validation Accuracy:</a:t>
            </a:r>
            <a:endParaRPr lang="en-US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200" b="1">
                <a:latin typeface="Arial" panose="020B0604020202020204" pitchFamily="34" charset="0"/>
                <a:cs typeface="Arial" panose="020B0604020202020204" pitchFamily="34" charset="0"/>
              </a:rPr>
              <a:t>Training Accuracy</a:t>
            </a: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: Consistent increase, reaching above 90%, indicating effective learning from training data.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200" b="1">
                <a:latin typeface="Arial" panose="020B0604020202020204" pitchFamily="34" charset="0"/>
                <a:cs typeface="Arial" panose="020B0604020202020204" pitchFamily="34" charset="0"/>
              </a:rPr>
              <a:t>Validation Accuracy</a:t>
            </a: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: Plateaus around 70-75%, suggesting limited generalization on unseen data.</a:t>
            </a:r>
          </a:p>
          <a:p>
            <a:pPr algn="just"/>
            <a:r>
              <a:rPr lang="en-US" altLang="en-US" sz="2200" b="1">
                <a:latin typeface="Arial" panose="020B0604020202020204" pitchFamily="34" charset="0"/>
                <a:cs typeface="Arial" panose="020B0604020202020204" pitchFamily="34" charset="0"/>
              </a:rPr>
              <a:t>Training and Validation Loss:</a:t>
            </a:r>
            <a:endParaRPr lang="en-US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200" b="1">
                <a:latin typeface="Arial" panose="020B0604020202020204" pitchFamily="34" charset="0"/>
                <a:cs typeface="Arial" panose="020B0604020202020204" pitchFamily="34" charset="0"/>
              </a:rPr>
              <a:t>Training Loss</a:t>
            </a: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: Steep decline initially, then gradual reduction, showing convergence towards an optimal solution.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200" b="1">
                <a:latin typeface="Arial" panose="020B0604020202020204" pitchFamily="34" charset="0"/>
                <a:cs typeface="Arial" panose="020B0604020202020204" pitchFamily="34" charset="0"/>
              </a:rPr>
              <a:t>Validation Loss</a:t>
            </a: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: Similar trend to training loss, with a gap indicating potential overfitting as training progresses.</a:t>
            </a:r>
          </a:p>
          <a:p>
            <a:pPr algn="just"/>
            <a:r>
              <a:rPr lang="en-US" altLang="en-US" sz="2200" b="1">
                <a:latin typeface="Arial" panose="020B0604020202020204" pitchFamily="34" charset="0"/>
                <a:cs typeface="Arial" panose="020B0604020202020204" pitchFamily="34" charset="0"/>
              </a:rPr>
              <a:t>Observations:</a:t>
            </a:r>
            <a:endParaRPr lang="en-US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200" b="1">
                <a:latin typeface="Arial" panose="020B0604020202020204" pitchFamily="34" charset="0"/>
                <a:cs typeface="Arial" panose="020B0604020202020204" pitchFamily="34" charset="0"/>
              </a:rPr>
              <a:t>Overfitting</a:t>
            </a: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: Divergence between training and validation accuracy/loss hints at mild overfitting.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200" b="1">
                <a:latin typeface="Arial" panose="020B0604020202020204" pitchFamily="34" charset="0"/>
                <a:cs typeface="Arial" panose="020B0604020202020204" pitchFamily="34" charset="0"/>
              </a:rPr>
              <a:t>Model Stability</a:t>
            </a: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: Metrics stabilize in later epochs, suggesting a stable model state.</a:t>
            </a:r>
          </a:p>
          <a:p>
            <a:pPr algn="just"/>
            <a:r>
              <a:rPr lang="en-US" altLang="en-US" sz="2200" b="1">
                <a:latin typeface="Arial" panose="020B0604020202020204" pitchFamily="34" charset="0"/>
                <a:cs typeface="Arial" panose="020B0604020202020204" pitchFamily="34" charset="0"/>
              </a:rPr>
              <a:t>Recommendations for Improvement:</a:t>
            </a:r>
            <a:endParaRPr lang="en-US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200" b="1">
                <a:latin typeface="Arial" panose="020B0604020202020204" pitchFamily="34" charset="0"/>
                <a:cs typeface="Arial" panose="020B0604020202020204" pitchFamily="34" charset="0"/>
              </a:rPr>
              <a:t>Data Augmentation</a:t>
            </a: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: Apply additional techniques (e.g., rotation, scaling, brightness adjustments) to increase training data variability.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200" b="1">
                <a:latin typeface="Arial" panose="020B0604020202020204" pitchFamily="34" charset="0"/>
                <a:cs typeface="Arial" panose="020B0604020202020204" pitchFamily="34" charset="0"/>
              </a:rPr>
              <a:t>Fine-Tuning</a:t>
            </a: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: Fine-tune pre-trained VGG16 layers after training top layers for better adaptation to the dataset.</a:t>
            </a:r>
          </a:p>
          <a:p>
            <a:pPr algn="just"/>
            <a:endParaRPr lang="en-IN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83" name="TextBox 20482"/>
          <p:cNvSpPr txBox="1"/>
          <p:nvPr/>
        </p:nvSpPr>
        <p:spPr>
          <a:xfrm>
            <a:off x="4888706" y="70993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 b="1"/>
            </a:pPr>
            <a:r>
              <a:t>16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2B2400-92DD-41DD-175A-E28BC72BD183}"/>
              </a:ext>
            </a:extLst>
          </p:cNvPr>
          <p:cNvSpPr/>
          <p:nvPr/>
        </p:nvSpPr>
        <p:spPr>
          <a:xfrm>
            <a:off x="2890838" y="654050"/>
            <a:ext cx="4949825" cy="838200"/>
          </a:xfrm>
          <a:prstGeom prst="rect">
            <a:avLst/>
          </a:prstGeom>
        </p:spPr>
        <p:txBody>
          <a:bodyPr lIns="0" tIns="0" rIns="0" bIns="0"/>
          <a:lstStyle/>
          <a:p>
            <a:pPr algn="ctr" eaLnBrk="1" fontAlgn="auto" hangingPunct="1">
              <a:spcBef>
                <a:spcPts val="0"/>
              </a:spcBef>
              <a:spcAft>
                <a:spcPts val="1050"/>
              </a:spcAft>
              <a:defRPr/>
            </a:pPr>
            <a:r>
              <a:rPr lang="en-US" sz="4000" dirty="0"/>
              <a:t>CONTENTS</a:t>
            </a:r>
            <a:endParaRPr lang="en-US" sz="3800" spc="-50" dirty="0">
              <a:latin typeface="Calibri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300" dirty="0">
              <a:latin typeface="Calibri"/>
            </a:endParaRPr>
          </a:p>
        </p:txBody>
      </p:sp>
      <p:sp>
        <p:nvSpPr>
          <p:cNvPr id="3075" name="Rectangle 5">
            <a:extLst>
              <a:ext uri="{FF2B5EF4-FFF2-40B4-BE49-F238E27FC236}">
                <a16:creationId xmlns:a16="http://schemas.microsoft.com/office/drawing/2014/main" id="{8F7678BD-7D6B-66B2-5C90-68689FEBB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50" y="1336675"/>
            <a:ext cx="9542463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•"/>
            </a:pP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Literature Survey</a:t>
            </a:r>
          </a:p>
          <a:p>
            <a:pPr>
              <a:buFontTx/>
              <a:buChar char="•"/>
            </a:pP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Identifying the Gap</a:t>
            </a:r>
          </a:p>
          <a:p>
            <a:pPr>
              <a:buFontTx/>
              <a:buChar char="•"/>
            </a:pP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  <a:p>
            <a:pPr>
              <a:buFontTx/>
              <a:buChar char="•"/>
            </a:pP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Relevance to SDGs</a:t>
            </a:r>
          </a:p>
          <a:p>
            <a:pPr>
              <a:buFontTx/>
              <a:buChar char="•"/>
            </a:pP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Project Objective</a:t>
            </a:r>
          </a:p>
          <a:p>
            <a:pPr>
              <a:buFontTx/>
              <a:buChar char="•"/>
            </a:pP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Proposed System/Architecture</a:t>
            </a:r>
          </a:p>
          <a:p>
            <a:pPr>
              <a:buFontTx/>
              <a:buChar char="•"/>
            </a:pP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Analytical and Theoretical Description</a:t>
            </a:r>
          </a:p>
          <a:p>
            <a:pPr>
              <a:buFontTx/>
              <a:buChar char="•"/>
            </a:pP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Hardware/Software Tools Used</a:t>
            </a:r>
          </a:p>
          <a:p>
            <a:pPr>
              <a:buFontTx/>
              <a:buChar char="•"/>
            </a:pP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Result Analysis</a:t>
            </a:r>
          </a:p>
          <a:p>
            <a:pPr>
              <a:buFontTx/>
              <a:buChar char="•"/>
            </a:pP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Conclusion and Future Work</a:t>
            </a:r>
          </a:p>
          <a:p>
            <a:pPr>
              <a:buFontTx/>
              <a:buChar char="•"/>
            </a:pP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Social and Environmental Impact</a:t>
            </a:r>
          </a:p>
          <a:p>
            <a:pPr>
              <a:buFontTx/>
              <a:buChar char="•"/>
            </a:pP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Timeline</a:t>
            </a:r>
          </a:p>
          <a:p>
            <a:pPr>
              <a:buFontTx/>
              <a:buChar char="•"/>
            </a:pP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Individual Contributions</a:t>
            </a:r>
          </a:p>
          <a:p>
            <a:pPr>
              <a:buFontTx/>
              <a:buChar char="•"/>
            </a:pP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Cost Analysis</a:t>
            </a:r>
          </a:p>
          <a:p>
            <a:pPr>
              <a:buFontTx/>
              <a:buChar char="•"/>
            </a:pP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Project Outcome</a:t>
            </a:r>
          </a:p>
          <a:p>
            <a:pPr>
              <a:buFontTx/>
              <a:buChar char="•"/>
            </a:pP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References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50E775-F5B0-604B-2930-53B7CB45E214}"/>
              </a:ext>
            </a:extLst>
          </p:cNvPr>
          <p:cNvSpPr/>
          <p:nvPr/>
        </p:nvSpPr>
        <p:spPr>
          <a:xfrm>
            <a:off x="1465263" y="295275"/>
            <a:ext cx="3636962" cy="401638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defRPr/>
            </a:pPr>
            <a:r>
              <a:rPr lang="en-US" sz="4400" u="sng" dirty="0"/>
              <a:t>CONCLUSION AND FUTURE WORK</a:t>
            </a:r>
            <a:endParaRPr lang="en-IN" sz="4400" u="sng" dirty="0"/>
          </a:p>
          <a:p>
            <a:pPr>
              <a:defRPr/>
            </a:pPr>
            <a:endParaRPr lang="en-IN" sz="4400" u="sng" dirty="0"/>
          </a:p>
          <a:p>
            <a:pPr>
              <a:defRPr/>
            </a:pPr>
            <a:br>
              <a:rPr lang="en-US" sz="4400" u="sng" dirty="0"/>
            </a:br>
            <a:endParaRPr lang="en-US" sz="4200" u="sng" spc="-50" dirty="0">
              <a:latin typeface="Calibri"/>
            </a:endParaRPr>
          </a:p>
        </p:txBody>
      </p:sp>
      <p:sp>
        <p:nvSpPr>
          <p:cNvPr id="21507" name="TextBox 4">
            <a:extLst>
              <a:ext uri="{FF2B5EF4-FFF2-40B4-BE49-F238E27FC236}">
                <a16:creationId xmlns:a16="http://schemas.microsoft.com/office/drawing/2014/main" id="{81B29E0F-228E-73D8-4E3E-DD85B5465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1135063"/>
            <a:ext cx="10204450" cy="618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/>
            <a:r>
              <a:rPr lang="en-US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Developed a CNN-based model for classifying weather conditions through images.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Utilized VGG16 architecture with transfer learning to achieve reliable classification for categories like sunny, rainy, cloudy, and snowy.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Applicable in areas like autonomous systems, agriculture, climate research, and disaster response.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Demonstrated effectiveness of CNNs and transfer learning in image classification with limited data.</a:t>
            </a:r>
          </a:p>
          <a:p>
            <a:pPr algn="just"/>
            <a:r>
              <a:rPr lang="en-US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Limitations and Constraints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Dataset Diversity</a:t>
            </a: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Limited dataset may affect generalization in diverse regions and environments.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Environmental Sensitivity</a:t>
            </a: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Struggles with low-light, foggy, or obstructed images.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Real-Time Processing</a:t>
            </a: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Potential processing limitations on resource-constrained devices.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Data Imbalance</a:t>
            </a: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Bias may occur if some weather types are underrepresented in training.</a:t>
            </a:r>
          </a:p>
        </p:txBody>
      </p:sp>
      <p:sp>
        <p:nvSpPr>
          <p:cNvPr id="21508" name="TextBox 21507"/>
          <p:cNvSpPr txBox="1"/>
          <p:nvPr/>
        </p:nvSpPr>
        <p:spPr>
          <a:xfrm>
            <a:off x="4888706" y="70993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 b="1"/>
            </a:pPr>
            <a:r>
              <a:t>17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1">
            <a:extLst>
              <a:ext uri="{FF2B5EF4-FFF2-40B4-BE49-F238E27FC236}">
                <a16:creationId xmlns:a16="http://schemas.microsoft.com/office/drawing/2014/main" id="{E86484C8-DE45-ABDB-41F0-D8992E5F6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25" y="304800"/>
            <a:ext cx="9637713" cy="720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/>
            <a:r>
              <a:rPr lang="en-US" altLang="en-US" sz="2200" b="1">
                <a:latin typeface="Arial" panose="020B0604020202020204" pitchFamily="34" charset="0"/>
                <a:cs typeface="Arial" panose="020B0604020202020204" pitchFamily="34" charset="0"/>
              </a:rPr>
              <a:t>Future Work and Improvements</a:t>
            </a:r>
          </a:p>
          <a:p>
            <a:pPr algn="just">
              <a:buFont typeface="Calibri" panose="020F0502020204030204" pitchFamily="34" charset="0"/>
              <a:buAutoNum type="arabicPeriod"/>
            </a:pPr>
            <a:r>
              <a:rPr lang="en-US" altLang="en-US" sz="2200" b="1">
                <a:latin typeface="Arial" panose="020B0604020202020204" pitchFamily="34" charset="0"/>
                <a:cs typeface="Arial" panose="020B0604020202020204" pitchFamily="34" charset="0"/>
              </a:rPr>
              <a:t>Expand Dataset</a:t>
            </a: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: Add diverse images from different locations, seasons, and lighting conditions.</a:t>
            </a:r>
          </a:p>
          <a:p>
            <a:pPr algn="just">
              <a:buFont typeface="Calibri" panose="020F0502020204030204" pitchFamily="34" charset="0"/>
              <a:buAutoNum type="arabicPeriod"/>
            </a:pPr>
            <a:r>
              <a:rPr lang="en-US" altLang="en-US" sz="2200" b="1">
                <a:latin typeface="Arial" panose="020B0604020202020204" pitchFamily="34" charset="0"/>
                <a:cs typeface="Arial" panose="020B0604020202020204" pitchFamily="34" charset="0"/>
              </a:rPr>
              <a:t>Advanced Data Augmentation</a:t>
            </a: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: Use techniques like synthetic transformations and GANs for broader variations.</a:t>
            </a:r>
          </a:p>
          <a:p>
            <a:pPr algn="just">
              <a:buFont typeface="Calibri" panose="020F0502020204030204" pitchFamily="34" charset="0"/>
              <a:buAutoNum type="arabicPeriod"/>
            </a:pPr>
            <a:r>
              <a:rPr lang="en-US" altLang="en-US" sz="2200" b="1">
                <a:latin typeface="Arial" panose="020B0604020202020204" pitchFamily="34" charset="0"/>
                <a:cs typeface="Arial" panose="020B0604020202020204" pitchFamily="34" charset="0"/>
              </a:rPr>
              <a:t>Video-Based Classification</a:t>
            </a: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: Explore real-time video processing for dynamic condition detection.</a:t>
            </a:r>
          </a:p>
          <a:p>
            <a:pPr algn="just">
              <a:buFont typeface="Calibri" panose="020F0502020204030204" pitchFamily="34" charset="0"/>
              <a:buAutoNum type="arabicPeriod"/>
            </a:pPr>
            <a:r>
              <a:rPr lang="en-US" altLang="en-US" sz="2200" b="1">
                <a:latin typeface="Arial" panose="020B0604020202020204" pitchFamily="34" charset="0"/>
                <a:cs typeface="Arial" panose="020B0604020202020204" pitchFamily="34" charset="0"/>
              </a:rPr>
              <a:t>Edge Device Deployment</a:t>
            </a: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: Optimize model for mobile and IoT devices for remote applications.</a:t>
            </a:r>
          </a:p>
          <a:p>
            <a:pPr algn="just">
              <a:buFont typeface="Calibri" panose="020F0502020204030204" pitchFamily="34" charset="0"/>
              <a:buAutoNum type="arabicPeriod"/>
            </a:pPr>
            <a:r>
              <a:rPr lang="en-US" altLang="en-US" sz="2200" b="1">
                <a:latin typeface="Arial" panose="020B0604020202020204" pitchFamily="34" charset="0"/>
                <a:cs typeface="Arial" panose="020B0604020202020204" pitchFamily="34" charset="0"/>
              </a:rPr>
              <a:t>Multi-Sensor Integration</a:t>
            </a: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: Combine with sensors like temperature and humidity for added accuracy.</a:t>
            </a:r>
          </a:p>
          <a:p>
            <a:pPr algn="just">
              <a:buFont typeface="Calibri" panose="020F0502020204030204" pitchFamily="34" charset="0"/>
              <a:buAutoNum type="arabicPeriod"/>
            </a:pPr>
            <a:r>
              <a:rPr lang="en-US" altLang="en-US" sz="2200" b="1">
                <a:latin typeface="Arial" panose="020B0604020202020204" pitchFamily="34" charset="0"/>
                <a:cs typeface="Arial" panose="020B0604020202020204" pitchFamily="34" charset="0"/>
              </a:rPr>
              <a:t>Explore New Architectures</a:t>
            </a: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: Test more advanced models like ResNet, EfficientNet, or vision transformers.</a:t>
            </a:r>
          </a:p>
          <a:p>
            <a:pPr algn="just"/>
            <a:r>
              <a:rPr lang="en-US" altLang="en-US" sz="2200" b="1">
                <a:latin typeface="Arial" panose="020B0604020202020204" pitchFamily="34" charset="0"/>
                <a:cs typeface="Arial" panose="020B0604020202020204" pitchFamily="34" charset="0"/>
              </a:rPr>
              <a:t>Final Remarks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Established a foundational model for image-based weather classification with CNNs.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Future enhancements in dataset, real-time abilities, and multi-source integration can broaden applications.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Model serves as a stepping stone for more adaptive weather monitoring and prediction solutions.</a:t>
            </a:r>
          </a:p>
          <a:p>
            <a:pPr algn="just"/>
            <a:endParaRPr lang="en-IN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31" name="TextBox 22530"/>
          <p:cNvSpPr txBox="1"/>
          <p:nvPr/>
        </p:nvSpPr>
        <p:spPr>
          <a:xfrm>
            <a:off x="4888706" y="70993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 b="1"/>
            </a:pPr>
            <a:r>
              <a:t>18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811D65-F792-4A33-F4F1-2F1A6C5C26E9}"/>
              </a:ext>
            </a:extLst>
          </p:cNvPr>
          <p:cNvSpPr/>
          <p:nvPr/>
        </p:nvSpPr>
        <p:spPr>
          <a:xfrm>
            <a:off x="3308350" y="304800"/>
            <a:ext cx="3636963" cy="401638"/>
          </a:xfrm>
          <a:prstGeom prst="rect">
            <a:avLst/>
          </a:prstGeom>
        </p:spPr>
        <p:txBody>
          <a:bodyPr wrap="none" lIns="0" tIns="0" rIns="0" bIns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u="sng" dirty="0"/>
              <a:t>SOCIAL AND ENVIRONMENTAL IMPACT</a:t>
            </a:r>
            <a:endParaRPr lang="en-IN" sz="4400" u="sng" dirty="0"/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sz="4400" u="sng" dirty="0"/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200" u="sng" spc="-50" dirty="0">
              <a:latin typeface="Calibri"/>
            </a:endParaRPr>
          </a:p>
        </p:txBody>
      </p:sp>
      <p:sp>
        <p:nvSpPr>
          <p:cNvPr id="23555" name="TextBox 2">
            <a:extLst>
              <a:ext uri="{FF2B5EF4-FFF2-40B4-BE49-F238E27FC236}">
                <a16:creationId xmlns:a16="http://schemas.microsoft.com/office/drawing/2014/main" id="{032760CD-573F-1CD8-98E9-9BA9AD6AB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875" y="1403945"/>
            <a:ext cx="9858375" cy="5847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Social Impact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Enhanced Public Safety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Real-time weather alerts improve public safety by helping communities respond to sudden weather changes.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Assists autonomous vehicles and public transport in safer decision-making during adverse weather.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Support for Disaster Management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Provides critical information for disaster response teams during extreme weather events, enhancing preparedness.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Can be integrated into early warning systems for better emergency response.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Improved Agricultural Practices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Helps farmers plan activities like planting and irrigation based on accurate weather monitoring.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Supports better decision-making in agriculture, potentially increasing crop yields and reducing waste.</a:t>
            </a:r>
          </a:p>
          <a:p>
            <a:pPr algn="just"/>
            <a:endParaRPr lang="en-IN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6" name="TextBox 23555"/>
          <p:cNvSpPr txBox="1"/>
          <p:nvPr/>
        </p:nvSpPr>
        <p:spPr>
          <a:xfrm>
            <a:off x="4888706" y="70993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 b="1"/>
            </a:pPr>
            <a:r>
              <a:t>19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08E985-2B58-F821-CEC0-CDA5AA1FA7EA}"/>
              </a:ext>
            </a:extLst>
          </p:cNvPr>
          <p:cNvSpPr txBox="1"/>
          <p:nvPr/>
        </p:nvSpPr>
        <p:spPr>
          <a:xfrm>
            <a:off x="231775" y="179388"/>
            <a:ext cx="10036175" cy="517064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Environmental Impact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Climate Change Awareness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Contributes data to track and study changing weather patterns, aiding climate science.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Raises awareness of climate impacts, encouraging sustainable practices.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Water Resource Management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Aids efficient water use by predicting rainy and dry conditions, especially in water-scarce regions.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Supports conservation efforts by monitoring patterns in areas prone to drought.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Encouragement of Sustainable Development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Aligns with Climate Action (SDG 13), promoting the integration of sustainability in technology.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Inspires further innovation in environmental technology for monitoring and adapting to climate changes.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88706" y="70993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 b="1"/>
            </a:pPr>
            <a:r>
              <a:t>20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568F02-506F-BF5C-61E9-BDED9C5B7C60}"/>
              </a:ext>
            </a:extLst>
          </p:cNvPr>
          <p:cNvSpPr/>
          <p:nvPr/>
        </p:nvSpPr>
        <p:spPr>
          <a:xfrm>
            <a:off x="3392488" y="295275"/>
            <a:ext cx="3636962" cy="401638"/>
          </a:xfrm>
          <a:prstGeom prst="rect">
            <a:avLst/>
          </a:prstGeom>
        </p:spPr>
        <p:txBody>
          <a:bodyPr wrap="none" lIns="0" tIns="0" rIns="0" bIns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400" u="sng" dirty="0"/>
              <a:t>WORK PLAN/TIME LINE</a:t>
            </a:r>
            <a:endParaRPr lang="en-IN" sz="4400" u="sng" dirty="0"/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4200" u="sng" spc="-50" dirty="0">
              <a:latin typeface="Calibri"/>
            </a:endParaRPr>
          </a:p>
        </p:txBody>
      </p:sp>
      <p:sp>
        <p:nvSpPr>
          <p:cNvPr id="25603" name="TextBox 11">
            <a:extLst>
              <a:ext uri="{FF2B5EF4-FFF2-40B4-BE49-F238E27FC236}">
                <a16:creationId xmlns:a16="http://schemas.microsoft.com/office/drawing/2014/main" id="{F72904D6-0C3B-FF9D-5FF6-95E5674E1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1103313"/>
            <a:ext cx="9932988" cy="7017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/>
            <a:r>
              <a:rPr lang="en-US" altLang="en-US" sz="2200" b="1" dirty="0"/>
              <a:t>Weeks 1-2: Project Planning and Requirement Analysis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200" dirty="0"/>
              <a:t>Define project objectives, scope, and requirements.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200" dirty="0"/>
              <a:t>Identify data sources and necessary hardware/software resources.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200" dirty="0"/>
              <a:t>Outline evaluation metrics for model performance.</a:t>
            </a:r>
          </a:p>
          <a:p>
            <a:pPr algn="just"/>
            <a:r>
              <a:rPr lang="en-US" altLang="en-US" sz="2200" b="1" dirty="0"/>
              <a:t>Weeks 3-5: Data Collection and Preprocessing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200" dirty="0"/>
              <a:t>Collect weather images from sources like Google Images, Kaggle, or weather datasets.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200" dirty="0"/>
              <a:t>Label images into categories (e.g., sunny, rainy, cloudy, snowy).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200" dirty="0"/>
              <a:t>Preprocess images (resize, normalize, augment data) to prepare for model input.</a:t>
            </a:r>
          </a:p>
          <a:p>
            <a:pPr algn="just"/>
            <a:r>
              <a:rPr lang="en-US" altLang="en-US" sz="2200" b="1" dirty="0"/>
              <a:t>Week 6: Exploratory Data Analysis (EDA)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200" dirty="0"/>
              <a:t>Perform EDA to understand dataset distribution and identify class imbalances.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200" dirty="0"/>
              <a:t>Visualize sample images and check for data quality and diversity.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200" dirty="0"/>
              <a:t>Make adjustments if additional data is needed for balance.</a:t>
            </a:r>
          </a:p>
          <a:p>
            <a:pPr algn="just"/>
            <a:r>
              <a:rPr lang="en-US" altLang="en-US" sz="2200" b="1" dirty="0"/>
              <a:t>Weeks 7-8: Model Selection and Setup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200" dirty="0"/>
              <a:t>Choose VGG16 as the base model and set up transfer learning architecture.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200" dirty="0"/>
              <a:t>Freeze pre-trained layers and add custom layers for weather classification.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200" dirty="0"/>
              <a:t>Configure model parameters and compile with suitable loss and optimization functions.</a:t>
            </a:r>
          </a:p>
          <a:p>
            <a:pPr algn="just"/>
            <a:endParaRPr lang="en-US" altLang="en-US" sz="2200" dirty="0"/>
          </a:p>
          <a:p>
            <a:pPr algn="just"/>
            <a:endParaRPr lang="en-IN" altLang="en-US" sz="2200" dirty="0"/>
          </a:p>
        </p:txBody>
      </p:sp>
      <p:sp>
        <p:nvSpPr>
          <p:cNvPr id="25604" name="TextBox 25603"/>
          <p:cNvSpPr txBox="1"/>
          <p:nvPr/>
        </p:nvSpPr>
        <p:spPr>
          <a:xfrm>
            <a:off x="4888706" y="70993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 b="1"/>
            </a:pPr>
            <a:r>
              <a:t>21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Box 1">
            <a:extLst>
              <a:ext uri="{FF2B5EF4-FFF2-40B4-BE49-F238E27FC236}">
                <a16:creationId xmlns:a16="http://schemas.microsoft.com/office/drawing/2014/main" id="{8213757B-E7B6-C29A-69C4-0FB91D989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8" y="346075"/>
            <a:ext cx="9942512" cy="652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/>
            <a:r>
              <a:rPr lang="en-US" altLang="en-US" sz="2200" b="1" dirty="0"/>
              <a:t>Weeks 9-11: Model Training and Hyperparameter Tuning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200" dirty="0"/>
              <a:t>Train the model on the training dataset with validation splits.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200" dirty="0"/>
              <a:t>Perform hyperparameter tuning (e.g., learning rate, dropout rate) to optimize performance.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200" dirty="0"/>
              <a:t>Monitor metrics (accuracy, loss) during training and adjust as necessary.</a:t>
            </a:r>
            <a:endParaRPr lang="en-US" altLang="en-US" sz="2200" b="1" dirty="0"/>
          </a:p>
          <a:p>
            <a:pPr algn="just"/>
            <a:r>
              <a:rPr lang="en-US" altLang="en-US" sz="2200" b="1" dirty="0"/>
              <a:t>Week 12: Model Evaluation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200" dirty="0"/>
              <a:t>Evaluate the model on validation data using metrics like accuracy, precision, recall, and F1-score.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200" dirty="0"/>
              <a:t>Generate a confusion matrix to assess classification performance for each category.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200" dirty="0"/>
              <a:t>Identify overfitting/underfitting issues and make necessary adjustments.</a:t>
            </a:r>
          </a:p>
          <a:p>
            <a:pPr algn="just"/>
            <a:r>
              <a:rPr lang="en-US" altLang="en-US" sz="2200" b="1" dirty="0"/>
              <a:t>Week 13: Performance Analysis and Visualization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200" dirty="0"/>
              <a:t>Plot training and validation accuracy/loss over epochs.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200" dirty="0"/>
              <a:t>Analyze misclassified images to understand limitations and improvement areas.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200" dirty="0"/>
              <a:t>Summarize results with charts and graphs for clear interpretation.</a:t>
            </a:r>
          </a:p>
          <a:p>
            <a:pPr algn="just"/>
            <a:r>
              <a:rPr lang="en-US" altLang="en-US" sz="2200" b="1" dirty="0"/>
              <a:t>Week 14: Model Deployment Preparation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200" dirty="0"/>
              <a:t>Optimize model for deployment (e.g., convert to TensorFlow Lite for mobile devices).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200" dirty="0"/>
              <a:t>Test model in simulated real-world conditions for response time and accuracy.</a:t>
            </a:r>
          </a:p>
          <a:p>
            <a:pPr algn="just"/>
            <a:endParaRPr lang="en-US" altLang="en-US" sz="2200" dirty="0"/>
          </a:p>
          <a:p>
            <a:pPr algn="just"/>
            <a:endParaRPr lang="en-IN" altLang="en-US" sz="2200" dirty="0"/>
          </a:p>
        </p:txBody>
      </p:sp>
      <p:sp>
        <p:nvSpPr>
          <p:cNvPr id="26627" name="TextBox 26626"/>
          <p:cNvSpPr txBox="1"/>
          <p:nvPr/>
        </p:nvSpPr>
        <p:spPr>
          <a:xfrm>
            <a:off x="4888706" y="70993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 b="1"/>
            </a:pPr>
            <a:r>
              <a:t>22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BBB418-D9C7-FF43-E84E-78B7E1DB7350}"/>
              </a:ext>
            </a:extLst>
          </p:cNvPr>
          <p:cNvSpPr txBox="1"/>
          <p:nvPr/>
        </p:nvSpPr>
        <p:spPr>
          <a:xfrm>
            <a:off x="336331" y="378372"/>
            <a:ext cx="93647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en-US" sz="2200" b="1" dirty="0"/>
              <a:t>Week 15: Documentation and Report Writing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200" dirty="0"/>
              <a:t>Document model architecture, training process, evaluation metrics, and results.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200" dirty="0"/>
              <a:t>Write a comprehensive report with methodology, findings, and conclusions.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200" dirty="0"/>
              <a:t>Include visualizations and key insights from the project.</a:t>
            </a:r>
          </a:p>
          <a:p>
            <a:pPr algn="just"/>
            <a:r>
              <a:rPr lang="en-US" altLang="en-US" sz="2200" b="1" dirty="0"/>
              <a:t>Week 16: Presentation Preparation and Final Review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200" dirty="0"/>
              <a:t>Prepare a presentation summarizing the project for stakeholders.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200" dirty="0"/>
              <a:t>Conduct a final review and testing to ensure deployment readiness.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200" dirty="0"/>
              <a:t>Gather feedback from team members or advisors and make final adjustments.</a:t>
            </a:r>
          </a:p>
          <a:p>
            <a:pPr algn="just"/>
            <a:endParaRPr lang="en-IN" sz="2200" dirty="0"/>
          </a:p>
        </p:txBody>
      </p:sp>
      <p:sp>
        <p:nvSpPr>
          <p:cNvPr id="3" name="TextBox 2"/>
          <p:cNvSpPr txBox="1"/>
          <p:nvPr/>
        </p:nvSpPr>
        <p:spPr>
          <a:xfrm>
            <a:off x="4888706" y="70993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 b="1"/>
            </a:pPr>
            <a: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31384159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4B6B31A4-765A-8E75-9C00-0FBE6125D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0113" y="98425"/>
            <a:ext cx="6934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4000" u="sng" dirty="0"/>
              <a:t>INDIVIDUAL CONTRIBUTION</a:t>
            </a:r>
            <a:endParaRPr lang="en-IN" altLang="en-US" sz="4000" u="sng" dirty="0"/>
          </a:p>
        </p:txBody>
      </p:sp>
      <p:sp>
        <p:nvSpPr>
          <p:cNvPr id="27651" name="TextBox 5">
            <a:extLst>
              <a:ext uri="{FF2B5EF4-FFF2-40B4-BE49-F238E27FC236}">
                <a16:creationId xmlns:a16="http://schemas.microsoft.com/office/drawing/2014/main" id="{73AE2905-E4A0-54B5-164E-741BC1E85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3" y="946150"/>
            <a:ext cx="9837737" cy="449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/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Rahil's Contributions</a:t>
            </a:r>
          </a:p>
          <a:p>
            <a:pPr algn="just"/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Project Planning and Requirement Analysis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Led planning, defined objectives, scope, and requirements; identified data sources and resources.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Data Collection and Preprocessing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Gathered and labeled weather images; handled image resizing, normalization, and augmentation.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Model Training and Hyperparameter Tuning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Trained the CNN model, optimized parameters, and monitored metrics to improve accuracy.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Documentation and Report Writing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Wrote technical documentation and compiled a comprehensive report with findings and visualizations.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Presentation Preparation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Created presentation slides summarizing project objectives, methods, and results.</a:t>
            </a:r>
          </a:p>
        </p:txBody>
      </p:sp>
      <p:sp>
        <p:nvSpPr>
          <p:cNvPr id="27652" name="TextBox 27651"/>
          <p:cNvSpPr txBox="1"/>
          <p:nvPr/>
        </p:nvSpPr>
        <p:spPr>
          <a:xfrm>
            <a:off x="4888706" y="70993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 b="1"/>
            </a:pPr>
            <a:r>
              <a:t>24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Box 1">
            <a:extLst>
              <a:ext uri="{FF2B5EF4-FFF2-40B4-BE49-F238E27FC236}">
                <a16:creationId xmlns:a16="http://schemas.microsoft.com/office/drawing/2014/main" id="{ADDD82DA-CF83-1C10-5ED1-277CFB70E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336550"/>
            <a:ext cx="9869488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Swapnil's Contributions</a:t>
            </a:r>
          </a:p>
          <a:p>
            <a:pPr algn="just"/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Exploratory Data Analysis (EDA)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Analyzed dataset distribution, checked for class balance, and visualized images.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Model Selection and Setup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Chose VGG16 for transfer learning, configured layers for weather classification.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Model Evaluation and Performance Analysis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Evaluated model with metrics, created confusion matrix, and analyzed misclassified images.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Model Deployment Preparation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Optimized model for deployment, converted to TensorFlow Lite, and tested in simulated conditions.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Individual Contributions Section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Documented each team member's contributions for the final report.</a:t>
            </a:r>
          </a:p>
        </p:txBody>
      </p:sp>
      <p:sp>
        <p:nvSpPr>
          <p:cNvPr id="28675" name="TextBox 28674"/>
          <p:cNvSpPr txBox="1"/>
          <p:nvPr/>
        </p:nvSpPr>
        <p:spPr>
          <a:xfrm>
            <a:off x="4888706" y="70993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 b="1"/>
            </a:pPr>
            <a:r>
              <a:t>25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>
            <a:extLst>
              <a:ext uri="{FF2B5EF4-FFF2-40B4-BE49-F238E27FC236}">
                <a16:creationId xmlns:a16="http://schemas.microsoft.com/office/drawing/2014/main" id="{36D49C7B-66E7-505F-D060-4720D8AF2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688" y="236538"/>
            <a:ext cx="67357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Aft>
                <a:spcPts val="3363"/>
              </a:spcAft>
            </a:pPr>
            <a:r>
              <a:rPr lang="en-US" altLang="en-US" sz="4400" u="sng" dirty="0"/>
              <a:t>COST ANALYSIS </a:t>
            </a:r>
            <a:endParaRPr lang="en-IN" altLang="en-US" sz="4400" u="sng" dirty="0"/>
          </a:p>
        </p:txBody>
      </p:sp>
      <p:sp>
        <p:nvSpPr>
          <p:cNvPr id="29700" name="TextBox 5">
            <a:extLst>
              <a:ext uri="{FF2B5EF4-FFF2-40B4-BE49-F238E27FC236}">
                <a16:creationId xmlns:a16="http://schemas.microsoft.com/office/drawing/2014/main" id="{92863473-E090-8FF2-063A-0285E37B3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1017532"/>
            <a:ext cx="10299700" cy="618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/>
            <a:r>
              <a:rPr lang="en-US" sz="2200" b="1" dirty="0"/>
              <a:t>Zero-Cost Approach Summary</a:t>
            </a:r>
          </a:p>
          <a:p>
            <a:pPr algn="just">
              <a:buFont typeface="+mj-lt"/>
              <a:buAutoNum type="arabicPeriod"/>
            </a:pPr>
            <a:r>
              <a:rPr lang="en-US" sz="2200" b="1" dirty="0"/>
              <a:t>Data Collection</a:t>
            </a:r>
            <a:endParaRPr lang="en-US" sz="2200" dirty="0"/>
          </a:p>
          <a:p>
            <a:pPr marL="742950" lvl="1" indent="-285750" algn="just">
              <a:buFont typeface="+mj-lt"/>
              <a:buAutoNum type="arabicPeriod"/>
            </a:pPr>
            <a:r>
              <a:rPr lang="en-US" sz="2200" b="1" dirty="0"/>
              <a:t>Weather Image Dataset</a:t>
            </a:r>
            <a:r>
              <a:rPr lang="en-US" sz="2200" dirty="0"/>
              <a:t>: Sourced from free platforms like Kaggle or Google Images.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200" b="1" dirty="0"/>
              <a:t>Data Storage</a:t>
            </a:r>
            <a:r>
              <a:rPr lang="en-US" sz="2200" dirty="0"/>
              <a:t>: Stored on local devices or free cloud storage (e.g., Google Drive).</a:t>
            </a:r>
          </a:p>
          <a:p>
            <a:pPr algn="just">
              <a:buFont typeface="+mj-lt"/>
              <a:buAutoNum type="arabicPeriod"/>
            </a:pPr>
            <a:r>
              <a:rPr lang="en-US" sz="2200" b="1" dirty="0"/>
              <a:t>Hardware Costs</a:t>
            </a:r>
            <a:endParaRPr lang="en-US" sz="2200" dirty="0"/>
          </a:p>
          <a:p>
            <a:pPr marL="742950" lvl="1" indent="-285750" algn="just">
              <a:buFont typeface="+mj-lt"/>
              <a:buAutoNum type="arabicPeriod"/>
            </a:pPr>
            <a:r>
              <a:rPr lang="en-US" sz="2200" b="1" dirty="0"/>
              <a:t>Local Computer</a:t>
            </a:r>
            <a:r>
              <a:rPr lang="en-US" sz="2200" dirty="0"/>
              <a:t>: Uses existing computers/laptops of team members.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200" b="1" dirty="0"/>
              <a:t>Additional Storage</a:t>
            </a:r>
            <a:r>
              <a:rPr lang="en-US" sz="2200" dirty="0"/>
              <a:t>: Free cloud options (Google Drive, Dropbox) cover storage needs.</a:t>
            </a:r>
          </a:p>
          <a:p>
            <a:pPr algn="just">
              <a:buFont typeface="+mj-lt"/>
              <a:buAutoNum type="arabicPeriod"/>
            </a:pPr>
            <a:r>
              <a:rPr lang="en-US" sz="2200" b="1" dirty="0"/>
              <a:t>Software and Libraries</a:t>
            </a:r>
            <a:endParaRPr lang="en-US" sz="2200" dirty="0"/>
          </a:p>
          <a:p>
            <a:pPr marL="742950" lvl="1" indent="-285750" algn="just">
              <a:buFont typeface="+mj-lt"/>
              <a:buAutoNum type="arabicPeriod"/>
            </a:pPr>
            <a:r>
              <a:rPr lang="en-US" sz="2200" b="1" dirty="0"/>
              <a:t>Python &amp; Libraries</a:t>
            </a:r>
            <a:r>
              <a:rPr lang="en-US" sz="2200" dirty="0"/>
              <a:t>: Open-source tools like Python, TensorFlow, and </a:t>
            </a:r>
            <a:r>
              <a:rPr lang="en-US" sz="2200" dirty="0" err="1"/>
              <a:t>Keras</a:t>
            </a:r>
            <a:r>
              <a:rPr lang="en-US" sz="2200" dirty="0"/>
              <a:t>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200" b="1" dirty="0"/>
              <a:t>IDE</a:t>
            </a:r>
            <a:r>
              <a:rPr lang="en-US" sz="2200" dirty="0"/>
              <a:t>: Free IDEs such as Visual Studio Code and PyCharm Community Edition.</a:t>
            </a:r>
          </a:p>
          <a:p>
            <a:pPr algn="just">
              <a:buFont typeface="+mj-lt"/>
              <a:buAutoNum type="arabicPeriod"/>
            </a:pPr>
            <a:r>
              <a:rPr lang="en-US" sz="2200" b="1" dirty="0"/>
              <a:t>Cloud Computing for Model Training</a:t>
            </a:r>
            <a:endParaRPr lang="en-US" sz="2200" dirty="0"/>
          </a:p>
          <a:p>
            <a:pPr marL="742950" lvl="1" indent="-285750" algn="just">
              <a:buFont typeface="+mj-lt"/>
              <a:buAutoNum type="arabicPeriod"/>
            </a:pPr>
            <a:r>
              <a:rPr lang="en-US" sz="2200" b="1" dirty="0"/>
              <a:t>VGG-18 Free Version</a:t>
            </a:r>
            <a:r>
              <a:rPr lang="en-US" sz="2200" dirty="0"/>
              <a:t>: Utilizes GPU access without any charges, suitable for model training.</a:t>
            </a:r>
          </a:p>
          <a:p>
            <a:pPr algn="just">
              <a:buFont typeface="+mj-lt"/>
              <a:buAutoNum type="arabicPeriod"/>
            </a:pPr>
            <a:r>
              <a:rPr lang="en-US" sz="2200" b="1" dirty="0"/>
              <a:t>Miscellaneous Costs</a:t>
            </a:r>
            <a:endParaRPr lang="en-US" sz="2200" dirty="0"/>
          </a:p>
          <a:p>
            <a:pPr marL="742950" lvl="1" indent="-285750" algn="just">
              <a:buFont typeface="+mj-lt"/>
              <a:buAutoNum type="arabicPeriod"/>
            </a:pPr>
            <a:r>
              <a:rPr lang="en-US" sz="2200" b="1" dirty="0"/>
              <a:t>Electricity &amp; Internet</a:t>
            </a:r>
            <a:r>
              <a:rPr lang="en-US" sz="2200" dirty="0"/>
              <a:t>: No extra costs assumed; fits within regular usage.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200" b="1" dirty="0"/>
              <a:t>Documentation</a:t>
            </a:r>
            <a:r>
              <a:rPr lang="en-US" sz="2200" dirty="0"/>
              <a:t>: Stored digitally, avoiding physical printing costs.</a:t>
            </a:r>
          </a:p>
        </p:txBody>
      </p:sp>
      <p:sp>
        <p:nvSpPr>
          <p:cNvPr id="29701" name="TextBox 29700"/>
          <p:cNvSpPr txBox="1"/>
          <p:nvPr/>
        </p:nvSpPr>
        <p:spPr>
          <a:xfrm>
            <a:off x="4888706" y="70993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 b="1"/>
            </a:pPr>
            <a:r>
              <a:t>26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8861E284-E22F-1A45-55BF-B9B5DF71F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750" y="212725"/>
            <a:ext cx="45323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4000" u="sng"/>
              <a:t>LITERATURE SURVEY </a:t>
            </a:r>
            <a:endParaRPr lang="en-IN" altLang="en-US" sz="4000" u="sng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B0CE6F-9E45-B3D1-A006-4A68E1AE6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048" y="910825"/>
            <a:ext cx="9375227" cy="6474914"/>
          </a:xfrm>
          <a:prstGeom prst="rect">
            <a:avLst/>
          </a:prstGeom>
        </p:spPr>
      </p:pic>
      <p:sp>
        <p:nvSpPr>
          <p:cNvPr id="4099" name="TextBox 4098"/>
          <p:cNvSpPr txBox="1"/>
          <p:nvPr/>
        </p:nvSpPr>
        <p:spPr>
          <a:xfrm>
            <a:off x="4888706" y="70993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 b="1"/>
            </a:pPr>
            <a:r>
              <a:t>1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>
            <a:extLst>
              <a:ext uri="{FF2B5EF4-FFF2-40B4-BE49-F238E27FC236}">
                <a16:creationId xmlns:a16="http://schemas.microsoft.com/office/drawing/2014/main" id="{877379D3-DE80-5CA4-FEA1-855FC7975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2913" y="106363"/>
            <a:ext cx="4795837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4400" u="sng" dirty="0"/>
              <a:t>PROJECT OUTCOME</a:t>
            </a:r>
            <a:endParaRPr lang="en-IN" altLang="en-US" sz="4400" u="sng" dirty="0"/>
          </a:p>
        </p:txBody>
      </p:sp>
      <p:sp>
        <p:nvSpPr>
          <p:cNvPr id="31747" name="TextBox 1">
            <a:extLst>
              <a:ext uri="{FF2B5EF4-FFF2-40B4-BE49-F238E27FC236}">
                <a16:creationId xmlns:a16="http://schemas.microsoft.com/office/drawing/2014/main" id="{CBEF001C-2678-42BA-E07D-1CA73CD2E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538" y="874713"/>
            <a:ext cx="10287000" cy="686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buFont typeface="+mj-lt"/>
              <a:buAutoNum type="arabicPeriod"/>
            </a:pPr>
            <a:r>
              <a:rPr lang="en-US" sz="2200" b="1" dirty="0"/>
              <a:t>Accurate Weather Classification Model</a:t>
            </a:r>
            <a:endParaRPr lang="en-US" sz="2200" dirty="0"/>
          </a:p>
          <a:p>
            <a:pPr marL="742950" lvl="1" indent="-285750" algn="just">
              <a:buFont typeface="+mj-lt"/>
              <a:buAutoNum type="arabicPeriod"/>
            </a:pPr>
            <a:r>
              <a:rPr lang="en-US" sz="2200" dirty="0"/>
              <a:t>Trained a CNN model based on VGG16 for weather classification (sunny, cloudy, rainy, snowy).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200" dirty="0"/>
              <a:t>Achieved high training accuracy and reasonable validation accuracy.</a:t>
            </a:r>
          </a:p>
          <a:p>
            <a:pPr algn="just">
              <a:buFont typeface="+mj-lt"/>
              <a:buAutoNum type="arabicPeriod"/>
            </a:pPr>
            <a:r>
              <a:rPr lang="en-US" sz="2200" b="1" dirty="0"/>
              <a:t>Insights on Model Performance</a:t>
            </a:r>
            <a:endParaRPr lang="en-US" sz="2200" dirty="0"/>
          </a:p>
          <a:p>
            <a:pPr marL="742950" lvl="1" indent="-285750" algn="just">
              <a:buFont typeface="+mj-lt"/>
              <a:buAutoNum type="arabicPeriod"/>
            </a:pPr>
            <a:r>
              <a:rPr lang="en-US" sz="2200" dirty="0"/>
              <a:t>Analyzed results, identifying areas for improvement (e.g., overfitting, generalization).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200" dirty="0"/>
              <a:t>Established a foundation for image-based weather classification model evaluation.</a:t>
            </a:r>
          </a:p>
          <a:p>
            <a:pPr algn="just">
              <a:buFont typeface="+mj-lt"/>
              <a:buAutoNum type="arabicPeriod"/>
            </a:pPr>
            <a:r>
              <a:rPr lang="en-US" sz="2200" b="1" dirty="0"/>
              <a:t>Real-World Application Potential</a:t>
            </a:r>
            <a:endParaRPr lang="en-US" sz="2200" dirty="0"/>
          </a:p>
          <a:p>
            <a:pPr marL="742950" lvl="1" indent="-285750" algn="just">
              <a:buFont typeface="+mj-lt"/>
              <a:buAutoNum type="arabicPeriod"/>
            </a:pPr>
            <a:r>
              <a:rPr lang="en-US" sz="2200" dirty="0"/>
              <a:t>Prototype suitable for environmental monitoring, disaster management, agriculture, and tourism.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200" dirty="0"/>
              <a:t>Can be developed for real-time weather classification from camera feeds or satellite images.</a:t>
            </a:r>
          </a:p>
          <a:p>
            <a:pPr algn="just">
              <a:buFont typeface="+mj-lt"/>
              <a:buAutoNum type="arabicPeriod"/>
            </a:pPr>
            <a:r>
              <a:rPr lang="en-US" sz="2200" b="1" dirty="0"/>
              <a:t>Contribution to Image-Based Weather Prediction</a:t>
            </a:r>
            <a:endParaRPr lang="en-US" sz="2200" dirty="0"/>
          </a:p>
          <a:p>
            <a:pPr marL="742950" lvl="1" indent="-285750" algn="just">
              <a:buFont typeface="+mj-lt"/>
              <a:buAutoNum type="arabicPeriod"/>
            </a:pPr>
            <a:r>
              <a:rPr lang="en-US" sz="2200" dirty="0"/>
              <a:t>Validated the use of VGG16 for specialized classification tasks.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200" dirty="0"/>
              <a:t>Provided a framework for future research in weather-related image analysis.</a:t>
            </a:r>
          </a:p>
          <a:p>
            <a:pPr algn="just">
              <a:buFont typeface="+mj-lt"/>
              <a:buAutoNum type="arabicPeriod"/>
            </a:pPr>
            <a:r>
              <a:rPr lang="en-US" sz="2200" b="1" dirty="0"/>
              <a:t>Support for Sustainable Development Goals (SDGs)</a:t>
            </a:r>
            <a:endParaRPr lang="en-US" sz="2200" dirty="0"/>
          </a:p>
          <a:p>
            <a:pPr marL="742950" lvl="1" indent="-285750" algn="just">
              <a:buFont typeface="+mj-lt"/>
              <a:buAutoNum type="arabicPeriod"/>
            </a:pPr>
            <a:r>
              <a:rPr lang="en-US" sz="2200" dirty="0"/>
              <a:t>Contributes to Climate Action (SDG 13) by aiding in weather pattern monitoring.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200" dirty="0"/>
              <a:t>Encourages technological advancement in climate resilience.</a:t>
            </a:r>
          </a:p>
          <a:p>
            <a:pPr algn="just"/>
            <a:endParaRPr lang="en-IN" altLang="en-US" sz="2200" dirty="0"/>
          </a:p>
        </p:txBody>
      </p:sp>
      <p:sp>
        <p:nvSpPr>
          <p:cNvPr id="31748" name="TextBox 31747"/>
          <p:cNvSpPr txBox="1"/>
          <p:nvPr/>
        </p:nvSpPr>
        <p:spPr>
          <a:xfrm>
            <a:off x="4888706" y="70993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 b="1"/>
            </a:pPr>
            <a:r>
              <a:t>27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Box 1">
            <a:extLst>
              <a:ext uri="{FF2B5EF4-FFF2-40B4-BE49-F238E27FC236}">
                <a16:creationId xmlns:a16="http://schemas.microsoft.com/office/drawing/2014/main" id="{AC631DA7-B3B6-0504-8D0B-FCC0434AD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38" y="222250"/>
            <a:ext cx="9728200" cy="449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/>
            <a:r>
              <a:rPr lang="en-US" sz="2200" b="1" dirty="0"/>
              <a:t>6.Scope for Future Research</a:t>
            </a:r>
            <a:endParaRPr lang="en-US" sz="2200" dirty="0"/>
          </a:p>
          <a:p>
            <a:pPr marL="742950" lvl="1" indent="-285750" algn="just">
              <a:buFont typeface="+mj-lt"/>
              <a:buAutoNum type="arabicPeriod"/>
            </a:pPr>
            <a:r>
              <a:rPr lang="en-US" sz="2200" dirty="0"/>
              <a:t>Potential integration with other environmental data (e.g., temperature, humidity).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200" dirty="0"/>
              <a:t>Framework for further model improvements through advanced techniques like fine-tuning.</a:t>
            </a:r>
          </a:p>
          <a:p>
            <a:pPr algn="just"/>
            <a:r>
              <a:rPr lang="en-US" sz="2200" b="1" dirty="0"/>
              <a:t>7.Opportunities for Publications and Knowledge Sharing</a:t>
            </a:r>
            <a:endParaRPr lang="en-US" sz="2200" dirty="0"/>
          </a:p>
          <a:p>
            <a:pPr marL="742950" lvl="1" indent="-285750" algn="just">
              <a:buFont typeface="+mj-lt"/>
              <a:buAutoNum type="arabicPeriod"/>
            </a:pPr>
            <a:r>
              <a:rPr lang="en-US" sz="2200" dirty="0"/>
              <a:t>Project outcomes can support academic publications or conference presentations.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en-US" sz="2200" dirty="0"/>
              <a:t>Insights can be shared with the community, enriching knowledge in weather classification.</a:t>
            </a:r>
          </a:p>
          <a:p>
            <a:pPr algn="just"/>
            <a:r>
              <a:rPr lang="en-US" sz="2200" dirty="0"/>
              <a:t>This project has delivered a functional weather classification model and set a foundation for future improvements, supporting innovation and environmental goals.</a:t>
            </a:r>
          </a:p>
        </p:txBody>
      </p:sp>
      <p:sp>
        <p:nvSpPr>
          <p:cNvPr id="32771" name="TextBox 32770"/>
          <p:cNvSpPr txBox="1"/>
          <p:nvPr/>
        </p:nvSpPr>
        <p:spPr>
          <a:xfrm>
            <a:off x="4888706" y="70993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 b="1"/>
            </a:pPr>
            <a:r>
              <a:t>28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0300D7-C921-4E0F-7831-C4393D4836CF}"/>
              </a:ext>
            </a:extLst>
          </p:cNvPr>
          <p:cNvSpPr/>
          <p:nvPr/>
        </p:nvSpPr>
        <p:spPr>
          <a:xfrm>
            <a:off x="2171700" y="214313"/>
            <a:ext cx="6108700" cy="517525"/>
          </a:xfrm>
          <a:prstGeom prst="rect">
            <a:avLst/>
          </a:prstGeom>
        </p:spPr>
        <p:txBody>
          <a:bodyPr wrap="none" lIns="0" tIns="0" rIns="0" bIns="0"/>
          <a:lstStyle/>
          <a:p>
            <a:pPr algn="ctr" eaLnBrk="1" fontAlgn="auto" hangingPunct="1">
              <a:spcBef>
                <a:spcPts val="0"/>
              </a:spcBef>
              <a:spcAft>
                <a:spcPts val="3570"/>
              </a:spcAft>
              <a:defRPr/>
            </a:pPr>
            <a:r>
              <a:rPr lang="en-US" sz="4200" u="sng" spc="-50" dirty="0">
                <a:latin typeface="Calibri"/>
              </a:rPr>
              <a:t>REFERENCES (minimum 10)</a:t>
            </a: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0957DAE8-F5CE-B6F0-1C34-B295ABE01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563" y="2078038"/>
            <a:ext cx="7537450" cy="136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66713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3838"/>
              </a:lnSpc>
              <a:spcBef>
                <a:spcPts val="3575"/>
              </a:spcBef>
            </a:pPr>
            <a:endParaRPr lang="en-US" altLang="en-US" sz="3100"/>
          </a:p>
        </p:txBody>
      </p:sp>
      <p:sp>
        <p:nvSpPr>
          <p:cNvPr id="33796" name="TextBox 2">
            <a:extLst>
              <a:ext uri="{FF2B5EF4-FFF2-40B4-BE49-F238E27FC236}">
                <a16:creationId xmlns:a16="http://schemas.microsoft.com/office/drawing/2014/main" id="{34E138A3-E8EB-9290-D263-737EF2CDF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25" y="1019175"/>
            <a:ext cx="9931400" cy="655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buFont typeface="Calibri" panose="020F0502020204030204" pitchFamily="34" charset="0"/>
              <a:buAutoNum type="arabicPeriod"/>
            </a:pPr>
            <a:r>
              <a:rPr lang="en-IN" altLang="en-US" sz="2000" b="1">
                <a:latin typeface="DM Sans" pitchFamily="2" charset="0"/>
              </a:rPr>
              <a:t>A. Krizhevsky, I. Sutskever, and G. Hinton, “ImageNet classification with deep convolutional neural networks,” in </a:t>
            </a:r>
            <a:r>
              <a:rPr lang="en-IN" altLang="en-US" sz="2000" b="1" i="1">
                <a:latin typeface="DM Sans" pitchFamily="2" charset="0"/>
              </a:rPr>
              <a:t>Advances in Neural Information Processing Systems</a:t>
            </a:r>
            <a:r>
              <a:rPr lang="en-IN" altLang="en-US" sz="2000" b="1">
                <a:latin typeface="DM Sans" pitchFamily="2" charset="0"/>
              </a:rPr>
              <a:t>, 2012, pp. 1097–1105.</a:t>
            </a:r>
          </a:p>
          <a:p>
            <a:pPr algn="just">
              <a:buFont typeface="Calibri" panose="020F0502020204030204" pitchFamily="34" charset="0"/>
              <a:buAutoNum type="arabicPeriod"/>
            </a:pPr>
            <a:r>
              <a:rPr lang="en-IN" altLang="en-US" sz="2000" b="1">
                <a:latin typeface="DM Sans" pitchFamily="2" charset="0"/>
              </a:rPr>
              <a:t>K. Simonyan and A. Zisserman, “Very deep convolutional networks for large-scale image recognition,” in </a:t>
            </a:r>
            <a:r>
              <a:rPr lang="en-IN" altLang="en-US" sz="2000" b="1" i="1">
                <a:latin typeface="DM Sans" pitchFamily="2" charset="0"/>
              </a:rPr>
              <a:t>Proceedings of the International Conference on Learning Representations</a:t>
            </a:r>
            <a:r>
              <a:rPr lang="en-IN" altLang="en-US" sz="2000" b="1">
                <a:latin typeface="DM Sans" pitchFamily="2" charset="0"/>
              </a:rPr>
              <a:t>, 2015.</a:t>
            </a:r>
          </a:p>
          <a:p>
            <a:pPr algn="just">
              <a:buFont typeface="Calibri" panose="020F0502020204030204" pitchFamily="34" charset="0"/>
              <a:buAutoNum type="arabicPeriod"/>
            </a:pPr>
            <a:r>
              <a:rPr lang="en-IN" altLang="en-US" sz="2000" b="1">
                <a:latin typeface="DM Sans" pitchFamily="2" charset="0"/>
              </a:rPr>
              <a:t>T. Y. Lin, P. Goyal, R. Girshick, K. He, and P. Dollar, “Focal loss for dense object detection,” in </a:t>
            </a:r>
            <a:r>
              <a:rPr lang="en-IN" altLang="en-US" sz="2000" b="1" i="1">
                <a:latin typeface="DM Sans" pitchFamily="2" charset="0"/>
              </a:rPr>
              <a:t>Proceedings of the IEEE International Conference on Computer Vision</a:t>
            </a:r>
            <a:r>
              <a:rPr lang="en-IN" altLang="en-US" sz="2000" b="1">
                <a:latin typeface="DM Sans" pitchFamily="2" charset="0"/>
              </a:rPr>
              <a:t>, 2017, pp. 2980–2988.</a:t>
            </a:r>
          </a:p>
          <a:p>
            <a:pPr algn="just">
              <a:buFont typeface="Calibri" panose="020F0502020204030204" pitchFamily="34" charset="0"/>
              <a:buAutoNum type="arabicPeriod"/>
            </a:pPr>
            <a:r>
              <a:rPr lang="en-IN" altLang="en-US" sz="2000" b="1">
                <a:latin typeface="DM Sans" pitchFamily="2" charset="0"/>
              </a:rPr>
              <a:t>A. Dosovitskiy, J. Tobias, and T. Brox, “Inverting visual representations with convolutional neural networks,” in </a:t>
            </a:r>
            <a:r>
              <a:rPr lang="en-IN" altLang="en-US" sz="2000" b="1" i="1">
                <a:latin typeface="DM Sans" pitchFamily="2" charset="0"/>
              </a:rPr>
              <a:t>IEEE Transactions on Pattern Analysis and Machine Intelligence</a:t>
            </a:r>
            <a:r>
              <a:rPr lang="en-IN" altLang="en-US" sz="2000" b="1">
                <a:latin typeface="DM Sans" pitchFamily="2" charset="0"/>
              </a:rPr>
              <a:t>, vol. 38, no. 9, pp. 1774–1788, Sep. 2016.</a:t>
            </a:r>
          </a:p>
          <a:p>
            <a:pPr algn="just">
              <a:buFont typeface="Calibri" panose="020F0502020204030204" pitchFamily="34" charset="0"/>
              <a:buAutoNum type="arabicPeriod"/>
            </a:pPr>
            <a:r>
              <a:rPr lang="en-IN" altLang="en-US" sz="2000" b="1">
                <a:latin typeface="DM Sans" pitchFamily="2" charset="0"/>
              </a:rPr>
              <a:t>Y. Chen, Z. Zhang, and Y. Liu, “Weather condition recognition based on deep learning,” in </a:t>
            </a:r>
            <a:r>
              <a:rPr lang="en-IN" altLang="en-US" sz="2000" b="1" i="1">
                <a:latin typeface="DM Sans" pitchFamily="2" charset="0"/>
              </a:rPr>
              <a:t>IEEE Access</a:t>
            </a:r>
            <a:r>
              <a:rPr lang="en-IN" altLang="en-US" sz="2000" b="1">
                <a:latin typeface="DM Sans" pitchFamily="2" charset="0"/>
              </a:rPr>
              <a:t>, vol. 8, pp. 123456–123465, 2020.</a:t>
            </a:r>
          </a:p>
          <a:p>
            <a:pPr algn="just">
              <a:buFont typeface="Calibri" panose="020F0502020204030204" pitchFamily="34" charset="0"/>
              <a:buAutoNum type="arabicPeriod"/>
            </a:pPr>
            <a:r>
              <a:rPr lang="en-IN" altLang="en-US" sz="2000" b="1">
                <a:latin typeface="DM Sans" pitchFamily="2" charset="0"/>
              </a:rPr>
              <a:t>S. S. K. Reddy, M. A. R. S. S. Kumar, and A. K. Reddy, “Weather condition classification using deep learning techniques,” in </a:t>
            </a:r>
            <a:r>
              <a:rPr lang="en-IN" altLang="en-US" sz="2000" b="1" i="1">
                <a:latin typeface="DM Sans" pitchFamily="2" charset="0"/>
              </a:rPr>
              <a:t>Proceedings of the International Conference on Intelligent Systems and Control</a:t>
            </a:r>
            <a:r>
              <a:rPr lang="en-IN" altLang="en-US" sz="2000" b="1">
                <a:latin typeface="DM Sans" pitchFamily="2" charset="0"/>
              </a:rPr>
              <a:t>, 2021, pp. 1–6.</a:t>
            </a:r>
          </a:p>
          <a:p>
            <a:pPr algn="just">
              <a:buFont typeface="Calibri" panose="020F0502020204030204" pitchFamily="34" charset="0"/>
              <a:buAutoNum type="arabicPeriod"/>
            </a:pPr>
            <a:r>
              <a:rPr lang="en-IN" altLang="en-US" sz="2000" b="1">
                <a:latin typeface="DM Sans" pitchFamily="2" charset="0"/>
              </a:rPr>
              <a:t>J. Hu, L. Shen, and G. Sun, “Squeeze-and-excitation networks,” in </a:t>
            </a:r>
            <a:r>
              <a:rPr lang="en-IN" altLang="en-US" sz="2000" b="1" i="1">
                <a:latin typeface="DM Sans" pitchFamily="2" charset="0"/>
              </a:rPr>
              <a:t>Proceedings of the IEEE Conference on Computer Vision and Pattern Recognition</a:t>
            </a:r>
            <a:r>
              <a:rPr lang="en-IN" altLang="en-US" sz="2000" b="1">
                <a:latin typeface="DM Sans" pitchFamily="2" charset="0"/>
              </a:rPr>
              <a:t>, 2018, pp. 7132–7141.</a:t>
            </a:r>
          </a:p>
          <a:p>
            <a:pPr algn="just"/>
            <a:endParaRPr lang="en-IN" altLang="en-US" sz="2000"/>
          </a:p>
        </p:txBody>
      </p:sp>
      <p:sp>
        <p:nvSpPr>
          <p:cNvPr id="33797" name="TextBox 33796"/>
          <p:cNvSpPr txBox="1"/>
          <p:nvPr/>
        </p:nvSpPr>
        <p:spPr>
          <a:xfrm>
            <a:off x="4888706" y="70993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 b="1"/>
            </a:pPr>
            <a:r>
              <a:t>29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Box 1">
            <a:extLst>
              <a:ext uri="{FF2B5EF4-FFF2-40B4-BE49-F238E27FC236}">
                <a16:creationId xmlns:a16="http://schemas.microsoft.com/office/drawing/2014/main" id="{1EA422D2-B617-107C-E5AF-93F31A9C3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100" y="388938"/>
            <a:ext cx="9302750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/>
            <a:r>
              <a:rPr lang="en-IN" altLang="en-US" b="1">
                <a:latin typeface="DM Sans" pitchFamily="2" charset="0"/>
              </a:rPr>
              <a:t>8.M. A. Alzubaidi, A. A. A. Al-Maadeed, and R. A. Al-Emadi, “Weather condition recognition using deep learning techniques,” in </a:t>
            </a:r>
            <a:r>
              <a:rPr lang="en-IN" altLang="en-US" b="1" i="1">
                <a:latin typeface="DM Sans" pitchFamily="2" charset="0"/>
              </a:rPr>
              <a:t>IEEE Access</a:t>
            </a:r>
            <a:r>
              <a:rPr lang="en-IN" altLang="en-US" b="1">
                <a:latin typeface="DM Sans" pitchFamily="2" charset="0"/>
              </a:rPr>
              <a:t>, vol. 9, pp. 100123–100134, 2021.</a:t>
            </a:r>
          </a:p>
          <a:p>
            <a:pPr algn="just"/>
            <a:r>
              <a:rPr lang="en-IN" altLang="en-US" b="1">
                <a:latin typeface="DM Sans" pitchFamily="2" charset="0"/>
              </a:rPr>
              <a:t>9.K. He, X. Zhang, S. Ren, and J. Sun, “Deep residual learning for image recognition,” in </a:t>
            </a:r>
            <a:r>
              <a:rPr lang="en-IN" altLang="en-US" b="1" i="1">
                <a:latin typeface="DM Sans" pitchFamily="2" charset="0"/>
              </a:rPr>
              <a:t>Proceedings of the IEEE Conference on Computer Vision and Pattern Recognition</a:t>
            </a:r>
            <a:r>
              <a:rPr lang="en-IN" altLang="en-US" b="1">
                <a:latin typeface="DM Sans" pitchFamily="2" charset="0"/>
              </a:rPr>
              <a:t>, 2016, pp. 770–778.</a:t>
            </a:r>
          </a:p>
          <a:p>
            <a:pPr algn="just"/>
            <a:r>
              <a:rPr lang="en-IN" altLang="en-US" b="1">
                <a:latin typeface="DM Sans" pitchFamily="2" charset="0"/>
              </a:rPr>
              <a:t>10.A. G. A. K. Al-Masoudi, “Real-time weather monitoring using computer vision and machine learning,” in </a:t>
            </a:r>
            <a:r>
              <a:rPr lang="en-IN" altLang="en-US" b="1" i="1">
                <a:latin typeface="DM Sans" pitchFamily="2" charset="0"/>
              </a:rPr>
              <a:t>Journal of Ambient Intelligence and Humanized Computing</a:t>
            </a:r>
            <a:r>
              <a:rPr lang="en-IN" altLang="en-US" b="1">
                <a:latin typeface="DM Sans" pitchFamily="2" charset="0"/>
              </a:rPr>
              <a:t>, vol. 11, no. 2, pp. 123–134, Feb. 2020.</a:t>
            </a:r>
          </a:p>
          <a:p>
            <a:pPr algn="just"/>
            <a:endParaRPr lang="en-IN" altLang="en-US"/>
          </a:p>
        </p:txBody>
      </p:sp>
      <p:sp>
        <p:nvSpPr>
          <p:cNvPr id="34819" name="TextBox 34818"/>
          <p:cNvSpPr txBox="1"/>
          <p:nvPr/>
        </p:nvSpPr>
        <p:spPr>
          <a:xfrm>
            <a:off x="4888706" y="70993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 b="1"/>
            </a:pPr>
            <a:r>
              <a:t>30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C35408-7DA8-EF03-70B8-A49A7BCFB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972" y="126847"/>
            <a:ext cx="7854097" cy="658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69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AF1C9267-C2BD-A8D9-B3B6-991ED818F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663" y="239713"/>
            <a:ext cx="47990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4000" u="sng"/>
              <a:t>IDENTIFYING THE GAP</a:t>
            </a:r>
            <a:endParaRPr lang="en-IN" altLang="en-US" sz="4000" u="sng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4A6F6D2-485F-56CE-840E-A818477B0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425" y="1350963"/>
            <a:ext cx="9478963" cy="449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buFontTx/>
              <a:buChar char="•"/>
            </a:pPr>
            <a:r>
              <a:rPr lang="en-US" altLang="en-US" sz="2200" b="1">
                <a:latin typeface="Arial" panose="020B0604020202020204" pitchFamily="34" charset="0"/>
              </a:rPr>
              <a:t>Limited Dataset Diversity</a:t>
            </a:r>
            <a:r>
              <a:rPr lang="en-US" altLang="en-US" sz="2200">
                <a:latin typeface="Arial" panose="020B0604020202020204" pitchFamily="34" charset="0"/>
              </a:rPr>
              <a:t>: Current models often lack diversity in geographical locations, seasonal variations, and environmental conditions, limiting their ability to generalize across regions and climates.</a:t>
            </a:r>
          </a:p>
          <a:p>
            <a:pPr algn="just">
              <a:buFontTx/>
              <a:buChar char="•"/>
            </a:pPr>
            <a:r>
              <a:rPr lang="en-US" altLang="en-US" sz="2200" b="1">
                <a:latin typeface="Arial" panose="020B0604020202020204" pitchFamily="34" charset="0"/>
              </a:rPr>
              <a:t>Insufficient Real-time Classification</a:t>
            </a:r>
            <a:r>
              <a:rPr lang="en-US" altLang="en-US" sz="2200">
                <a:latin typeface="Arial" panose="020B0604020202020204" pitchFamily="34" charset="0"/>
              </a:rPr>
              <a:t>: Many existing models are not optimized for real-time applications, making them unsuitable for time-sensitive tasks like transportation and disaster response.</a:t>
            </a:r>
          </a:p>
          <a:p>
            <a:pPr algn="just">
              <a:buFontTx/>
              <a:buChar char="•"/>
            </a:pPr>
            <a:r>
              <a:rPr lang="en-US" altLang="en-US" sz="2200" b="1">
                <a:latin typeface="Arial" panose="020B0604020202020204" pitchFamily="34" charset="0"/>
              </a:rPr>
              <a:t>High Sensitivity to Environmental Factors</a:t>
            </a:r>
            <a:r>
              <a:rPr lang="en-US" altLang="en-US" sz="2200">
                <a:latin typeface="Arial" panose="020B0604020202020204" pitchFamily="34" charset="0"/>
              </a:rPr>
              <a:t>: Models often struggle with low lighting, obstructions, and poor image quality, impacting accuracy and consistency in varied conditions.</a:t>
            </a:r>
          </a:p>
          <a:p>
            <a:pPr algn="just">
              <a:buFontTx/>
              <a:buChar char="•"/>
            </a:pPr>
            <a:r>
              <a:rPr lang="en-US" altLang="en-US" sz="2200" b="1">
                <a:latin typeface="Arial" panose="020B0604020202020204" pitchFamily="34" charset="0"/>
              </a:rPr>
              <a:t>Dependence on Large, Labeled Datasets</a:t>
            </a:r>
            <a:r>
              <a:rPr lang="en-US" altLang="en-US" sz="2200">
                <a:latin typeface="Arial" panose="020B0604020202020204" pitchFamily="34" charset="0"/>
              </a:rPr>
              <a:t>: Deep learning models require extensive labeled data, which is resource-intensive to collect. There's a need for techniques like transfer learning to improve performance with limited labeled data.</a:t>
            </a:r>
          </a:p>
        </p:txBody>
      </p:sp>
      <p:sp>
        <p:nvSpPr>
          <p:cNvPr id="6148" name="TextBox 6147"/>
          <p:cNvSpPr txBox="1"/>
          <p:nvPr/>
        </p:nvSpPr>
        <p:spPr>
          <a:xfrm>
            <a:off x="4888706" y="70993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 b="1"/>
            </a:pPr>
            <a:r>
              <a:t>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60663F42-FCAE-2C2D-1F69-31887865F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5413" y="422275"/>
            <a:ext cx="48323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4000" u="sng"/>
              <a:t>PROBLEM STATEMENT</a:t>
            </a:r>
            <a:endParaRPr lang="en-IN" altLang="en-US" sz="4000" u="sng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FA551DB1-CF5B-37F8-A6C6-4AA895A45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" y="1249363"/>
            <a:ext cx="9039225" cy="6186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buFontTx/>
              <a:buChar char="•"/>
            </a:pPr>
            <a:r>
              <a:rPr lang="en-US" altLang="en-US" sz="2200" b="1">
                <a:latin typeface="Arial" panose="020B0604020202020204" pitchFamily="34" charset="0"/>
              </a:rPr>
              <a:t>Need for Accurate Weather Classification</a:t>
            </a:r>
            <a:r>
              <a:rPr lang="en-US" altLang="en-US" sz="2200">
                <a:latin typeface="Arial" panose="020B0604020202020204" pitchFamily="34" charset="0"/>
              </a:rPr>
              <a:t>: Essential for applications like transportation, disaster management, agriculture, and urban planning.</a:t>
            </a:r>
          </a:p>
          <a:p>
            <a:pPr algn="just">
              <a:buFontTx/>
              <a:buChar char="•"/>
            </a:pPr>
            <a:r>
              <a:rPr lang="en-US" altLang="en-US" sz="2200" b="1">
                <a:latin typeface="Arial" panose="020B0604020202020204" pitchFamily="34" charset="0"/>
              </a:rPr>
              <a:t>Challenges in Current Models</a:t>
            </a:r>
            <a:r>
              <a:rPr lang="en-US" altLang="en-US" sz="2200">
                <a:latin typeface="Arial" panose="020B0604020202020204" pitchFamily="34" charset="0"/>
              </a:rPr>
              <a:t>:</a:t>
            </a:r>
          </a:p>
          <a:p>
            <a:pPr algn="just">
              <a:buFontTx/>
              <a:buChar char="•"/>
            </a:pPr>
            <a:r>
              <a:rPr lang="en-US" altLang="en-US" sz="2200">
                <a:latin typeface="Arial" panose="020B0604020202020204" pitchFamily="34" charset="0"/>
              </a:rPr>
              <a:t>Limited dataset diversity, affecting generalizability.</a:t>
            </a:r>
          </a:p>
          <a:p>
            <a:pPr algn="just">
              <a:buFontTx/>
              <a:buChar char="•"/>
            </a:pPr>
            <a:r>
              <a:rPr lang="en-US" altLang="en-US" sz="2200">
                <a:latin typeface="Arial" panose="020B0604020202020204" pitchFamily="34" charset="0"/>
              </a:rPr>
              <a:t>Sensitivity to environmental factors (lighting, obstructions).</a:t>
            </a:r>
          </a:p>
          <a:p>
            <a:pPr algn="just">
              <a:buFontTx/>
              <a:buChar char="•"/>
            </a:pPr>
            <a:r>
              <a:rPr lang="en-US" altLang="en-US" sz="2200">
                <a:latin typeface="Arial" panose="020B0604020202020204" pitchFamily="34" charset="0"/>
              </a:rPr>
              <a:t>Requirement for real-time classification in time-critical scenarios.</a:t>
            </a:r>
          </a:p>
          <a:p>
            <a:pPr algn="just">
              <a:buFontTx/>
              <a:buChar char="•"/>
            </a:pPr>
            <a:r>
              <a:rPr lang="en-US" altLang="en-US" sz="2200">
                <a:latin typeface="Arial" panose="020B0604020202020204" pitchFamily="34" charset="0"/>
              </a:rPr>
              <a:t>Dependence on large, labeled datasets, limiting adaptability.</a:t>
            </a:r>
          </a:p>
          <a:p>
            <a:pPr algn="just">
              <a:buFontTx/>
              <a:buChar char="•"/>
            </a:pPr>
            <a:r>
              <a:rPr lang="en-US" altLang="en-US" sz="2200" b="1">
                <a:latin typeface="Arial" panose="020B0604020202020204" pitchFamily="34" charset="0"/>
              </a:rPr>
              <a:t>Project Goals</a:t>
            </a:r>
            <a:r>
              <a:rPr lang="en-US" altLang="en-US" sz="2200">
                <a:latin typeface="Arial" panose="020B0604020202020204" pitchFamily="34" charset="0"/>
              </a:rPr>
              <a:t>:</a:t>
            </a:r>
          </a:p>
          <a:p>
            <a:pPr algn="just">
              <a:buFontTx/>
              <a:buChar char="•"/>
            </a:pPr>
            <a:r>
              <a:rPr lang="en-US" altLang="en-US" sz="2200">
                <a:latin typeface="Arial" panose="020B0604020202020204" pitchFamily="34" charset="0"/>
              </a:rPr>
              <a:t>Develop a robust CNN-based model (using VGG16) for high-accuracy weather classification.</a:t>
            </a:r>
          </a:p>
          <a:p>
            <a:pPr algn="just">
              <a:buFontTx/>
              <a:buChar char="•"/>
            </a:pPr>
            <a:r>
              <a:rPr lang="en-US" altLang="en-US" sz="2200">
                <a:latin typeface="Arial" panose="020B0604020202020204" pitchFamily="34" charset="0"/>
              </a:rPr>
              <a:t>Improve model resilience to varying environmental conditions (e.g., lighting, image quality).</a:t>
            </a:r>
          </a:p>
          <a:p>
            <a:pPr algn="just">
              <a:buFontTx/>
              <a:buChar char="•"/>
            </a:pPr>
            <a:r>
              <a:rPr lang="en-US" altLang="en-US" sz="2200">
                <a:latin typeface="Arial" panose="020B0604020202020204" pitchFamily="34" charset="0"/>
              </a:rPr>
              <a:t>Optimize the model for real-time performance in applications requiring immediate weather updates.</a:t>
            </a:r>
          </a:p>
          <a:p>
            <a:pPr algn="just">
              <a:buFontTx/>
              <a:buChar char="•"/>
            </a:pPr>
            <a:r>
              <a:rPr lang="en-US" altLang="en-US" sz="2200">
                <a:latin typeface="Arial" panose="020B0604020202020204" pitchFamily="34" charset="0"/>
              </a:rPr>
              <a:t>Utilize transfer learning and data augmentation to enhance performance on limited datasets.</a:t>
            </a:r>
          </a:p>
          <a:p>
            <a:pPr algn="just"/>
            <a:endParaRPr lang="en-US" altLang="en-US" sz="2200">
              <a:latin typeface="Arial" panose="020B0604020202020204" pitchFamily="34" charset="0"/>
            </a:endParaRPr>
          </a:p>
        </p:txBody>
      </p:sp>
      <p:sp>
        <p:nvSpPr>
          <p:cNvPr id="7172" name="TextBox 7171"/>
          <p:cNvSpPr txBox="1"/>
          <p:nvPr/>
        </p:nvSpPr>
        <p:spPr>
          <a:xfrm>
            <a:off x="4888706" y="70993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 b="1"/>
            </a:pPr>
            <a:r>
              <a:t>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111058D9-E4F6-F6C9-2FB3-BE1F6FC75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8" y="196850"/>
            <a:ext cx="92821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3600" u="sng"/>
              <a:t>Relevance of the problem statement w.r.t to SDG</a:t>
            </a:r>
            <a:endParaRPr lang="en-IN" altLang="en-US" sz="3600" u="sng"/>
          </a:p>
        </p:txBody>
      </p:sp>
      <p:sp>
        <p:nvSpPr>
          <p:cNvPr id="8195" name="TextBox 1">
            <a:extLst>
              <a:ext uri="{FF2B5EF4-FFF2-40B4-BE49-F238E27FC236}">
                <a16:creationId xmlns:a16="http://schemas.microsoft.com/office/drawing/2014/main" id="{8EF1687B-67A4-4DFA-BE12-CB4ADB540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63" y="1282700"/>
            <a:ext cx="10047287" cy="550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/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Sustainable Development Goals (SDGs) that best suit the project on </a:t>
            </a:r>
            <a:r>
              <a:rPr lang="en-US" altLang="en-US" sz="2200" b="1">
                <a:latin typeface="Arial" panose="020B0604020202020204" pitchFamily="34" charset="0"/>
                <a:cs typeface="Arial" panose="020B0604020202020204" pitchFamily="34" charset="0"/>
              </a:rPr>
              <a:t>Weather Identification Through Image Processing</a:t>
            </a: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, focusing primarily on </a:t>
            </a:r>
            <a:r>
              <a:rPr lang="en-US" altLang="en-US" sz="2200" b="1">
                <a:latin typeface="Arial" panose="020B0604020202020204" pitchFamily="34" charset="0"/>
                <a:cs typeface="Arial" panose="020B0604020202020204" pitchFamily="34" charset="0"/>
              </a:rPr>
              <a:t>Goal 11: Sustainable Cities and Communities</a:t>
            </a: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lang="en-US" altLang="en-US" sz="2200" b="1">
                <a:latin typeface="Arial" panose="020B0604020202020204" pitchFamily="34" charset="0"/>
                <a:cs typeface="Arial" panose="020B0604020202020204" pitchFamily="34" charset="0"/>
              </a:rPr>
              <a:t>Goal 13: Climate Action</a:t>
            </a: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r>
              <a:rPr lang="en-US" altLang="en-US" sz="2200" b="1">
                <a:latin typeface="Arial" panose="020B0604020202020204" pitchFamily="34" charset="0"/>
                <a:cs typeface="Arial" panose="020B0604020202020204" pitchFamily="34" charset="0"/>
              </a:rPr>
              <a:t>Goal 11: Sustainable Cities and Communities</a:t>
            </a:r>
          </a:p>
          <a:p>
            <a:pPr algn="just">
              <a:buFont typeface="Calibri" panose="020F0502020204030204" pitchFamily="34" charset="0"/>
              <a:buAutoNum type="arabicPeriod"/>
            </a:pPr>
            <a:r>
              <a:rPr lang="en-US" altLang="en-US" sz="2200" b="1">
                <a:latin typeface="Arial" panose="020B0604020202020204" pitchFamily="34" charset="0"/>
                <a:cs typeface="Arial" panose="020B0604020202020204" pitchFamily="34" charset="0"/>
              </a:rPr>
              <a:t>Urban Safety and Resilience</a:t>
            </a: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algn="just"/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Weather identification enhances urban safety and resilience by providing real-time weather data, helping cities prepare for extreme weather events (e.g., storms, floods) that can disrupt urban life.</a:t>
            </a:r>
          </a:p>
          <a:p>
            <a:pPr algn="just">
              <a:buFont typeface="Calibri" panose="020F0502020204030204" pitchFamily="34" charset="0"/>
              <a:buAutoNum type="arabicPeriod"/>
            </a:pPr>
            <a:r>
              <a:rPr lang="en-US" altLang="en-US" sz="2200" b="1">
                <a:latin typeface="Arial" panose="020B0604020202020204" pitchFamily="34" charset="0"/>
                <a:cs typeface="Arial" panose="020B0604020202020204" pitchFamily="34" charset="0"/>
              </a:rPr>
              <a:t>Smart Transportation Systems</a:t>
            </a: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algn="just"/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Implementing weather identification can improve intelligent transportation systems, ensuring safer and more efficient public transport and reducing traffic accidents caused by adverse weather conditions.</a:t>
            </a:r>
          </a:p>
          <a:p>
            <a:pPr algn="just">
              <a:buFont typeface="Calibri" panose="020F0502020204030204" pitchFamily="34" charset="0"/>
              <a:buAutoNum type="arabicPeriod"/>
            </a:pPr>
            <a:r>
              <a:rPr lang="en-US" altLang="en-US" sz="2200" b="1">
                <a:latin typeface="Arial" panose="020B0604020202020204" pitchFamily="34" charset="0"/>
                <a:cs typeface="Arial" panose="020B0604020202020204" pitchFamily="34" charset="0"/>
              </a:rPr>
              <a:t>Infrastructure Planning</a:t>
            </a: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algn="just"/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Accurate weather data aids urban planners in designing and maintaining infrastructure adapted to changing weather patterns, improving community resilience to climate-related disasters.</a:t>
            </a:r>
          </a:p>
        </p:txBody>
      </p:sp>
      <p:sp>
        <p:nvSpPr>
          <p:cNvPr id="8196" name="TextBox 8195"/>
          <p:cNvSpPr txBox="1"/>
          <p:nvPr/>
        </p:nvSpPr>
        <p:spPr>
          <a:xfrm>
            <a:off x="4888706" y="70993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 b="1"/>
            </a:pPr>
            <a:r>
              <a:t>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1">
            <a:extLst>
              <a:ext uri="{FF2B5EF4-FFF2-40B4-BE49-F238E27FC236}">
                <a16:creationId xmlns:a16="http://schemas.microsoft.com/office/drawing/2014/main" id="{3271A2DB-12B3-2164-AFA7-E4C037AF5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075" y="400050"/>
            <a:ext cx="9385300" cy="584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/>
            <a:r>
              <a:rPr lang="en-US" altLang="en-US" sz="2200" b="1">
                <a:latin typeface="Arial" panose="020B0604020202020204" pitchFamily="34" charset="0"/>
                <a:cs typeface="Arial" panose="020B0604020202020204" pitchFamily="34" charset="0"/>
              </a:rPr>
              <a:t>Goal 13: Climate Action</a:t>
            </a:r>
          </a:p>
          <a:p>
            <a:pPr algn="just">
              <a:buFont typeface="Calibri" panose="020F0502020204030204" pitchFamily="34" charset="0"/>
              <a:buAutoNum type="arabicPeriod"/>
            </a:pPr>
            <a:r>
              <a:rPr lang="en-US" altLang="en-US" sz="2200" b="1">
                <a:latin typeface="Arial" panose="020B0604020202020204" pitchFamily="34" charset="0"/>
                <a:cs typeface="Arial" panose="020B0604020202020204" pitchFamily="34" charset="0"/>
              </a:rPr>
              <a:t>Monitoring Climate Patterns</a:t>
            </a: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algn="just"/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By accurately identifying and monitoring weather conditions, technology aids in understanding climate changes and their impacts on different regions, facilitating better climate adaptation strategies.</a:t>
            </a:r>
          </a:p>
          <a:p>
            <a:pPr algn="just">
              <a:buFont typeface="Calibri" panose="020F0502020204030204" pitchFamily="34" charset="0"/>
              <a:buAutoNum type="arabicPeriod"/>
            </a:pPr>
            <a:r>
              <a:rPr lang="en-US" altLang="en-US" sz="2200" b="1">
                <a:latin typeface="Arial" panose="020B0604020202020204" pitchFamily="34" charset="0"/>
                <a:cs typeface="Arial" panose="020B0604020202020204" pitchFamily="34" charset="0"/>
              </a:rPr>
              <a:t>Emergency Response</a:t>
            </a: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algn="just"/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Advanced weather identification technology can deliver critical information to emergency services in real-time, allowing rapid response to weather-related disasters and potentially saving lives.</a:t>
            </a:r>
          </a:p>
          <a:p>
            <a:pPr algn="just">
              <a:buFont typeface="Calibri" panose="020F0502020204030204" pitchFamily="34" charset="0"/>
              <a:buAutoNum type="arabicPeriod"/>
            </a:pPr>
            <a:r>
              <a:rPr lang="en-US" altLang="en-US" sz="2200" b="1">
                <a:latin typeface="Arial" panose="020B0604020202020204" pitchFamily="34" charset="0"/>
                <a:cs typeface="Arial" panose="020B0604020202020204" pitchFamily="34" charset="0"/>
              </a:rPr>
              <a:t>Sustainable Practices</a:t>
            </a: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algn="just"/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By providing precise weather forecasts, the technology allows industries, especially agriculture, to adopt sustainable practices, improving productivity while minimizing environmental impact.</a:t>
            </a:r>
          </a:p>
          <a:p>
            <a:pPr algn="just">
              <a:buFont typeface="Calibri" panose="020F0502020204030204" pitchFamily="34" charset="0"/>
              <a:buAutoNum type="arabicPeriod"/>
            </a:pPr>
            <a:r>
              <a:rPr lang="en-US" altLang="en-US" sz="2200" b="1">
                <a:latin typeface="Arial" panose="020B0604020202020204" pitchFamily="34" charset="0"/>
                <a:cs typeface="Arial" panose="020B0604020202020204" pitchFamily="34" charset="0"/>
              </a:rPr>
              <a:t>Research and Development</a:t>
            </a: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algn="just"/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The integration of image processing technologies for weather identification can drive research in meteorology and environmental science, leading to innovations that combat climate change.</a:t>
            </a:r>
          </a:p>
        </p:txBody>
      </p:sp>
      <p:sp>
        <p:nvSpPr>
          <p:cNvPr id="9219" name="TextBox 9218"/>
          <p:cNvSpPr txBox="1"/>
          <p:nvPr/>
        </p:nvSpPr>
        <p:spPr>
          <a:xfrm>
            <a:off x="4888706" y="70993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 b="1"/>
            </a:pPr>
            <a:r>
              <a:t>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">
            <a:extLst>
              <a:ext uri="{FF2B5EF4-FFF2-40B4-BE49-F238E27FC236}">
                <a16:creationId xmlns:a16="http://schemas.microsoft.com/office/drawing/2014/main" id="{C60F9ED8-41A5-CDF8-54DF-D22BEE301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163" y="200025"/>
            <a:ext cx="9585325" cy="738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/>
            <a:r>
              <a:rPr lang="en-US" altLang="en-US" sz="2200" b="1">
                <a:latin typeface="Arial" panose="020B0604020202020204" pitchFamily="34" charset="0"/>
                <a:cs typeface="Arial" panose="020B0604020202020204" pitchFamily="34" charset="0"/>
              </a:rPr>
              <a:t>Other Relevant Goals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200" b="1">
                <a:latin typeface="Arial" panose="020B0604020202020204" pitchFamily="34" charset="0"/>
                <a:cs typeface="Arial" panose="020B0604020202020204" pitchFamily="34" charset="0"/>
              </a:rPr>
              <a:t>Goal 9: Industry, Innovation, and Infrastructure</a:t>
            </a: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By incorporating cutting-edge technologies like CNNs and Vision Transformers for weather identification, the project promotes innovation in data processing and analysis, enhancing the overall capabilities of infrastructure.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200" b="1">
                <a:latin typeface="Arial" panose="020B0604020202020204" pitchFamily="34" charset="0"/>
                <a:cs typeface="Arial" panose="020B0604020202020204" pitchFamily="34" charset="0"/>
              </a:rPr>
              <a:t>Goal 17: Partnerships for the Goals</a:t>
            </a: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Collaborating with various stakeholders (governments, technology companies, and non-profits) can facilitate the widespread application of weather identification technologies, promoting sustainable development practices across various sectors.</a:t>
            </a:r>
          </a:p>
          <a:p>
            <a:pPr algn="just"/>
            <a:r>
              <a:rPr lang="en-US" altLang="en-US" sz="2200" b="1">
                <a:latin typeface="Arial" panose="020B0604020202020204" pitchFamily="34" charset="0"/>
                <a:cs typeface="Arial" panose="020B0604020202020204" pitchFamily="34" charset="0"/>
              </a:rPr>
              <a:t>Overall Impact on SDGs</a:t>
            </a:r>
          </a:p>
          <a:p>
            <a:pPr algn="just">
              <a:buFont typeface="Calibri" panose="020F0502020204030204" pitchFamily="34" charset="0"/>
              <a:buAutoNum type="arabicPeriod"/>
            </a:pPr>
            <a:r>
              <a:rPr lang="en-US" altLang="en-US" sz="2200" b="1">
                <a:latin typeface="Arial" panose="020B0604020202020204" pitchFamily="34" charset="0"/>
                <a:cs typeface="Arial" panose="020B0604020202020204" pitchFamily="34" charset="0"/>
              </a:rPr>
              <a:t>Real-time Decision Making</a:t>
            </a: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algn="just"/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The technology supports quick and informed decision-making processes that correlate with sustainable development, fostering adaptive management strategies.</a:t>
            </a:r>
          </a:p>
          <a:p>
            <a:pPr algn="just">
              <a:buFont typeface="Calibri" panose="020F0502020204030204" pitchFamily="34" charset="0"/>
              <a:buAutoNum type="arabicPeriod"/>
            </a:pPr>
            <a:r>
              <a:rPr lang="en-US" altLang="en-US" sz="2200" b="1">
                <a:latin typeface="Arial" panose="020B0604020202020204" pitchFamily="34" charset="0"/>
                <a:cs typeface="Arial" panose="020B0604020202020204" pitchFamily="34" charset="0"/>
              </a:rPr>
              <a:t>Environmental Monitoring</a:t>
            </a: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algn="just"/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Continuous monitoring of weather conditions contributes to broader environmental sustainability efforts, aiding in conservation and resource management.</a:t>
            </a:r>
          </a:p>
          <a:p>
            <a:pPr algn="just"/>
            <a:endParaRPr lang="en-IN" altLang="en-US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3" name="TextBox 10242"/>
          <p:cNvSpPr txBox="1"/>
          <p:nvPr/>
        </p:nvSpPr>
        <p:spPr>
          <a:xfrm>
            <a:off x="4888706" y="70993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 b="1"/>
            </a:pPr>
            <a:r>
              <a:t>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3846</Words>
  <Application>Microsoft Office PowerPoint</Application>
  <PresentationFormat>Custom</PresentationFormat>
  <Paragraphs>402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DM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Rahil Alawat</cp:lastModifiedBy>
  <cp:revision>59</cp:revision>
  <dcterms:modified xsi:type="dcterms:W3CDTF">2024-11-15T07:07:52Z</dcterms:modified>
</cp:coreProperties>
</file>