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8" r:id="rId5"/>
    <p:sldId id="272" r:id="rId6"/>
    <p:sldId id="275" r:id="rId7"/>
    <p:sldId id="270" r:id="rId8"/>
    <p:sldId id="279" r:id="rId9"/>
    <p:sldId id="258" r:id="rId10"/>
    <p:sldId id="280" r:id="rId11"/>
    <p:sldId id="259" r:id="rId12"/>
    <p:sldId id="281" r:id="rId13"/>
    <p:sldId id="282" r:id="rId14"/>
    <p:sldId id="277" r:id="rId15"/>
    <p:sldId id="283" r:id="rId16"/>
    <p:sldId id="284" r:id="rId17"/>
    <p:sldId id="261" r:id="rId18"/>
    <p:sldId id="285" r:id="rId19"/>
    <p:sldId id="286" r:id="rId20"/>
    <p:sldId id="265" r:id="rId21"/>
    <p:sldId id="266" r:id="rId22"/>
    <p:sldId id="287" r:id="rId23"/>
    <p:sldId id="288" r:id="rId24"/>
    <p:sldId id="267" r:id="rId25"/>
    <p:sldId id="289" r:id="rId26"/>
    <p:sldId id="268" r:id="rId27"/>
    <p:sldId id="290" r:id="rId28"/>
    <p:sldId id="273" r:id="rId29"/>
    <p:sldId id="291" r:id="rId30"/>
    <p:sldId id="262" r:id="rId31"/>
    <p:sldId id="292" r:id="rId32"/>
    <p:sldId id="269" r:id="rId33"/>
    <p:sldId id="263" r:id="rId34"/>
  </p:sldIdLst>
  <p:sldSz cx="10691813" cy="75565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380">
          <p15:clr>
            <a:srgbClr val="A4A3A4"/>
          </p15:clr>
        </p15:guide>
        <p15:guide id="2" pos="336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il Alawat" initials="RA" lastIdx="1" clrIdx="0">
    <p:extLst>
      <p:ext uri="{19B8F6BF-5375-455C-9EA6-DF929625EA0E}">
        <p15:presenceInfo xmlns:p15="http://schemas.microsoft.com/office/powerpoint/2012/main" userId="50693136786131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387" y="72"/>
      </p:cViewPr>
      <p:guideLst>
        <p:guide orient="horz" pos="2380"/>
        <p:guide pos="336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1-14T12:09:07.007"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616263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2pPr>
      <a:lvl3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3pPr>
      <a:lvl4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4pPr>
      <a:lvl5pPr algn="l" rtl="0" eaLnBrk="0" fontAlgn="base" hangingPunct="0">
        <a:lnSpc>
          <a:spcPct val="90000"/>
        </a:lnSpc>
        <a:spcBef>
          <a:spcPct val="0"/>
        </a:spcBef>
        <a:spcAft>
          <a:spcPct val="0"/>
        </a:spcAft>
        <a:defRPr sz="4400">
          <a:solidFill>
            <a:schemeClr val="tx1"/>
          </a:solidFill>
          <a:latin typeface="Calibri" panose="020F0502020204030204" pitchFamily="34" charset="0"/>
        </a:defRPr>
      </a:lvl5pPr>
      <a:lvl6pPr marL="457200" algn="l" rtl="0" fontAlgn="base">
        <a:lnSpc>
          <a:spcPct val="90000"/>
        </a:lnSpc>
        <a:spcBef>
          <a:spcPct val="0"/>
        </a:spcBef>
        <a:spcAft>
          <a:spcPct val="0"/>
        </a:spcAft>
        <a:defRPr sz="4400">
          <a:solidFill>
            <a:schemeClr val="tx1"/>
          </a:solidFill>
          <a:latin typeface="Calibri" panose="020F0502020204030204" pitchFamily="34" charset="0"/>
        </a:defRPr>
      </a:lvl6pPr>
      <a:lvl7pPr marL="914400" algn="l" rtl="0" fontAlgn="base">
        <a:lnSpc>
          <a:spcPct val="90000"/>
        </a:lnSpc>
        <a:spcBef>
          <a:spcPct val="0"/>
        </a:spcBef>
        <a:spcAft>
          <a:spcPct val="0"/>
        </a:spcAft>
        <a:defRPr sz="4400">
          <a:solidFill>
            <a:schemeClr val="tx1"/>
          </a:solidFill>
          <a:latin typeface="Calibri" panose="020F0502020204030204" pitchFamily="34" charset="0"/>
        </a:defRPr>
      </a:lvl7pPr>
      <a:lvl8pPr marL="1371600" algn="l" rtl="0" fontAlgn="base">
        <a:lnSpc>
          <a:spcPct val="90000"/>
        </a:lnSpc>
        <a:spcBef>
          <a:spcPct val="0"/>
        </a:spcBef>
        <a:spcAft>
          <a:spcPct val="0"/>
        </a:spcAft>
        <a:defRPr sz="4400">
          <a:solidFill>
            <a:schemeClr val="tx1"/>
          </a:solidFill>
          <a:latin typeface="Calibri" panose="020F0502020204030204" pitchFamily="34" charset="0"/>
        </a:defRPr>
      </a:lvl8pPr>
      <a:lvl9pPr marL="1828800" algn="l" rtl="0" fontAlgn="base">
        <a:lnSpc>
          <a:spcPct val="90000"/>
        </a:lnSpc>
        <a:spcBef>
          <a:spcPct val="0"/>
        </a:spcBef>
        <a:spcAft>
          <a:spcPct val="0"/>
        </a:spcAft>
        <a:defRPr sz="4400">
          <a:solidFill>
            <a:schemeClr val="tx1"/>
          </a:solidFill>
          <a:latin typeface="Calibri" panose="020F05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355341-87F6-4001-D523-7F879A5769E3}"/>
              </a:ext>
            </a:extLst>
          </p:cNvPr>
          <p:cNvSpPr/>
          <p:nvPr/>
        </p:nvSpPr>
        <p:spPr>
          <a:xfrm>
            <a:off x="1119188" y="1166813"/>
            <a:ext cx="8043862" cy="317500"/>
          </a:xfrm>
          <a:prstGeom prst="rect">
            <a:avLst/>
          </a:prstGeom>
        </p:spPr>
        <p:txBody>
          <a:bodyPr wrap="none" lIns="0" tIns="0" rIns="0" bIns="0"/>
          <a:lstStyle/>
          <a:p>
            <a:pPr algn="ctr" eaLnBrk="1" fontAlgn="auto" hangingPunct="1">
              <a:spcBef>
                <a:spcPts val="0"/>
              </a:spcBef>
              <a:spcAft>
                <a:spcPts val="0"/>
              </a:spcAft>
              <a:defRPr/>
            </a:pPr>
            <a:r>
              <a:rPr lang="en-US" sz="3100" b="1" spc="-50" dirty="0">
                <a:latin typeface="Calibri"/>
              </a:rPr>
              <a:t>B. Tech ECE  BECE 497J  PROJECT-1  Final Review</a:t>
            </a:r>
          </a:p>
        </p:txBody>
      </p:sp>
      <p:sp>
        <p:nvSpPr>
          <p:cNvPr id="3" name="Rectangle 2">
            <a:extLst>
              <a:ext uri="{FF2B5EF4-FFF2-40B4-BE49-F238E27FC236}">
                <a16:creationId xmlns:a16="http://schemas.microsoft.com/office/drawing/2014/main" id="{F874639F-3961-A2DD-51F9-949B754DA87D}"/>
              </a:ext>
            </a:extLst>
          </p:cNvPr>
          <p:cNvSpPr/>
          <p:nvPr/>
        </p:nvSpPr>
        <p:spPr>
          <a:xfrm>
            <a:off x="931863" y="2476500"/>
            <a:ext cx="8418512" cy="1301750"/>
          </a:xfrm>
          <a:prstGeom prst="rect">
            <a:avLst/>
          </a:prstGeom>
        </p:spPr>
        <p:txBody>
          <a:bodyPr lIns="0" tIns="0" rIns="0" bIns="0"/>
          <a:lstStyle/>
          <a:p>
            <a:pPr marL="152400" algn="ctr" eaLnBrk="1" fontAlgn="auto" hangingPunct="1">
              <a:spcBef>
                <a:spcPts val="0"/>
              </a:spcBef>
              <a:spcAft>
                <a:spcPts val="1050"/>
              </a:spcAft>
              <a:defRPr/>
            </a:pPr>
            <a:r>
              <a:rPr lang="en-US" sz="4000" spc="-50" dirty="0">
                <a:latin typeface="Calibri"/>
              </a:rPr>
              <a:t>Weather classification using Machine learning</a:t>
            </a:r>
          </a:p>
          <a:p>
            <a:pPr marL="444500" eaLnBrk="1" fontAlgn="auto" hangingPunct="1">
              <a:spcBef>
                <a:spcPts val="0"/>
              </a:spcBef>
              <a:spcAft>
                <a:spcPts val="5040"/>
              </a:spcAft>
              <a:defRPr/>
            </a:pPr>
            <a:endParaRPr lang="en-US" sz="3100" dirty="0">
              <a:latin typeface="Calibri"/>
            </a:endParaRPr>
          </a:p>
          <a:p>
            <a:pPr algn="just" eaLnBrk="1" fontAlgn="auto" hangingPunct="1">
              <a:spcBef>
                <a:spcPts val="0"/>
              </a:spcBef>
              <a:spcAft>
                <a:spcPts val="1470"/>
              </a:spcAft>
              <a:defRPr/>
            </a:pPr>
            <a:r>
              <a:rPr lang="en-US" sz="3100" dirty="0">
                <a:latin typeface="Calibri"/>
              </a:rPr>
              <a:t>    Rahil Alawat 21BEC2427         Dr. </a:t>
            </a:r>
            <a:r>
              <a:rPr lang="en-US" sz="3100" dirty="0" err="1">
                <a:latin typeface="Calibri"/>
              </a:rPr>
              <a:t>Bijaylaxmi</a:t>
            </a:r>
            <a:r>
              <a:rPr lang="en-US" sz="3100" dirty="0">
                <a:latin typeface="Calibri"/>
              </a:rPr>
              <a:t> Das</a:t>
            </a:r>
          </a:p>
          <a:p>
            <a:pPr marL="215900" algn="just" eaLnBrk="1" fontAlgn="auto" hangingPunct="1">
              <a:spcBef>
                <a:spcPts val="0"/>
              </a:spcBef>
              <a:spcAft>
                <a:spcPts val="1050"/>
              </a:spcAft>
              <a:defRPr/>
            </a:pPr>
            <a:r>
              <a:rPr lang="en-US" sz="2400" dirty="0">
                <a:latin typeface="Calibri"/>
              </a:rPr>
              <a:t>  </a:t>
            </a:r>
            <a:r>
              <a:rPr lang="en-US" sz="3100" dirty="0">
                <a:latin typeface="Calibri"/>
              </a:rPr>
              <a:t>Swapnil 21BEC2432 </a:t>
            </a:r>
            <a:r>
              <a:rPr lang="en-US" sz="2400" dirty="0">
                <a:latin typeface="Calibri"/>
              </a:rPr>
              <a:t>              (Assistant Professor Sr. Grade 1</a:t>
            </a:r>
            <a:br>
              <a:rPr lang="en-US" sz="2400" dirty="0">
                <a:latin typeface="Calibri"/>
              </a:rPr>
            </a:br>
            <a:r>
              <a:rPr lang="en-US" sz="2400" dirty="0">
                <a:latin typeface="Calibri"/>
              </a:rPr>
              <a:t>                                                                 and Dept. of Electronics and </a:t>
            </a:r>
          </a:p>
          <a:p>
            <a:pPr marL="215900" algn="just" eaLnBrk="1" fontAlgn="auto" hangingPunct="1">
              <a:spcBef>
                <a:spcPts val="0"/>
              </a:spcBef>
              <a:spcAft>
                <a:spcPts val="1050"/>
              </a:spcAft>
              <a:defRPr/>
            </a:pPr>
            <a:r>
              <a:rPr lang="en-US" sz="2400" dirty="0">
                <a:latin typeface="Calibri"/>
              </a:rPr>
              <a:t>                                                                  Communication Engineering)</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ADF331-ED91-E9F5-4CF7-7441066DD598}"/>
              </a:ext>
            </a:extLst>
          </p:cNvPr>
          <p:cNvSpPr txBox="1"/>
          <p:nvPr/>
        </p:nvSpPr>
        <p:spPr>
          <a:xfrm>
            <a:off x="357352" y="378372"/>
            <a:ext cx="9806151" cy="3139321"/>
          </a:xfrm>
          <a:prstGeom prst="rect">
            <a:avLst/>
          </a:prstGeom>
          <a:noFill/>
        </p:spPr>
        <p:txBody>
          <a:bodyPr wrap="square" rtlCol="0">
            <a:spAutoFit/>
          </a:bodyPr>
          <a:lstStyle/>
          <a:p>
            <a:r>
              <a:rPr lang="en-US" dirty="0"/>
              <a:t>This problem will be addressed by:</a:t>
            </a:r>
          </a:p>
          <a:p>
            <a:pPr>
              <a:buFont typeface="Arial" panose="020B0604020202020204" pitchFamily="34" charset="0"/>
              <a:buChar char="•"/>
            </a:pPr>
            <a:r>
              <a:rPr lang="en-US" dirty="0"/>
              <a:t>Utilizing transfer learning on a pre-trained CNN architecture (such as VGG16) to enhance feature extraction and classification accuracy.</a:t>
            </a:r>
          </a:p>
          <a:p>
            <a:pPr>
              <a:buFont typeface="Arial" panose="020B0604020202020204" pitchFamily="34" charset="0"/>
              <a:buChar char="•"/>
            </a:pPr>
            <a:r>
              <a:rPr lang="en-US" dirty="0"/>
              <a:t>Incorporating data augmentation to improve the model’s generalizability across diverse weather and environmental conditions.</a:t>
            </a:r>
          </a:p>
          <a:p>
            <a:pPr>
              <a:buFont typeface="Arial" panose="020B0604020202020204" pitchFamily="34" charset="0"/>
              <a:buChar char="•"/>
            </a:pPr>
            <a:r>
              <a:rPr lang="en-US" dirty="0"/>
              <a:t>Optimizing the model to meet real-time processing needs, ensuring it can be deployed effectively in applications where timely weather classification is essential.</a:t>
            </a:r>
          </a:p>
          <a:p>
            <a:r>
              <a:rPr lang="en-US" dirty="0"/>
              <a:t>The outcome of this project will be a weather classification model that can reliably support applications requiring immediate and accurate weather insights, contributing to safer, more informed decision-making in various domains.</a:t>
            </a:r>
          </a:p>
          <a:p>
            <a:endParaRPr lang="en-IN" dirty="0"/>
          </a:p>
        </p:txBody>
      </p:sp>
    </p:spTree>
    <p:extLst>
      <p:ext uri="{BB962C8B-B14F-4D97-AF65-F5344CB8AC3E}">
        <p14:creationId xmlns:p14="http://schemas.microsoft.com/office/powerpoint/2010/main" val="2185215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AD9225-108B-F9EC-C3E3-8E8636299760}"/>
              </a:ext>
            </a:extLst>
          </p:cNvPr>
          <p:cNvSpPr/>
          <p:nvPr/>
        </p:nvSpPr>
        <p:spPr>
          <a:xfrm>
            <a:off x="4148137" y="305074"/>
            <a:ext cx="2395537" cy="401637"/>
          </a:xfrm>
          <a:prstGeom prst="rect">
            <a:avLst/>
          </a:prstGeom>
        </p:spPr>
        <p:txBody>
          <a:bodyPr wrap="none" lIns="0" tIns="0" rIns="0" bIns="0"/>
          <a:lstStyle/>
          <a:p>
            <a:pPr algn="ctr" eaLnBrk="1" fontAlgn="auto" hangingPunct="1">
              <a:spcBef>
                <a:spcPts val="0"/>
              </a:spcBef>
              <a:spcAft>
                <a:spcPts val="0"/>
              </a:spcAft>
              <a:defRPr/>
            </a:pPr>
            <a:r>
              <a:rPr lang="en-US" sz="4000" dirty="0"/>
              <a:t>PROPOSED SYSTEM/ARCHITECTURE/DESIGN</a:t>
            </a:r>
          </a:p>
          <a:p>
            <a:pPr algn="ctr" eaLnBrk="1" fontAlgn="auto" hangingPunct="1">
              <a:spcBef>
                <a:spcPts val="0"/>
              </a:spcBef>
              <a:spcAft>
                <a:spcPts val="0"/>
              </a:spcAft>
              <a:defRPr/>
            </a:pPr>
            <a:r>
              <a:rPr lang="en-US" sz="2000" dirty="0"/>
              <a:t>(Design Approach/System Model/Algorithm)</a:t>
            </a:r>
          </a:p>
          <a:p>
            <a:pPr algn="ctr" eaLnBrk="1" fontAlgn="auto" hangingPunct="1">
              <a:spcBef>
                <a:spcPts val="0"/>
              </a:spcBef>
              <a:spcAft>
                <a:spcPts val="0"/>
              </a:spcAft>
              <a:defRPr/>
            </a:pPr>
            <a:endParaRPr lang="en-US" sz="4200" spc="-50" dirty="0">
              <a:latin typeface="Calibri"/>
            </a:endParaRPr>
          </a:p>
        </p:txBody>
      </p:sp>
      <p:sp>
        <p:nvSpPr>
          <p:cNvPr id="3" name="TextBox 2">
            <a:extLst>
              <a:ext uri="{FF2B5EF4-FFF2-40B4-BE49-F238E27FC236}">
                <a16:creationId xmlns:a16="http://schemas.microsoft.com/office/drawing/2014/main" id="{86EEFD6C-D694-64EB-FC01-6B8AE5559837}"/>
              </a:ext>
            </a:extLst>
          </p:cNvPr>
          <p:cNvSpPr txBox="1"/>
          <p:nvPr/>
        </p:nvSpPr>
        <p:spPr>
          <a:xfrm>
            <a:off x="252248" y="1524000"/>
            <a:ext cx="10226566" cy="5355312"/>
          </a:xfrm>
          <a:prstGeom prst="rect">
            <a:avLst/>
          </a:prstGeom>
          <a:noFill/>
        </p:spPr>
        <p:txBody>
          <a:bodyPr wrap="square" rtlCol="0">
            <a:spAutoFit/>
          </a:bodyPr>
          <a:lstStyle/>
          <a:p>
            <a:r>
              <a:rPr lang="en-US" dirty="0"/>
              <a:t>The proposed system leverages Convolutional Neural Networks (CNNs) for classifying weather conditions from images. CNNs are highly effective in extracting spatial hierarchies from images, making them ideal for image-based weather classification. This project uses a transfer learning approach with the VGG16 architecture, a well-established deep CNN model pre-trained on ImageNet, to achieve high accuracy with a relatively small dataset. The architecture is fine-tuned to classify multiple weather conditions, including sunny, cloudy, rainy, and snowy.</a:t>
            </a:r>
          </a:p>
          <a:p>
            <a:r>
              <a:rPr lang="en-US" b="1" dirty="0"/>
              <a:t>1. System Architecture</a:t>
            </a:r>
          </a:p>
          <a:p>
            <a:r>
              <a:rPr lang="en-US" dirty="0"/>
              <a:t>The system architecture consists of the following stages:</a:t>
            </a:r>
          </a:p>
          <a:p>
            <a:pPr>
              <a:buFont typeface="+mj-lt"/>
              <a:buAutoNum type="arabicPeriod"/>
            </a:pPr>
            <a:r>
              <a:rPr lang="en-US" b="1" dirty="0"/>
              <a:t>Data Collection and Preprocessing</a:t>
            </a:r>
            <a:r>
              <a:rPr lang="en-US" dirty="0"/>
              <a:t>:</a:t>
            </a:r>
          </a:p>
          <a:p>
            <a:pPr marL="742950" lvl="1" indent="-285750">
              <a:buFont typeface="+mj-lt"/>
              <a:buAutoNum type="arabicPeriod"/>
            </a:pPr>
            <a:r>
              <a:rPr lang="en-US" dirty="0"/>
              <a:t>Images of different weather conditions (e.g., sunny, rainy, cloudy, snowy) are collected.</a:t>
            </a:r>
          </a:p>
          <a:p>
            <a:pPr marL="742950" lvl="1" indent="-285750">
              <a:buFont typeface="+mj-lt"/>
              <a:buAutoNum type="arabicPeriod"/>
            </a:pPr>
            <a:r>
              <a:rPr lang="en-US" dirty="0"/>
              <a:t>Preprocessing steps include resizing images to 250x250 pixels, normalization, and data augmentation (e.g., rotation, zoom, flips) to enhance generalization.</a:t>
            </a:r>
          </a:p>
          <a:p>
            <a:pPr>
              <a:buFont typeface="+mj-lt"/>
              <a:buAutoNum type="arabicPeriod"/>
            </a:pPr>
            <a:r>
              <a:rPr lang="en-US" b="1" dirty="0"/>
              <a:t>Feature Extraction with VGG16</a:t>
            </a:r>
            <a:r>
              <a:rPr lang="en-US" dirty="0"/>
              <a:t>:</a:t>
            </a:r>
          </a:p>
          <a:p>
            <a:pPr marL="742950" lvl="1" indent="-285750">
              <a:buFont typeface="+mj-lt"/>
              <a:buAutoNum type="arabicPeriod"/>
            </a:pPr>
            <a:r>
              <a:rPr lang="en-US" dirty="0"/>
              <a:t>A VGG16 model pre-trained on ImageNet is used as the feature extractor.</a:t>
            </a:r>
          </a:p>
          <a:p>
            <a:pPr marL="742950" lvl="1" indent="-285750">
              <a:buFont typeface="+mj-lt"/>
              <a:buAutoNum type="arabicPeriod"/>
            </a:pPr>
            <a:r>
              <a:rPr lang="en-US" dirty="0"/>
              <a:t>The convolutional base of VGG16 captures essential features from images, such as edges, textures, and shapes, which are crucial for distinguishing between weather conditions.</a:t>
            </a:r>
          </a:p>
          <a:p>
            <a:pPr marL="742950" lvl="1" indent="-285750">
              <a:buFont typeface="+mj-lt"/>
              <a:buAutoNum type="arabicPeriod"/>
            </a:pPr>
            <a:r>
              <a:rPr lang="en-US" dirty="0"/>
              <a:t>The top layers (classification layers) of VGG16 are removed to allow the addition of custom layers for this specific classification task.</a:t>
            </a:r>
          </a:p>
          <a:p>
            <a:endParaRPr lang="en-IN" dirty="0"/>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D37A7D-2850-EB35-0A17-7DAF12877068}"/>
              </a:ext>
            </a:extLst>
          </p:cNvPr>
          <p:cNvSpPr txBox="1"/>
          <p:nvPr/>
        </p:nvSpPr>
        <p:spPr>
          <a:xfrm>
            <a:off x="294290" y="336331"/>
            <a:ext cx="10016358" cy="6186309"/>
          </a:xfrm>
          <a:prstGeom prst="rect">
            <a:avLst/>
          </a:prstGeom>
          <a:noFill/>
        </p:spPr>
        <p:txBody>
          <a:bodyPr wrap="square" rtlCol="0">
            <a:spAutoFit/>
          </a:bodyPr>
          <a:lstStyle/>
          <a:p>
            <a:r>
              <a:rPr lang="en-US" b="1" dirty="0"/>
              <a:t>3.Custom Classification Layers</a:t>
            </a:r>
            <a:r>
              <a:rPr lang="en-US" dirty="0"/>
              <a:t>:</a:t>
            </a:r>
          </a:p>
          <a:p>
            <a:pPr marL="742950" lvl="1" indent="-285750">
              <a:buFont typeface="+mj-lt"/>
              <a:buAutoNum type="arabicPeriod"/>
            </a:pPr>
            <a:r>
              <a:rPr lang="en-US" dirty="0"/>
              <a:t>A global average pooling layer is added to reduce the output dimensions of the feature maps and avoid overfitting.</a:t>
            </a:r>
          </a:p>
          <a:p>
            <a:pPr marL="742950" lvl="1" indent="-285750">
              <a:buFont typeface="+mj-lt"/>
              <a:buAutoNum type="arabicPeriod"/>
            </a:pPr>
            <a:r>
              <a:rPr lang="en-US" dirty="0"/>
              <a:t>A dense layer with 128 neurons and </a:t>
            </a:r>
            <a:r>
              <a:rPr lang="en-US" dirty="0" err="1"/>
              <a:t>ReLU</a:t>
            </a:r>
            <a:r>
              <a:rPr lang="en-US" dirty="0"/>
              <a:t> activation is added to learn high-level abstractions.</a:t>
            </a:r>
          </a:p>
          <a:p>
            <a:pPr marL="742950" lvl="1" indent="-285750">
              <a:buFont typeface="+mj-lt"/>
              <a:buAutoNum type="arabicPeriod"/>
            </a:pPr>
            <a:r>
              <a:rPr lang="en-US" dirty="0"/>
              <a:t>A dropout layer with a rate of 0.5 is added to prevent overfitting.</a:t>
            </a:r>
          </a:p>
          <a:p>
            <a:pPr marL="742950" lvl="1" indent="-285750">
              <a:buFont typeface="+mj-lt"/>
              <a:buAutoNum type="arabicPeriod"/>
            </a:pPr>
            <a:r>
              <a:rPr lang="en-US" dirty="0"/>
              <a:t>The final layer is a dense layer with </a:t>
            </a:r>
            <a:r>
              <a:rPr lang="en-US" dirty="0" err="1"/>
              <a:t>softmax</a:t>
            </a:r>
            <a:r>
              <a:rPr lang="en-US" dirty="0"/>
              <a:t> activation, with output nodes corresponding to the number of weather classes (4 classes: sunny, cloudy, rainy, snowy).</a:t>
            </a:r>
          </a:p>
          <a:p>
            <a:r>
              <a:rPr lang="en-US" b="1" dirty="0"/>
              <a:t>4.Training and Validation</a:t>
            </a:r>
            <a:r>
              <a:rPr lang="en-US" dirty="0"/>
              <a:t>:</a:t>
            </a:r>
          </a:p>
          <a:p>
            <a:pPr marL="742950" lvl="1" indent="-285750">
              <a:buFont typeface="+mj-lt"/>
              <a:buAutoNum type="arabicPeriod"/>
            </a:pPr>
            <a:r>
              <a:rPr lang="en-US" dirty="0"/>
              <a:t>The model is trained on the preprocessed dataset with a 70-30 train-validation split.</a:t>
            </a:r>
          </a:p>
          <a:p>
            <a:pPr marL="742950" lvl="1" indent="-285750">
              <a:buFont typeface="+mj-lt"/>
              <a:buAutoNum type="arabicPeriod"/>
            </a:pPr>
            <a:r>
              <a:rPr lang="en-US" dirty="0"/>
              <a:t>The categorical cross-entropy loss function is used for multi-class classification, and the Adam optimizer is employed for efficient training.</a:t>
            </a:r>
          </a:p>
          <a:p>
            <a:pPr marL="742950" lvl="1" indent="-285750">
              <a:buFont typeface="+mj-lt"/>
              <a:buAutoNum type="arabicPeriod"/>
            </a:pPr>
            <a:r>
              <a:rPr lang="en-US" dirty="0"/>
              <a:t>Accuracy and loss metrics are tracked during training to monitor the model’s performance.</a:t>
            </a:r>
          </a:p>
          <a:p>
            <a:r>
              <a:rPr lang="en-US" b="1" dirty="0"/>
              <a:t>5.Prediction and Evaluation</a:t>
            </a:r>
            <a:r>
              <a:rPr lang="en-US" dirty="0"/>
              <a:t>:</a:t>
            </a:r>
          </a:p>
          <a:p>
            <a:pPr marL="742950" lvl="1" indent="-285750">
              <a:buFont typeface="+mj-lt"/>
              <a:buAutoNum type="arabicPeriod"/>
            </a:pPr>
            <a:r>
              <a:rPr lang="en-US" dirty="0"/>
              <a:t>After training, the model is evaluated on the validation dataset to ensure it generalizes well to unseen data.</a:t>
            </a:r>
          </a:p>
          <a:p>
            <a:pPr marL="742950" lvl="1" indent="-285750">
              <a:buFont typeface="+mj-lt"/>
              <a:buAutoNum type="arabicPeriod"/>
            </a:pPr>
            <a:r>
              <a:rPr lang="en-US" dirty="0"/>
              <a:t>Key performance metrics such as accuracy and loss are analyzed, and graphs of accuracy and loss over epochs are plotted to evaluate model performance.</a:t>
            </a:r>
          </a:p>
          <a:p>
            <a:r>
              <a:rPr lang="en-US" b="1" dirty="0"/>
              <a:t>6.Real-time Prediction</a:t>
            </a:r>
            <a:r>
              <a:rPr lang="en-US" dirty="0"/>
              <a:t>:</a:t>
            </a:r>
          </a:p>
          <a:p>
            <a:pPr marL="742950" lvl="1" indent="-285750">
              <a:buFont typeface="+mj-lt"/>
              <a:buAutoNum type="arabicPeriod"/>
            </a:pPr>
            <a:r>
              <a:rPr lang="en-US" dirty="0"/>
              <a:t>The model is deployed to perform real-time predictions on new weather images.</a:t>
            </a:r>
          </a:p>
          <a:p>
            <a:pPr marL="742950" lvl="1" indent="-285750">
              <a:buFont typeface="+mj-lt"/>
              <a:buAutoNum type="arabicPeriod"/>
            </a:pPr>
            <a:r>
              <a:rPr lang="en-US" dirty="0"/>
              <a:t>Given an image input, the model preprocesses the image, feeds it through the VGG16-based CNN, and outputs the predicted weather class.</a:t>
            </a:r>
          </a:p>
          <a:p>
            <a:endParaRPr lang="en-IN" dirty="0"/>
          </a:p>
        </p:txBody>
      </p:sp>
    </p:spTree>
    <p:extLst>
      <p:ext uri="{BB962C8B-B14F-4D97-AF65-F5344CB8AC3E}">
        <p14:creationId xmlns:p14="http://schemas.microsoft.com/office/powerpoint/2010/main" val="27825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B981EB-75DE-C753-F428-49A473163004}"/>
              </a:ext>
            </a:extLst>
          </p:cNvPr>
          <p:cNvSpPr txBox="1"/>
          <p:nvPr/>
        </p:nvSpPr>
        <p:spPr>
          <a:xfrm>
            <a:off x="283779" y="273269"/>
            <a:ext cx="9921766" cy="646331"/>
          </a:xfrm>
          <a:prstGeom prst="rect">
            <a:avLst/>
          </a:prstGeom>
          <a:noFill/>
        </p:spPr>
        <p:txBody>
          <a:bodyPr wrap="square" rtlCol="0">
            <a:spAutoFit/>
          </a:bodyPr>
          <a:lstStyle/>
          <a:p>
            <a:r>
              <a:rPr lang="en-IN" b="1" dirty="0"/>
              <a:t>2. System Model / Workflow Diagram</a:t>
            </a:r>
          </a:p>
          <a:p>
            <a:endParaRPr lang="en-IN" b="1" dirty="0"/>
          </a:p>
        </p:txBody>
      </p:sp>
      <p:pic>
        <p:nvPicPr>
          <p:cNvPr id="4" name="Picture 3">
            <a:extLst>
              <a:ext uri="{FF2B5EF4-FFF2-40B4-BE49-F238E27FC236}">
                <a16:creationId xmlns:a16="http://schemas.microsoft.com/office/drawing/2014/main" id="{4F1B0305-013D-EC71-41BD-6B40EB5340CE}"/>
              </a:ext>
            </a:extLst>
          </p:cNvPr>
          <p:cNvPicPr>
            <a:picLocks noChangeAspect="1"/>
          </p:cNvPicPr>
          <p:nvPr/>
        </p:nvPicPr>
        <p:blipFill>
          <a:blip r:embed="rId2"/>
          <a:stretch>
            <a:fillRect/>
          </a:stretch>
        </p:blipFill>
        <p:spPr>
          <a:xfrm>
            <a:off x="694422" y="747986"/>
            <a:ext cx="2933700" cy="4000500"/>
          </a:xfrm>
          <a:prstGeom prst="rect">
            <a:avLst/>
          </a:prstGeom>
        </p:spPr>
      </p:pic>
      <p:sp>
        <p:nvSpPr>
          <p:cNvPr id="5" name="TextBox 4">
            <a:extLst>
              <a:ext uri="{FF2B5EF4-FFF2-40B4-BE49-F238E27FC236}">
                <a16:creationId xmlns:a16="http://schemas.microsoft.com/office/drawing/2014/main" id="{C48BC9C0-3AE3-ADEA-942A-E9CEF4221E64}"/>
              </a:ext>
            </a:extLst>
          </p:cNvPr>
          <p:cNvSpPr txBox="1"/>
          <p:nvPr/>
        </p:nvSpPr>
        <p:spPr>
          <a:xfrm>
            <a:off x="84083" y="5023945"/>
            <a:ext cx="10300138" cy="2862322"/>
          </a:xfrm>
          <a:prstGeom prst="rect">
            <a:avLst/>
          </a:prstGeom>
          <a:noFill/>
        </p:spPr>
        <p:txBody>
          <a:bodyPr wrap="square" rtlCol="0">
            <a:spAutoFit/>
          </a:bodyPr>
          <a:lstStyle/>
          <a:p>
            <a:r>
              <a:rPr lang="en-US" b="1" dirty="0"/>
              <a:t>3. Explanation of the Design Approach</a:t>
            </a:r>
          </a:p>
          <a:p>
            <a:pPr>
              <a:buFont typeface="Arial" panose="020B0604020202020204" pitchFamily="34" charset="0"/>
              <a:buChar char="•"/>
            </a:pPr>
            <a:r>
              <a:rPr lang="en-US" b="1" dirty="0"/>
              <a:t>Transfer Learning with VGG16</a:t>
            </a:r>
            <a:r>
              <a:rPr lang="en-US" dirty="0"/>
              <a:t>: The VGG16 model, pre-trained on ImageNet, is used for feature extraction to leverage its learned features, saving computational resources and reducing training time.</a:t>
            </a:r>
          </a:p>
          <a:p>
            <a:pPr>
              <a:buFont typeface="Arial" panose="020B0604020202020204" pitchFamily="34" charset="0"/>
              <a:buChar char="•"/>
            </a:pPr>
            <a:r>
              <a:rPr lang="en-US" b="1" dirty="0"/>
              <a:t>Custom Layers for Fine-tuning</a:t>
            </a:r>
            <a:r>
              <a:rPr lang="en-US" dirty="0"/>
              <a:t>: Custom dense and dropout layers are added after the VGG16 base to tailor the model for the specific weather classification task and to improve generalization.</a:t>
            </a:r>
          </a:p>
          <a:p>
            <a:pPr>
              <a:buFont typeface="Arial" panose="020B0604020202020204" pitchFamily="34" charset="0"/>
              <a:buChar char="•"/>
            </a:pPr>
            <a:r>
              <a:rPr lang="en-US" b="1" dirty="0"/>
              <a:t>Data Augmentation</a:t>
            </a:r>
            <a:r>
              <a:rPr lang="en-US" dirty="0"/>
              <a:t>: To address dataset limitations, data augmentation techniques such as rotation and flipping are applied, enhancing the model’s robustness.</a:t>
            </a:r>
          </a:p>
          <a:p>
            <a:pPr>
              <a:buFont typeface="Arial" panose="020B0604020202020204" pitchFamily="34" charset="0"/>
              <a:buChar char="•"/>
            </a:pPr>
            <a:r>
              <a:rPr lang="en-US" b="1" dirty="0"/>
              <a:t>Real-Time Capability</a:t>
            </a:r>
            <a:r>
              <a:rPr lang="en-US" dirty="0"/>
              <a:t>: The model is designed to perform in real-time, making it suitable for applications in transportation, disaster management, and autonomous systems.</a:t>
            </a:r>
          </a:p>
          <a:p>
            <a:endParaRPr lang="en-IN" dirty="0"/>
          </a:p>
        </p:txBody>
      </p:sp>
    </p:spTree>
    <p:extLst>
      <p:ext uri="{BB962C8B-B14F-4D97-AF65-F5344CB8AC3E}">
        <p14:creationId xmlns:p14="http://schemas.microsoft.com/office/powerpoint/2010/main" val="152721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4D08F1-385A-5BD3-DD31-F8E840FFCE62}"/>
              </a:ext>
            </a:extLst>
          </p:cNvPr>
          <p:cNvSpPr/>
          <p:nvPr/>
        </p:nvSpPr>
        <p:spPr>
          <a:xfrm>
            <a:off x="4310063" y="685800"/>
            <a:ext cx="2395537" cy="401638"/>
          </a:xfrm>
          <a:prstGeom prst="rect">
            <a:avLst/>
          </a:prstGeom>
        </p:spPr>
        <p:txBody>
          <a:bodyPr wrap="none" lIns="0" tIns="0" rIns="0" bIns="0"/>
          <a:lstStyle/>
          <a:p>
            <a:pPr algn="ctr" eaLnBrk="1" fontAlgn="auto" hangingPunct="1">
              <a:spcBef>
                <a:spcPts val="0"/>
              </a:spcBef>
              <a:spcAft>
                <a:spcPts val="0"/>
              </a:spcAft>
              <a:defRPr/>
            </a:pPr>
            <a:r>
              <a:rPr lang="en-US" sz="4400" dirty="0"/>
              <a:t>ANALYTICAL AND THEORETICAL DESCRIPTION</a:t>
            </a:r>
          </a:p>
          <a:p>
            <a:pPr algn="ctr" eaLnBrk="1" fontAlgn="auto" hangingPunct="1">
              <a:spcBef>
                <a:spcPts val="0"/>
              </a:spcBef>
              <a:spcAft>
                <a:spcPts val="0"/>
              </a:spcAft>
              <a:defRPr/>
            </a:pPr>
            <a:endParaRPr lang="en-US" sz="4200" spc="-50" dirty="0">
              <a:latin typeface="Calibri"/>
            </a:endParaRPr>
          </a:p>
        </p:txBody>
      </p:sp>
      <p:sp>
        <p:nvSpPr>
          <p:cNvPr id="3" name="TextBox 2">
            <a:extLst>
              <a:ext uri="{FF2B5EF4-FFF2-40B4-BE49-F238E27FC236}">
                <a16:creationId xmlns:a16="http://schemas.microsoft.com/office/drawing/2014/main" id="{94AACE3E-2B1B-78CD-6D4C-967713B8727B}"/>
              </a:ext>
            </a:extLst>
          </p:cNvPr>
          <p:cNvSpPr txBox="1"/>
          <p:nvPr/>
        </p:nvSpPr>
        <p:spPr>
          <a:xfrm>
            <a:off x="168166" y="1481959"/>
            <a:ext cx="10405241" cy="5632311"/>
          </a:xfrm>
          <a:prstGeom prst="rect">
            <a:avLst/>
          </a:prstGeom>
          <a:noFill/>
        </p:spPr>
        <p:txBody>
          <a:bodyPr wrap="square" rtlCol="0">
            <a:spAutoFit/>
          </a:bodyPr>
          <a:lstStyle/>
          <a:p>
            <a:r>
              <a:rPr lang="en-US" dirty="0"/>
              <a:t>In the development of a machine learning model for weather classification from images, Convolutional Neural Networks (CNNs) are selected due to their proven effectiveness in image recognition tasks. The project utilizes a transfer learning approach with the VGG16 architecture, which is pre-trained on the ImageNet dataset. Below is an in-depth analytical and theoretical description of the techniques and architecture used in the project.</a:t>
            </a:r>
          </a:p>
          <a:p>
            <a:r>
              <a:rPr lang="en-US" b="1" dirty="0"/>
              <a:t>1. Convolutional Neural Networks (CNNs)</a:t>
            </a:r>
          </a:p>
          <a:p>
            <a:r>
              <a:rPr lang="en-US" dirty="0"/>
              <a:t>CNNs are a type of deep learning model specifically designed for image data. They are particularly effective at capturing spatial and hierarchical patterns in images, which makes them ideal for classifying complex image-based data such as weather conditions. The core components of a CNN include convolutional layers, pooling layers, and fully connected layers:</a:t>
            </a:r>
          </a:p>
          <a:p>
            <a:pPr>
              <a:buFont typeface="Arial" panose="020B0604020202020204" pitchFamily="34" charset="0"/>
              <a:buChar char="•"/>
            </a:pPr>
            <a:r>
              <a:rPr lang="en-US" b="1" dirty="0"/>
              <a:t>Convolutional Layers</a:t>
            </a:r>
            <a:r>
              <a:rPr lang="en-US" dirty="0"/>
              <a:t>: These layers apply filters to input images to detect features like edges, textures, and patterns. Each filter in the convolutional layer learns to detect a specific feature, and stacking multiple layers enables the model to learn more complex representations.</a:t>
            </a:r>
          </a:p>
          <a:p>
            <a:pPr>
              <a:buFont typeface="Arial" panose="020B0604020202020204" pitchFamily="34" charset="0"/>
              <a:buChar char="•"/>
            </a:pPr>
            <a:r>
              <a:rPr lang="en-US" b="1" dirty="0"/>
              <a:t>Pooling Layers</a:t>
            </a:r>
            <a:r>
              <a:rPr lang="en-US" dirty="0"/>
              <a:t>: Pooling reduces the spatial dimensions of feature maps, helping to minimize computational costs and reduce the risk of overfitting. Max pooling is commonly used, where the maximum value in each feature map region is selected.</a:t>
            </a:r>
          </a:p>
          <a:p>
            <a:pPr>
              <a:buFont typeface="Arial" panose="020B0604020202020204" pitchFamily="34" charset="0"/>
              <a:buChar char="•"/>
            </a:pPr>
            <a:r>
              <a:rPr lang="en-US" b="1" dirty="0"/>
              <a:t>Fully Connected Layers</a:t>
            </a:r>
            <a:r>
              <a:rPr lang="en-US" dirty="0"/>
              <a:t>: These layers at the end of the network connect every neuron from the previous layer to each neuron in the next layer. They act as classifiers, learning complex decision boundaries based on the high-level features extracted by the convolutional layers.</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AFB9C3-9506-9374-7B77-D30558D3E544}"/>
              </a:ext>
            </a:extLst>
          </p:cNvPr>
          <p:cNvSpPr txBox="1"/>
          <p:nvPr/>
        </p:nvSpPr>
        <p:spPr>
          <a:xfrm>
            <a:off x="157655" y="294290"/>
            <a:ext cx="10279117" cy="7294305"/>
          </a:xfrm>
          <a:prstGeom prst="rect">
            <a:avLst/>
          </a:prstGeom>
          <a:noFill/>
        </p:spPr>
        <p:txBody>
          <a:bodyPr wrap="square" rtlCol="0">
            <a:spAutoFit/>
          </a:bodyPr>
          <a:lstStyle/>
          <a:p>
            <a:r>
              <a:rPr lang="en-US" b="1" dirty="0"/>
              <a:t>2. Transfer Learning and the VGG16 Architecture</a:t>
            </a:r>
          </a:p>
          <a:p>
            <a:r>
              <a:rPr lang="en-US" dirty="0"/>
              <a:t>The VGG16 architecture, developed by Simonyan and Zisserman in 2015, is a deep CNN model that consists of 16 layers, including 13 convolutional layers followed by three fully connected layers. VGG16’s key characteristics include its uniform architecture, where each convolutional layer has a fixed 3x3 filter size and the network’s depth captures complex patterns from images.</a:t>
            </a:r>
          </a:p>
          <a:p>
            <a:r>
              <a:rPr lang="en-US" dirty="0"/>
              <a:t>Using transfer learning, the pre-trained VGG16 model, trained on ImageNet (with over 1 million images across 1,000 classes), provides a robust feature extraction foundation. By freezing the VGG16 layers and retaining the weights, the model leverages knowledge from large-scale data, even with limited labeled weather image data. New layers are added on top of VGG16, which are fine-tuned for the specific task of weather classification.</a:t>
            </a:r>
          </a:p>
          <a:p>
            <a:r>
              <a:rPr lang="en-US" b="1" dirty="0"/>
              <a:t>3. Proposed System’s Model Architecture</a:t>
            </a:r>
          </a:p>
          <a:p>
            <a:r>
              <a:rPr lang="en-US" dirty="0"/>
              <a:t>The architecture of the proposed weather classification model is as follows:</a:t>
            </a:r>
          </a:p>
          <a:p>
            <a:pPr>
              <a:buFont typeface="Arial" panose="020B0604020202020204" pitchFamily="34" charset="0"/>
              <a:buChar char="•"/>
            </a:pPr>
            <a:r>
              <a:rPr lang="en-US" b="1" dirty="0"/>
              <a:t>Base Model (VGG16)</a:t>
            </a:r>
            <a:r>
              <a:rPr lang="en-US" dirty="0"/>
              <a:t>: The convolutional layers of VGG16 serve as feature extractors. These layers capture spatial and hierarchical features that are crucial for distinguishing between different weather conditions.</a:t>
            </a:r>
          </a:p>
          <a:p>
            <a:pPr>
              <a:buFont typeface="Arial" panose="020B0604020202020204" pitchFamily="34" charset="0"/>
              <a:buChar char="•"/>
            </a:pPr>
            <a:r>
              <a:rPr lang="en-US" b="1" dirty="0"/>
              <a:t>Global Average Pooling Layer</a:t>
            </a:r>
            <a:r>
              <a:rPr lang="en-US" dirty="0"/>
              <a:t>: This layer replaces the fully connected layers of VGG16, averaging each feature map to reduce dimensionality while retaining spatial information. This approach helps avoid overfitting and improves generalization.</a:t>
            </a:r>
          </a:p>
          <a:p>
            <a:pPr>
              <a:buFont typeface="Arial" panose="020B0604020202020204" pitchFamily="34" charset="0"/>
              <a:buChar char="•"/>
            </a:pPr>
            <a:r>
              <a:rPr lang="en-US" b="1" dirty="0"/>
              <a:t>Dense Layer (128 units)</a:t>
            </a:r>
            <a:r>
              <a:rPr lang="en-US" dirty="0"/>
              <a:t>: A fully connected layer with </a:t>
            </a:r>
            <a:r>
              <a:rPr lang="en-US" dirty="0" err="1"/>
              <a:t>ReLU</a:t>
            </a:r>
            <a:r>
              <a:rPr lang="en-US" dirty="0"/>
              <a:t> activation is added to learn high-level representations. </a:t>
            </a:r>
            <a:r>
              <a:rPr lang="en-US" dirty="0" err="1"/>
              <a:t>ReLU</a:t>
            </a:r>
            <a:r>
              <a:rPr lang="en-US" dirty="0"/>
              <a:t> (Rectified Linear Unit) is used to introduce non-linearity, allowing the model to capture complex patterns.</a:t>
            </a:r>
          </a:p>
          <a:p>
            <a:pPr>
              <a:buFont typeface="Arial" panose="020B0604020202020204" pitchFamily="34" charset="0"/>
              <a:buChar char="•"/>
            </a:pPr>
            <a:r>
              <a:rPr lang="en-US" b="1" dirty="0"/>
              <a:t>Dropout Layer</a:t>
            </a:r>
            <a:r>
              <a:rPr lang="en-US" dirty="0"/>
              <a:t>: A dropout layer with a 50% rate is added to prevent overfitting by randomly deactivating half of the neurons during training, forcing the model to learn redundant representations.</a:t>
            </a:r>
          </a:p>
          <a:p>
            <a:pPr>
              <a:buFont typeface="Arial" panose="020B0604020202020204" pitchFamily="34" charset="0"/>
              <a:buChar char="•"/>
            </a:pPr>
            <a:r>
              <a:rPr lang="en-US" b="1" dirty="0"/>
              <a:t>Output Layer (</a:t>
            </a:r>
            <a:r>
              <a:rPr lang="en-US" b="1" dirty="0" err="1"/>
              <a:t>Softmax</a:t>
            </a:r>
            <a:r>
              <a:rPr lang="en-US" b="1" dirty="0"/>
              <a:t> Activation)</a:t>
            </a:r>
            <a:r>
              <a:rPr lang="en-US" dirty="0"/>
              <a:t>: The final layer is a fully connected layer with </a:t>
            </a:r>
            <a:r>
              <a:rPr lang="en-US" dirty="0" err="1"/>
              <a:t>softmax</a:t>
            </a:r>
            <a:r>
              <a:rPr lang="en-US" dirty="0"/>
              <a:t> activation, where the number of neurons corresponds to the number of weather classes (e.g., sunny, cloudy, rainy, snowy). </a:t>
            </a:r>
            <a:r>
              <a:rPr lang="en-US" dirty="0" err="1"/>
              <a:t>Softmax</a:t>
            </a:r>
            <a:r>
              <a:rPr lang="en-US" dirty="0"/>
              <a:t> provides a probability distribution over all classes, facilitating multi-class classification.</a:t>
            </a:r>
          </a:p>
          <a:p>
            <a:endParaRPr lang="en-IN" dirty="0"/>
          </a:p>
        </p:txBody>
      </p:sp>
    </p:spTree>
    <p:extLst>
      <p:ext uri="{BB962C8B-B14F-4D97-AF65-F5344CB8AC3E}">
        <p14:creationId xmlns:p14="http://schemas.microsoft.com/office/powerpoint/2010/main" val="2677176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D5C8F6-8B05-B7FD-F5C5-21D261325915}"/>
              </a:ext>
            </a:extLst>
          </p:cNvPr>
          <p:cNvSpPr txBox="1"/>
          <p:nvPr/>
        </p:nvSpPr>
        <p:spPr>
          <a:xfrm>
            <a:off x="178676" y="168166"/>
            <a:ext cx="10131972" cy="6740307"/>
          </a:xfrm>
          <a:prstGeom prst="rect">
            <a:avLst/>
          </a:prstGeom>
          <a:noFill/>
        </p:spPr>
        <p:txBody>
          <a:bodyPr wrap="square" rtlCol="0">
            <a:spAutoFit/>
          </a:bodyPr>
          <a:lstStyle/>
          <a:p>
            <a:r>
              <a:rPr lang="en-US" b="1" dirty="0"/>
              <a:t>4. Data Augmentation</a:t>
            </a:r>
          </a:p>
          <a:p>
            <a:r>
              <a:rPr lang="en-US" dirty="0"/>
              <a:t>Data augmentation techniques such as rotation, flipping, and scaling are applied to the training data to improve the model's generalization. This method helps simulate diverse environmental conditions, reducing overfitting and improving the model’s ability to classify images under varied conditions.</a:t>
            </a:r>
          </a:p>
          <a:p>
            <a:r>
              <a:rPr lang="en-US" b="1" dirty="0"/>
              <a:t>5. Model Evaluation Metrics</a:t>
            </a:r>
          </a:p>
          <a:p>
            <a:r>
              <a:rPr lang="en-US" dirty="0"/>
              <a:t>The model’s performance is evaluated using the following metrics:</a:t>
            </a:r>
          </a:p>
          <a:p>
            <a:pPr>
              <a:buFont typeface="Arial" panose="020B0604020202020204" pitchFamily="34" charset="0"/>
              <a:buChar char="•"/>
            </a:pPr>
            <a:r>
              <a:rPr lang="en-US" b="1" dirty="0"/>
              <a:t>Accuracy</a:t>
            </a:r>
            <a:r>
              <a:rPr lang="en-US" dirty="0"/>
              <a:t>: Measures the percentage of correctly classified images out of the total images.</a:t>
            </a:r>
          </a:p>
          <a:p>
            <a:pPr>
              <a:buFont typeface="Arial" panose="020B0604020202020204" pitchFamily="34" charset="0"/>
              <a:buChar char="•"/>
            </a:pPr>
            <a:r>
              <a:rPr lang="en-US" b="1" dirty="0"/>
              <a:t>Loss</a:t>
            </a:r>
            <a:r>
              <a:rPr lang="en-US" dirty="0"/>
              <a:t>: Calculated using categorical cross-entropy, which measures the error in the predicted probability distribution over classes.</a:t>
            </a:r>
          </a:p>
          <a:p>
            <a:pPr>
              <a:buFont typeface="Arial" panose="020B0604020202020204" pitchFamily="34" charset="0"/>
              <a:buChar char="•"/>
            </a:pPr>
            <a:r>
              <a:rPr lang="en-US" b="1" dirty="0"/>
              <a:t>Confusion Matrix</a:t>
            </a:r>
            <a:r>
              <a:rPr lang="en-US" dirty="0"/>
              <a:t>: Visualizes the performance by showing the true vs. predicted classifications for each class.</a:t>
            </a:r>
          </a:p>
          <a:p>
            <a:pPr>
              <a:buFont typeface="Arial" panose="020B0604020202020204" pitchFamily="34" charset="0"/>
              <a:buChar char="•"/>
            </a:pPr>
            <a:r>
              <a:rPr lang="en-US" b="1" dirty="0"/>
              <a:t>Precision, Recall, and F1-Score</a:t>
            </a:r>
            <a:r>
              <a:rPr lang="en-US" dirty="0"/>
              <a:t>: These metrics provide additional insight into the model’s performance for each weather condition, especially useful if the dataset is imbalanced.</a:t>
            </a:r>
          </a:p>
          <a:p>
            <a:r>
              <a:rPr lang="en-US" b="1" dirty="0"/>
              <a:t>6. Theoretical Justification</a:t>
            </a:r>
          </a:p>
          <a:p>
            <a:r>
              <a:rPr lang="en-US" dirty="0"/>
              <a:t>CNNs are ideal for weather classification as they efficiently capture spatial features and patterns in images. The VGG16 architecture, with its deep layers, extracts detailed feature representations, while transfer learning enables the model to start with pre-trained weights, making it effective even with limited training data. The global average pooling layer and dropout layer enhance the model’s generalization, while the </a:t>
            </a:r>
            <a:r>
              <a:rPr lang="en-US" dirty="0" err="1"/>
              <a:t>softmax</a:t>
            </a:r>
            <a:r>
              <a:rPr lang="en-US" dirty="0"/>
              <a:t> output layer facilitates multi-class classification.</a:t>
            </a:r>
          </a:p>
          <a:p>
            <a:r>
              <a:rPr lang="en-US" dirty="0"/>
              <a:t>In summary, this system leverages the theoretical strengths of CNNs and transfer learning to create an efficient, accurate, and robust weather classification model that can generalize well across diverse environmental conditions. By combining these theoretical principles with empirical evaluation, this model aims to improve real-time weather classification accuracy for various applications.</a:t>
            </a:r>
          </a:p>
          <a:p>
            <a:endParaRPr lang="en-IN" dirty="0"/>
          </a:p>
        </p:txBody>
      </p:sp>
    </p:spTree>
    <p:extLst>
      <p:ext uri="{BB962C8B-B14F-4D97-AF65-F5344CB8AC3E}">
        <p14:creationId xmlns:p14="http://schemas.microsoft.com/office/powerpoint/2010/main" val="677889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A693FC-CAEC-575B-E290-371E2F326CA2}"/>
              </a:ext>
            </a:extLst>
          </p:cNvPr>
          <p:cNvSpPr/>
          <p:nvPr/>
        </p:nvSpPr>
        <p:spPr>
          <a:xfrm>
            <a:off x="3402998" y="357626"/>
            <a:ext cx="3636962" cy="401637"/>
          </a:xfrm>
          <a:prstGeom prst="rect">
            <a:avLst/>
          </a:prstGeom>
        </p:spPr>
        <p:txBody>
          <a:bodyPr wrap="none" lIns="0" tIns="0" rIns="0" bIns="0"/>
          <a:lstStyle/>
          <a:p>
            <a:pPr algn="ctr" eaLnBrk="1" fontAlgn="auto" hangingPunct="1">
              <a:spcBef>
                <a:spcPts val="0"/>
              </a:spcBef>
              <a:spcAft>
                <a:spcPts val="0"/>
              </a:spcAft>
              <a:defRPr/>
            </a:pPr>
            <a:r>
              <a:rPr lang="en-US" sz="4400" dirty="0"/>
              <a:t>HARDWARE/SOFTWARE TOOLS USED</a:t>
            </a:r>
            <a:endParaRPr lang="en-US" sz="4200" spc="-50" dirty="0">
              <a:latin typeface="Calibri"/>
            </a:endParaRPr>
          </a:p>
        </p:txBody>
      </p:sp>
      <p:sp>
        <p:nvSpPr>
          <p:cNvPr id="3" name="TextBox 2">
            <a:extLst>
              <a:ext uri="{FF2B5EF4-FFF2-40B4-BE49-F238E27FC236}">
                <a16:creationId xmlns:a16="http://schemas.microsoft.com/office/drawing/2014/main" id="{10C110DD-7625-47A5-1936-7C36CA2F63E3}"/>
              </a:ext>
            </a:extLst>
          </p:cNvPr>
          <p:cNvSpPr txBox="1"/>
          <p:nvPr/>
        </p:nvSpPr>
        <p:spPr>
          <a:xfrm>
            <a:off x="325821" y="1019503"/>
            <a:ext cx="10058400" cy="6740307"/>
          </a:xfrm>
          <a:prstGeom prst="rect">
            <a:avLst/>
          </a:prstGeom>
          <a:noFill/>
        </p:spPr>
        <p:txBody>
          <a:bodyPr wrap="square" rtlCol="0">
            <a:spAutoFit/>
          </a:bodyPr>
          <a:lstStyle/>
          <a:p>
            <a:r>
              <a:rPr lang="en-US" b="1" dirty="0"/>
              <a:t>Hardware Tools</a:t>
            </a:r>
          </a:p>
          <a:p>
            <a:pPr>
              <a:buFont typeface="+mj-lt"/>
              <a:buAutoNum type="arabicPeriod"/>
            </a:pPr>
            <a:r>
              <a:rPr lang="en-US" b="1" dirty="0"/>
              <a:t>GPU (Graphics Processing Unit)</a:t>
            </a:r>
            <a:r>
              <a:rPr lang="en-US" dirty="0"/>
              <a:t>:</a:t>
            </a:r>
          </a:p>
          <a:p>
            <a:pPr marL="742950" lvl="1" indent="-285750">
              <a:buFont typeface="+mj-lt"/>
              <a:buAutoNum type="arabicPeriod"/>
            </a:pPr>
            <a:r>
              <a:rPr lang="en-US" b="1" dirty="0"/>
              <a:t>Purpose</a:t>
            </a:r>
            <a:r>
              <a:rPr lang="en-US" dirty="0"/>
              <a:t>: A GPU is essential for accelerating the computation of deep learning tasks, especially when training large models like Convolutional Neural Networks (CNNs).</a:t>
            </a:r>
          </a:p>
          <a:p>
            <a:pPr marL="742950" lvl="1" indent="-285750">
              <a:buFont typeface="+mj-lt"/>
              <a:buAutoNum type="arabicPeriod"/>
            </a:pPr>
            <a:r>
              <a:rPr lang="en-US" b="1" dirty="0"/>
              <a:t>Benefits</a:t>
            </a:r>
            <a:r>
              <a:rPr lang="en-US" dirty="0"/>
              <a:t>: Faster model training and reduced computational time compared to CPUs, allowing for the real-time implementation of image-based classification models.</a:t>
            </a:r>
          </a:p>
          <a:p>
            <a:pPr>
              <a:buFont typeface="+mj-lt"/>
              <a:buAutoNum type="arabicPeriod"/>
            </a:pPr>
            <a:r>
              <a:rPr lang="en-US" b="1" dirty="0"/>
              <a:t>CPU (Central Processing Unit)</a:t>
            </a:r>
            <a:r>
              <a:rPr lang="en-US" dirty="0"/>
              <a:t>:</a:t>
            </a:r>
          </a:p>
          <a:p>
            <a:pPr marL="742950" lvl="1" indent="-285750">
              <a:buFont typeface="+mj-lt"/>
              <a:buAutoNum type="arabicPeriod"/>
            </a:pPr>
            <a:r>
              <a:rPr lang="en-US" b="1" dirty="0"/>
              <a:t>Purpose</a:t>
            </a:r>
            <a:r>
              <a:rPr lang="en-US" dirty="0"/>
              <a:t>: Used for general data preprocessing tasks and basic operations that do not require high computational power.</a:t>
            </a:r>
          </a:p>
          <a:p>
            <a:pPr marL="742950" lvl="1" indent="-285750">
              <a:buFont typeface="+mj-lt"/>
              <a:buAutoNum type="arabicPeriod"/>
            </a:pPr>
            <a:r>
              <a:rPr lang="en-US" b="1" dirty="0"/>
              <a:t>Specification</a:t>
            </a:r>
            <a:r>
              <a:rPr lang="en-US" dirty="0"/>
              <a:t>: Intel Core i5 or higher.</a:t>
            </a:r>
          </a:p>
          <a:p>
            <a:pPr marL="742950" lvl="1" indent="-285750">
              <a:buFont typeface="+mj-lt"/>
              <a:buAutoNum type="arabicPeriod"/>
            </a:pPr>
            <a:r>
              <a:rPr lang="en-US" b="1" dirty="0"/>
              <a:t>Benefits</a:t>
            </a:r>
            <a:r>
              <a:rPr lang="en-US" dirty="0"/>
              <a:t>: Handles tasks like data loading, augmentation, and model deployment when GPU resources are not available.</a:t>
            </a:r>
          </a:p>
          <a:p>
            <a:pPr>
              <a:buFont typeface="+mj-lt"/>
              <a:buAutoNum type="arabicPeriod"/>
            </a:pPr>
            <a:r>
              <a:rPr lang="en-US" b="1" dirty="0"/>
              <a:t>RAM</a:t>
            </a:r>
            <a:r>
              <a:rPr lang="en-US" dirty="0"/>
              <a:t>:</a:t>
            </a:r>
          </a:p>
          <a:p>
            <a:pPr marL="742950" lvl="1" indent="-285750">
              <a:buFont typeface="+mj-lt"/>
              <a:buAutoNum type="arabicPeriod"/>
            </a:pPr>
            <a:r>
              <a:rPr lang="en-US" b="1" dirty="0"/>
              <a:t>Purpose</a:t>
            </a:r>
            <a:r>
              <a:rPr lang="en-US" dirty="0"/>
              <a:t>: Memory required to handle large datasets and support efficient data loading and processing.</a:t>
            </a:r>
          </a:p>
          <a:p>
            <a:pPr marL="742950" lvl="1" indent="-285750">
              <a:buFont typeface="+mj-lt"/>
              <a:buAutoNum type="arabicPeriod"/>
            </a:pPr>
            <a:r>
              <a:rPr lang="en-US" b="1" dirty="0"/>
              <a:t>Specification</a:t>
            </a:r>
            <a:r>
              <a:rPr lang="en-US" dirty="0"/>
              <a:t>: 8GB or more recommended for smooth data handling during training.</a:t>
            </a:r>
          </a:p>
          <a:p>
            <a:pPr marL="742950" lvl="1" indent="-285750">
              <a:buFont typeface="+mj-lt"/>
              <a:buAutoNum type="arabicPeriod"/>
            </a:pPr>
            <a:r>
              <a:rPr lang="en-US" b="1" dirty="0"/>
              <a:t>Benefits</a:t>
            </a:r>
            <a:r>
              <a:rPr lang="en-US" dirty="0"/>
              <a:t>: Higher RAM ensures that larger image datasets can be loaded and processed without slowing down the system.</a:t>
            </a:r>
          </a:p>
          <a:p>
            <a:pPr>
              <a:buFont typeface="+mj-lt"/>
              <a:buAutoNum type="arabicPeriod"/>
            </a:pPr>
            <a:r>
              <a:rPr lang="en-US" b="1" dirty="0"/>
              <a:t>Storage</a:t>
            </a:r>
            <a:r>
              <a:rPr lang="en-US" dirty="0"/>
              <a:t>:</a:t>
            </a:r>
          </a:p>
          <a:p>
            <a:pPr marL="742950" lvl="1" indent="-285750">
              <a:buFont typeface="+mj-lt"/>
              <a:buAutoNum type="arabicPeriod"/>
            </a:pPr>
            <a:r>
              <a:rPr lang="en-US" b="1" dirty="0"/>
              <a:t>Purpose</a:t>
            </a:r>
            <a:r>
              <a:rPr lang="en-US" dirty="0"/>
              <a:t>: To store the dataset, trained model files, and other resources.</a:t>
            </a:r>
          </a:p>
          <a:p>
            <a:pPr marL="742950" lvl="1" indent="-285750">
              <a:buFont typeface="+mj-lt"/>
              <a:buAutoNum type="arabicPeriod"/>
            </a:pPr>
            <a:r>
              <a:rPr lang="en-US" b="1" dirty="0"/>
              <a:t>Specification</a:t>
            </a:r>
            <a:r>
              <a:rPr lang="en-US" dirty="0"/>
              <a:t>: 256GB SSD or higher.</a:t>
            </a:r>
          </a:p>
          <a:p>
            <a:pPr marL="742950" lvl="1" indent="-285750">
              <a:buFont typeface="+mj-lt"/>
              <a:buAutoNum type="arabicPeriod"/>
            </a:pPr>
            <a:r>
              <a:rPr lang="en-US" b="1" dirty="0"/>
              <a:t>Benefits</a:t>
            </a:r>
            <a:r>
              <a:rPr lang="en-US" dirty="0"/>
              <a:t>: Faster read/write speeds, which help with loading and saving large image datasets and model checkpoints.</a:t>
            </a:r>
          </a:p>
          <a:p>
            <a:endParaRPr lang="en-IN" dirty="0"/>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A6BC54-5185-493A-B519-77489BECA18F}"/>
              </a:ext>
            </a:extLst>
          </p:cNvPr>
          <p:cNvSpPr txBox="1"/>
          <p:nvPr/>
        </p:nvSpPr>
        <p:spPr>
          <a:xfrm>
            <a:off x="210207" y="199697"/>
            <a:ext cx="10226565" cy="7571303"/>
          </a:xfrm>
          <a:prstGeom prst="rect">
            <a:avLst/>
          </a:prstGeom>
          <a:noFill/>
        </p:spPr>
        <p:txBody>
          <a:bodyPr wrap="square" rtlCol="0">
            <a:spAutoFit/>
          </a:bodyPr>
          <a:lstStyle/>
          <a:p>
            <a:r>
              <a:rPr lang="en-US" b="1" dirty="0"/>
              <a:t>Software Tools</a:t>
            </a:r>
          </a:p>
          <a:p>
            <a:pPr>
              <a:buFont typeface="+mj-lt"/>
              <a:buAutoNum type="arabicPeriod"/>
            </a:pPr>
            <a:r>
              <a:rPr lang="en-US" b="1" dirty="0"/>
              <a:t>Python</a:t>
            </a:r>
            <a:r>
              <a:rPr lang="en-US" dirty="0"/>
              <a:t>:</a:t>
            </a:r>
          </a:p>
          <a:p>
            <a:pPr marL="742950" lvl="1" indent="-285750">
              <a:buFont typeface="+mj-lt"/>
              <a:buAutoNum type="arabicPeriod"/>
            </a:pPr>
            <a:r>
              <a:rPr lang="en-US" b="1" dirty="0"/>
              <a:t>Purpose</a:t>
            </a:r>
            <a:r>
              <a:rPr lang="en-US" dirty="0"/>
              <a:t>: Python is the primary programming language used for data preprocessing, model development, training, and evaluation.</a:t>
            </a:r>
          </a:p>
          <a:p>
            <a:pPr marL="742950" lvl="1" indent="-285750">
              <a:buFont typeface="+mj-lt"/>
              <a:buAutoNum type="arabicPeriod"/>
            </a:pPr>
            <a:r>
              <a:rPr lang="en-US" b="1" dirty="0"/>
              <a:t>Benefits</a:t>
            </a:r>
            <a:r>
              <a:rPr lang="en-US" dirty="0"/>
              <a:t>: Python is widely used in machine learning and has numerous libraries for deep learning, making it ideal for building and deploying models.</a:t>
            </a:r>
          </a:p>
          <a:p>
            <a:pPr>
              <a:buFont typeface="+mj-lt"/>
              <a:buAutoNum type="arabicPeriod"/>
            </a:pPr>
            <a:r>
              <a:rPr lang="en-US" b="1" dirty="0"/>
              <a:t>TensorFlow</a:t>
            </a:r>
            <a:r>
              <a:rPr lang="en-US" dirty="0"/>
              <a:t>:</a:t>
            </a:r>
          </a:p>
          <a:p>
            <a:pPr marL="742950" lvl="1" indent="-285750">
              <a:buFont typeface="+mj-lt"/>
              <a:buAutoNum type="arabicPeriod"/>
            </a:pPr>
            <a:r>
              <a:rPr lang="en-US" b="1" dirty="0"/>
              <a:t>Purpose</a:t>
            </a:r>
            <a:r>
              <a:rPr lang="en-US" dirty="0"/>
              <a:t>: TensorFlow is an open-source machine learning framework used for model building, particularly for defining and training deep learning models.</a:t>
            </a:r>
          </a:p>
          <a:p>
            <a:pPr marL="742950" lvl="1" indent="-285750">
              <a:buFont typeface="+mj-lt"/>
              <a:buAutoNum type="arabicPeriod"/>
            </a:pPr>
            <a:r>
              <a:rPr lang="en-US" b="1" dirty="0"/>
              <a:t>Benefits</a:t>
            </a:r>
            <a:r>
              <a:rPr lang="en-US" dirty="0"/>
              <a:t>: TensorFlow offers extensive support for deep learning operations and integrates well with GPUs for faster computations. Its </a:t>
            </a:r>
            <a:r>
              <a:rPr lang="en-US" dirty="0" err="1"/>
              <a:t>Keras</a:t>
            </a:r>
            <a:r>
              <a:rPr lang="en-US" dirty="0"/>
              <a:t> API allows for easy model creation and customization.</a:t>
            </a:r>
          </a:p>
          <a:p>
            <a:pPr>
              <a:buFont typeface="+mj-lt"/>
              <a:buAutoNum type="arabicPeriod"/>
            </a:pPr>
            <a:r>
              <a:rPr lang="en-US" b="1" dirty="0" err="1"/>
              <a:t>Keras</a:t>
            </a:r>
            <a:r>
              <a:rPr lang="en-US" dirty="0"/>
              <a:t>:</a:t>
            </a:r>
          </a:p>
          <a:p>
            <a:pPr marL="742950" lvl="1" indent="-285750">
              <a:buFont typeface="+mj-lt"/>
              <a:buAutoNum type="arabicPeriod"/>
            </a:pPr>
            <a:r>
              <a:rPr lang="en-US" b="1" dirty="0"/>
              <a:t>Purpose</a:t>
            </a:r>
            <a:r>
              <a:rPr lang="en-US" dirty="0"/>
              <a:t>: </a:t>
            </a:r>
            <a:r>
              <a:rPr lang="en-US" dirty="0" err="1"/>
              <a:t>Keras</a:t>
            </a:r>
            <a:r>
              <a:rPr lang="en-US" dirty="0"/>
              <a:t> is an API within TensorFlow that simplifies the construction of neural networks.</a:t>
            </a:r>
          </a:p>
          <a:p>
            <a:pPr marL="742950" lvl="1" indent="-285750">
              <a:buFont typeface="+mj-lt"/>
              <a:buAutoNum type="arabicPeriod"/>
            </a:pPr>
            <a:r>
              <a:rPr lang="en-US" b="1" dirty="0"/>
              <a:t>Version</a:t>
            </a:r>
            <a:r>
              <a:rPr lang="en-US" dirty="0"/>
              <a:t>: </a:t>
            </a:r>
            <a:r>
              <a:rPr lang="en-US" dirty="0" err="1"/>
              <a:t>Keras</a:t>
            </a:r>
            <a:r>
              <a:rPr lang="en-US" dirty="0"/>
              <a:t> API in TensorFlow 2.x.</a:t>
            </a:r>
          </a:p>
          <a:p>
            <a:pPr marL="742950" lvl="1" indent="-285750">
              <a:buFont typeface="+mj-lt"/>
              <a:buAutoNum type="arabicPeriod"/>
            </a:pPr>
            <a:r>
              <a:rPr lang="en-US" b="1" dirty="0"/>
              <a:t>Benefits</a:t>
            </a:r>
            <a:r>
              <a:rPr lang="en-US" dirty="0"/>
              <a:t>: </a:t>
            </a:r>
            <a:r>
              <a:rPr lang="en-US" dirty="0" err="1"/>
              <a:t>Keras</a:t>
            </a:r>
            <a:r>
              <a:rPr lang="en-US" dirty="0"/>
              <a:t> provides high-level abstractions and is user-friendly, enabling rapid prototyping and experimentation with CNN architectures like VGG16.</a:t>
            </a:r>
          </a:p>
          <a:p>
            <a:pPr>
              <a:buFont typeface="+mj-lt"/>
              <a:buAutoNum type="arabicPeriod"/>
            </a:pPr>
            <a:r>
              <a:rPr lang="en-US" b="1" dirty="0"/>
              <a:t>VGG16 Pre-trained Model (from TensorFlow/</a:t>
            </a:r>
            <a:r>
              <a:rPr lang="en-US" b="1" dirty="0" err="1"/>
              <a:t>Keras</a:t>
            </a:r>
            <a:r>
              <a:rPr lang="en-US" b="1" dirty="0"/>
              <a:t> Applications)</a:t>
            </a:r>
            <a:r>
              <a:rPr lang="en-US" dirty="0"/>
              <a:t>:</a:t>
            </a:r>
          </a:p>
          <a:p>
            <a:pPr marL="742950" lvl="1" indent="-285750">
              <a:buFont typeface="+mj-lt"/>
              <a:buAutoNum type="arabicPeriod"/>
            </a:pPr>
            <a:r>
              <a:rPr lang="en-US" b="1" dirty="0"/>
              <a:t>Purpose</a:t>
            </a:r>
            <a:r>
              <a:rPr lang="en-US" dirty="0"/>
              <a:t>: The VGG16 model, pre-trained on ImageNet, serves as the feature extractor in our model.</a:t>
            </a:r>
          </a:p>
          <a:p>
            <a:pPr marL="742950" lvl="1" indent="-285750">
              <a:buFont typeface="+mj-lt"/>
              <a:buAutoNum type="arabicPeriod"/>
            </a:pPr>
            <a:r>
              <a:rPr lang="en-US" b="1" dirty="0"/>
              <a:t>Benefits</a:t>
            </a:r>
            <a:r>
              <a:rPr lang="en-US" dirty="0"/>
              <a:t>: VGG16 is a well-known CNN model that offers excellent feature extraction capabilities, especially for image-based tasks. Using a pre-trained model significantly reduces training time and improves accuracy with limited data.</a:t>
            </a:r>
          </a:p>
          <a:p>
            <a:pPr>
              <a:buFont typeface="+mj-lt"/>
              <a:buAutoNum type="arabicPeriod"/>
            </a:pPr>
            <a:r>
              <a:rPr lang="en-US" b="1" dirty="0"/>
              <a:t>OpenCV</a:t>
            </a:r>
            <a:r>
              <a:rPr lang="en-US" dirty="0"/>
              <a:t>:</a:t>
            </a:r>
          </a:p>
          <a:p>
            <a:pPr marL="742950" lvl="1" indent="-285750">
              <a:buFont typeface="+mj-lt"/>
              <a:buAutoNum type="arabicPeriod"/>
            </a:pPr>
            <a:r>
              <a:rPr lang="en-US" b="1" dirty="0"/>
              <a:t>Purpose</a:t>
            </a:r>
            <a:r>
              <a:rPr lang="en-US" dirty="0"/>
              <a:t>: OpenCV is used for basic image preprocessing tasks, such as resizing, normalization, and data augmentation.</a:t>
            </a:r>
          </a:p>
          <a:p>
            <a:pPr marL="742950" lvl="1" indent="-285750">
              <a:buFont typeface="+mj-lt"/>
              <a:buAutoNum type="arabicPeriod"/>
            </a:pPr>
            <a:r>
              <a:rPr lang="en-US" b="1" dirty="0"/>
              <a:t>Benefits</a:t>
            </a:r>
            <a:r>
              <a:rPr lang="en-US" dirty="0"/>
              <a:t>: Efficient image processing and manipulation library that speeds up preprocessing and prepares images for the CNN model.</a:t>
            </a:r>
          </a:p>
          <a:p>
            <a:endParaRPr lang="en-IN" dirty="0"/>
          </a:p>
        </p:txBody>
      </p:sp>
    </p:spTree>
    <p:extLst>
      <p:ext uri="{BB962C8B-B14F-4D97-AF65-F5344CB8AC3E}">
        <p14:creationId xmlns:p14="http://schemas.microsoft.com/office/powerpoint/2010/main" val="238316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DF2BF-AFA6-D1FA-4C3D-386DB2369C69}"/>
              </a:ext>
            </a:extLst>
          </p:cNvPr>
          <p:cNvSpPr txBox="1"/>
          <p:nvPr/>
        </p:nvSpPr>
        <p:spPr>
          <a:xfrm>
            <a:off x="304800" y="346841"/>
            <a:ext cx="9890234" cy="3139321"/>
          </a:xfrm>
          <a:prstGeom prst="rect">
            <a:avLst/>
          </a:prstGeom>
          <a:noFill/>
        </p:spPr>
        <p:txBody>
          <a:bodyPr wrap="square" rtlCol="0">
            <a:spAutoFit/>
          </a:bodyPr>
          <a:lstStyle/>
          <a:p>
            <a:r>
              <a:rPr lang="en-US" b="1" dirty="0"/>
              <a:t>Development Environment</a:t>
            </a:r>
          </a:p>
          <a:p>
            <a:pPr>
              <a:buFont typeface="Arial" panose="020B0604020202020204" pitchFamily="34" charset="0"/>
              <a:buChar char="•"/>
            </a:pPr>
            <a:r>
              <a:rPr lang="en-US" b="1" dirty="0"/>
              <a:t>VS Code</a:t>
            </a:r>
            <a:r>
              <a:rPr lang="en-US" dirty="0"/>
              <a:t>:</a:t>
            </a:r>
          </a:p>
          <a:p>
            <a:pPr marL="742950" lvl="1" indent="-285750">
              <a:buFont typeface="Arial" panose="020B0604020202020204" pitchFamily="34" charset="0"/>
              <a:buChar char="•"/>
            </a:pPr>
            <a:r>
              <a:rPr lang="en-US" b="1" dirty="0"/>
              <a:t>Purpose</a:t>
            </a:r>
            <a:r>
              <a:rPr lang="en-US" dirty="0"/>
              <a:t>: VS Code is a distribution of Python and R for scientific computing, making it easy to manage dependencies and create isolated environments for machine learning projects.</a:t>
            </a:r>
          </a:p>
          <a:p>
            <a:pPr marL="742950" lvl="1" indent="-285750">
              <a:buFont typeface="Arial" panose="020B0604020202020204" pitchFamily="34" charset="0"/>
              <a:buChar char="•"/>
            </a:pPr>
            <a:r>
              <a:rPr lang="en-US" b="1" dirty="0"/>
              <a:t>Benefits</a:t>
            </a:r>
            <a:r>
              <a:rPr lang="en-US" dirty="0"/>
              <a:t>: Comes with </a:t>
            </a:r>
            <a:r>
              <a:rPr lang="en-US" dirty="0" err="1"/>
              <a:t>Jupyter</a:t>
            </a:r>
            <a:r>
              <a:rPr lang="en-US" dirty="0"/>
              <a:t> Notebook and a range of pre-installed libraries, simplifying package management and version control.</a:t>
            </a:r>
          </a:p>
          <a:p>
            <a:pPr>
              <a:buFont typeface="Arial" panose="020B0604020202020204" pitchFamily="34" charset="0"/>
              <a:buChar char="•"/>
            </a:pPr>
            <a:r>
              <a:rPr lang="en-US" b="1" dirty="0"/>
              <a:t>CUDA Toolkit</a:t>
            </a:r>
            <a:r>
              <a:rPr lang="en-US" dirty="0"/>
              <a:t> (for GPU-enabled systems):</a:t>
            </a:r>
          </a:p>
          <a:p>
            <a:pPr marL="742950" lvl="1" indent="-285750">
              <a:buFont typeface="Arial" panose="020B0604020202020204" pitchFamily="34" charset="0"/>
              <a:buChar char="•"/>
            </a:pPr>
            <a:r>
              <a:rPr lang="en-US" b="1" dirty="0"/>
              <a:t>Purpose</a:t>
            </a:r>
            <a:r>
              <a:rPr lang="en-US" dirty="0"/>
              <a:t>: CUDA is a parallel computing platform and programming model by NVIDIA. It is required for TensorFlow to use the GPU for faster computations.</a:t>
            </a:r>
          </a:p>
          <a:p>
            <a:pPr marL="742950" lvl="1" indent="-285750">
              <a:buFont typeface="Arial" panose="020B0604020202020204" pitchFamily="34" charset="0"/>
              <a:buChar char="•"/>
            </a:pPr>
            <a:r>
              <a:rPr lang="en-US" b="1" dirty="0"/>
              <a:t>Benefits</a:t>
            </a:r>
            <a:r>
              <a:rPr lang="en-US" dirty="0"/>
              <a:t>: Reduces the training time significantly by offloading computations to the GPU.</a:t>
            </a:r>
          </a:p>
          <a:p>
            <a:endParaRPr lang="en-IN" dirty="0"/>
          </a:p>
        </p:txBody>
      </p:sp>
    </p:spTree>
    <p:extLst>
      <p:ext uri="{BB962C8B-B14F-4D97-AF65-F5344CB8AC3E}">
        <p14:creationId xmlns:p14="http://schemas.microsoft.com/office/powerpoint/2010/main" val="392943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C8C2C8-32F1-9609-8035-1F633028DC8B}"/>
              </a:ext>
            </a:extLst>
          </p:cNvPr>
          <p:cNvSpPr/>
          <p:nvPr/>
        </p:nvSpPr>
        <p:spPr>
          <a:xfrm>
            <a:off x="2890345" y="654050"/>
            <a:ext cx="4950372" cy="838200"/>
          </a:xfrm>
          <a:prstGeom prst="rect">
            <a:avLst/>
          </a:prstGeom>
        </p:spPr>
        <p:txBody>
          <a:bodyPr lIns="0" tIns="0" rIns="0" bIns="0"/>
          <a:lstStyle/>
          <a:p>
            <a:pPr algn="ctr" eaLnBrk="1" fontAlgn="auto" hangingPunct="1">
              <a:spcBef>
                <a:spcPts val="0"/>
              </a:spcBef>
              <a:spcAft>
                <a:spcPts val="1050"/>
              </a:spcAft>
              <a:defRPr/>
            </a:pPr>
            <a:r>
              <a:rPr lang="en-US" sz="4000" dirty="0"/>
              <a:t>CONTENTS</a:t>
            </a:r>
            <a:endParaRPr lang="en-US" sz="3800" spc="-50" dirty="0">
              <a:latin typeface="Calibri"/>
            </a:endParaRPr>
          </a:p>
          <a:p>
            <a:pPr algn="ctr" eaLnBrk="1" fontAlgn="auto" hangingPunct="1">
              <a:spcBef>
                <a:spcPts val="0"/>
              </a:spcBef>
              <a:spcAft>
                <a:spcPts val="0"/>
              </a:spcAft>
              <a:defRPr/>
            </a:pPr>
            <a:endParaRPr lang="en-US" sz="2300" dirty="0">
              <a:latin typeface="Calibri"/>
            </a:endParaRPr>
          </a:p>
        </p:txBody>
      </p:sp>
      <p:sp>
        <p:nvSpPr>
          <p:cNvPr id="7" name="Rectangle 5">
            <a:extLst>
              <a:ext uri="{FF2B5EF4-FFF2-40B4-BE49-F238E27FC236}">
                <a16:creationId xmlns:a16="http://schemas.microsoft.com/office/drawing/2014/main" id="{3F40B289-0B19-341A-7586-ECC23BE15924}"/>
              </a:ext>
            </a:extLst>
          </p:cNvPr>
          <p:cNvSpPr>
            <a:spLocks noChangeArrowheads="1"/>
          </p:cNvSpPr>
          <p:nvPr/>
        </p:nvSpPr>
        <p:spPr bwMode="auto">
          <a:xfrm>
            <a:off x="704193" y="1337156"/>
            <a:ext cx="9543393"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rPr>
              <a:t>Literature Survey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rPr>
              <a:t>Identifying the Gap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rPr>
              <a:t>Problem Statement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rPr>
              <a:t>Relevance to SDGs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rPr>
              <a:t>Project Objective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rPr>
              <a:t>Proposed System/Architecture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rPr>
              <a:t>Analytical and Theoretical Description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rPr>
              <a:t>Hardware/Software Tools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rPr>
              <a:t>Result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rPr>
              <a:t>Conclusion and Future 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rPr>
              <a:t>Social and Environmental Impact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rPr>
              <a:t>Timeline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rPr>
              <a:t>Individual Contributions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rPr>
              <a:t>Cost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rPr>
              <a:t>Project Outcome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rPr>
              <a:t>References </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8BC099-D5B2-F8B4-13A2-5A4703357E91}"/>
              </a:ext>
            </a:extLst>
          </p:cNvPr>
          <p:cNvSpPr/>
          <p:nvPr/>
        </p:nvSpPr>
        <p:spPr>
          <a:xfrm>
            <a:off x="3392488" y="1030288"/>
            <a:ext cx="3636962" cy="401637"/>
          </a:xfrm>
          <a:prstGeom prst="rect">
            <a:avLst/>
          </a:prstGeom>
        </p:spPr>
        <p:txBody>
          <a:bodyPr wrap="none" lIns="0" tIns="0" rIns="0" bIns="0"/>
          <a:lstStyle/>
          <a:p>
            <a:pPr algn="ctr" eaLnBrk="1" fontAlgn="auto" hangingPunct="1">
              <a:spcBef>
                <a:spcPts val="0"/>
              </a:spcBef>
              <a:spcAft>
                <a:spcPts val="0"/>
              </a:spcAft>
              <a:defRPr/>
            </a:pPr>
            <a:r>
              <a:rPr lang="en-US" sz="4400" dirty="0"/>
              <a:t>RESULT ANANYSIS</a:t>
            </a:r>
            <a:endParaRPr lang="en-IN" sz="4400" dirty="0"/>
          </a:p>
          <a:p>
            <a:pPr algn="ctr" eaLnBrk="1" fontAlgn="auto" hangingPunct="1">
              <a:spcBef>
                <a:spcPts val="0"/>
              </a:spcBef>
              <a:spcAft>
                <a:spcPts val="0"/>
              </a:spcAft>
              <a:defRPr/>
            </a:pPr>
            <a:endParaRPr lang="en-US" sz="4200" spc="-50" dirty="0">
              <a:latin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C6E6DA-9116-503E-3D4D-B58F2C4E3BDD}"/>
              </a:ext>
            </a:extLst>
          </p:cNvPr>
          <p:cNvSpPr/>
          <p:nvPr/>
        </p:nvSpPr>
        <p:spPr>
          <a:xfrm>
            <a:off x="1465317" y="294564"/>
            <a:ext cx="3636963" cy="401637"/>
          </a:xfrm>
          <a:prstGeom prst="rect">
            <a:avLst/>
          </a:prstGeom>
        </p:spPr>
        <p:txBody>
          <a:bodyPr wrap="none" lIns="0" tIns="0" rIns="0" bIns="0"/>
          <a:lstStyle/>
          <a:p>
            <a:pPr>
              <a:defRPr/>
            </a:pPr>
            <a:r>
              <a:rPr lang="en-US" sz="4400" dirty="0"/>
              <a:t>CONCLUSION AND FUTURE WORK</a:t>
            </a:r>
            <a:endParaRPr lang="en-IN" sz="4400" dirty="0"/>
          </a:p>
          <a:p>
            <a:pPr>
              <a:defRPr/>
            </a:pPr>
            <a:endParaRPr lang="en-IN" sz="4400" dirty="0"/>
          </a:p>
          <a:p>
            <a:pPr>
              <a:defRPr/>
            </a:pPr>
            <a:br>
              <a:rPr lang="en-US" sz="4400" dirty="0"/>
            </a:br>
            <a:endParaRPr lang="en-US" sz="4200" spc="-50" dirty="0">
              <a:latin typeface="Calibri"/>
            </a:endParaRPr>
          </a:p>
        </p:txBody>
      </p:sp>
      <p:sp>
        <p:nvSpPr>
          <p:cNvPr id="5" name="TextBox 4">
            <a:extLst>
              <a:ext uri="{FF2B5EF4-FFF2-40B4-BE49-F238E27FC236}">
                <a16:creationId xmlns:a16="http://schemas.microsoft.com/office/drawing/2014/main" id="{C5BB79BA-F259-8EA1-1F0F-59AE2D7183CA}"/>
              </a:ext>
            </a:extLst>
          </p:cNvPr>
          <p:cNvSpPr txBox="1"/>
          <p:nvPr/>
        </p:nvSpPr>
        <p:spPr>
          <a:xfrm>
            <a:off x="252248" y="1135117"/>
            <a:ext cx="10163504" cy="6740307"/>
          </a:xfrm>
          <a:prstGeom prst="rect">
            <a:avLst/>
          </a:prstGeom>
          <a:noFill/>
        </p:spPr>
        <p:txBody>
          <a:bodyPr wrap="square" rtlCol="0">
            <a:spAutoFit/>
          </a:bodyPr>
          <a:lstStyle/>
          <a:p>
            <a:r>
              <a:rPr lang="en-US" b="1" dirty="0"/>
              <a:t>Conclusion</a:t>
            </a:r>
          </a:p>
          <a:p>
            <a:r>
              <a:rPr lang="en-US" dirty="0"/>
              <a:t>In this project, we developed a machine learning model for classifying weather conditions through images using Convolutional Neural Networks (CNNs) with a transfer learning approach. Leveraging the VGG16 architecture pre-trained on the ImageNet dataset, we were able to extract relevant features from weather images, allowing the model to achieve reliable classification across categories such as sunny, rainy, cloudy, and snowy. This weather classification model holds great potential for applications in autonomous systems, climate research, agriculture, and disaster response, where accurate and real-time weather classification is crucial. The project demonstrates the effectiveness of CNNs and transfer learning in handling complex image classification tasks, even with limited training data.</a:t>
            </a:r>
          </a:p>
          <a:p>
            <a:r>
              <a:rPr lang="en-US" b="1" dirty="0"/>
              <a:t>Limitations and Constraints</a:t>
            </a:r>
          </a:p>
          <a:p>
            <a:r>
              <a:rPr lang="en-US" dirty="0"/>
              <a:t>Despite its success, the model has some limitations and constraints:</a:t>
            </a:r>
          </a:p>
          <a:p>
            <a:pPr>
              <a:buFont typeface="+mj-lt"/>
              <a:buAutoNum type="arabicPeriod"/>
            </a:pPr>
            <a:r>
              <a:rPr lang="en-US" b="1" dirty="0"/>
              <a:t>Limited Dataset Diversity</a:t>
            </a:r>
            <a:r>
              <a:rPr lang="en-US" dirty="0"/>
              <a:t>: The model’s performance may vary if exposed to weather images from regions or environments significantly different from those in the training dataset. This could affect generalization when deployed in diverse real-world scenarios.</a:t>
            </a:r>
          </a:p>
          <a:p>
            <a:pPr>
              <a:buFont typeface="+mj-lt"/>
              <a:buAutoNum type="arabicPeriod"/>
            </a:pPr>
            <a:r>
              <a:rPr lang="en-US" b="1" dirty="0"/>
              <a:t>Environmental Sensitivity</a:t>
            </a:r>
            <a:r>
              <a:rPr lang="en-US" dirty="0"/>
              <a:t>: The model may struggle in low-light conditions, foggy images, or with obstructed views, where visual cues of weather conditions are less distinct.</a:t>
            </a:r>
          </a:p>
          <a:p>
            <a:pPr>
              <a:buFont typeface="+mj-lt"/>
              <a:buAutoNum type="arabicPeriod"/>
            </a:pPr>
            <a:r>
              <a:rPr lang="en-US" b="1" dirty="0"/>
              <a:t>Real-time Processing Constraints</a:t>
            </a:r>
            <a:r>
              <a:rPr lang="en-US" dirty="0"/>
              <a:t>: Although the model is capable of real-time classification, processing limitations could arise in resource-constrained environments (e.g., mobile or embedded systems).</a:t>
            </a:r>
          </a:p>
          <a:p>
            <a:pPr>
              <a:buFont typeface="+mj-lt"/>
              <a:buAutoNum type="arabicPeriod"/>
            </a:pPr>
            <a:r>
              <a:rPr lang="en-US" b="1" dirty="0"/>
              <a:t>Data Imbalance</a:t>
            </a:r>
            <a:r>
              <a:rPr lang="en-US" dirty="0"/>
              <a:t>: If certain weather conditions are underrepresented in the training data, the model’s classification performance may be skewed, leading to biased results.</a:t>
            </a:r>
          </a:p>
          <a:p>
            <a:pPr>
              <a:buFont typeface="+mj-lt"/>
              <a:buAutoNum type="arabicPeriod"/>
            </a:pPr>
            <a:r>
              <a:rPr lang="en-US" b="1" dirty="0"/>
              <a:t>Handling Dynamic Conditions</a:t>
            </a:r>
            <a:r>
              <a:rPr lang="en-US" dirty="0"/>
              <a:t>: Rapidly changing weather conditions (e.g., sudden storms or intermittent sunlight) are difficult for the model to capture, as it relies on static images rather than continuous video or real-time data.</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9F5E11-D9A7-E92A-B52C-A2BDBD68D595}"/>
              </a:ext>
            </a:extLst>
          </p:cNvPr>
          <p:cNvSpPr txBox="1"/>
          <p:nvPr/>
        </p:nvSpPr>
        <p:spPr>
          <a:xfrm>
            <a:off x="189186" y="283779"/>
            <a:ext cx="10016359" cy="7017306"/>
          </a:xfrm>
          <a:prstGeom prst="rect">
            <a:avLst/>
          </a:prstGeom>
          <a:noFill/>
        </p:spPr>
        <p:txBody>
          <a:bodyPr wrap="square" rtlCol="0">
            <a:spAutoFit/>
          </a:bodyPr>
          <a:lstStyle/>
          <a:p>
            <a:r>
              <a:rPr lang="en-US" b="1" dirty="0"/>
              <a:t>Future Work and Improvements</a:t>
            </a:r>
          </a:p>
          <a:p>
            <a:r>
              <a:rPr lang="en-US" dirty="0"/>
              <a:t>To address these limitations and further enhance the model, the following improvements and future work are recommended:</a:t>
            </a:r>
          </a:p>
          <a:p>
            <a:pPr>
              <a:buFont typeface="+mj-lt"/>
              <a:buAutoNum type="arabicPeriod"/>
            </a:pPr>
            <a:r>
              <a:rPr lang="en-US" b="1" dirty="0"/>
              <a:t>Expand Dataset with Diverse Conditions</a:t>
            </a:r>
            <a:r>
              <a:rPr lang="en-US" dirty="0"/>
              <a:t>:</a:t>
            </a:r>
          </a:p>
          <a:p>
            <a:pPr marL="742950" lvl="1" indent="-285750">
              <a:buFont typeface="+mj-lt"/>
              <a:buAutoNum type="arabicPeriod"/>
            </a:pPr>
            <a:r>
              <a:rPr lang="en-US" dirty="0"/>
              <a:t>Future work could involve collecting and integrating a more diverse dataset that includes images from various geographical locations, seasons, lighting conditions, and environments.</a:t>
            </a:r>
          </a:p>
          <a:p>
            <a:pPr marL="742950" lvl="1" indent="-285750">
              <a:buFont typeface="+mj-lt"/>
              <a:buAutoNum type="arabicPeriod"/>
            </a:pPr>
            <a:r>
              <a:rPr lang="en-US" dirty="0"/>
              <a:t>Including more images from underrepresented weather categories can help improve model accuracy and generalization across different regions and climates.</a:t>
            </a:r>
          </a:p>
          <a:p>
            <a:pPr>
              <a:buFont typeface="+mj-lt"/>
              <a:buAutoNum type="arabicPeriod"/>
            </a:pPr>
            <a:r>
              <a:rPr lang="en-US" b="1" dirty="0"/>
              <a:t>Incorporate Advanced Data Augmentation Techniques</a:t>
            </a:r>
            <a:r>
              <a:rPr lang="en-US" dirty="0"/>
              <a:t>:</a:t>
            </a:r>
          </a:p>
          <a:p>
            <a:pPr marL="742950" lvl="1" indent="-285750">
              <a:buFont typeface="+mj-lt"/>
              <a:buAutoNum type="arabicPeriod"/>
            </a:pPr>
            <a:r>
              <a:rPr lang="en-US" dirty="0"/>
              <a:t>Implementing advanced data augmentation techniques (e.g., synthetic weather transformations, GANs for generating diverse images) can help the model learn from a broader set of visual variations, improving its resilience to unseen data.</a:t>
            </a:r>
          </a:p>
          <a:p>
            <a:pPr marL="742950" lvl="1" indent="-285750">
              <a:buFont typeface="+mj-lt"/>
              <a:buAutoNum type="arabicPeriod"/>
            </a:pPr>
            <a:r>
              <a:rPr lang="en-US" dirty="0"/>
              <a:t>Augmentations like noise addition, brightness adjustment, and occlusion can help the model handle low-light and obstructed images better.</a:t>
            </a:r>
          </a:p>
          <a:p>
            <a:pPr>
              <a:buFont typeface="+mj-lt"/>
              <a:buAutoNum type="arabicPeriod"/>
            </a:pPr>
            <a:r>
              <a:rPr lang="en-US" b="1" dirty="0"/>
              <a:t>Real-time Video-Based Classification</a:t>
            </a:r>
            <a:r>
              <a:rPr lang="en-US" dirty="0"/>
              <a:t>:</a:t>
            </a:r>
          </a:p>
          <a:p>
            <a:pPr marL="742950" lvl="1" indent="-285750">
              <a:buFont typeface="+mj-lt"/>
              <a:buAutoNum type="arabicPeriod"/>
            </a:pPr>
            <a:r>
              <a:rPr lang="en-US" dirty="0"/>
              <a:t>To better handle dynamic weather conditions, future work could focus on developing a real-time, video-based classification model that analyzes continuous frames.</a:t>
            </a:r>
          </a:p>
          <a:p>
            <a:pPr marL="742950" lvl="1" indent="-285750">
              <a:buFont typeface="+mj-lt"/>
              <a:buAutoNum type="arabicPeriod"/>
            </a:pPr>
            <a:r>
              <a:rPr lang="en-US" dirty="0"/>
              <a:t>This approach would allow the model to detect and adapt to rapidly changing weather conditions, offering a more comprehensive solution for applications like autonomous driving.</a:t>
            </a:r>
          </a:p>
          <a:p>
            <a:pPr>
              <a:buFont typeface="+mj-lt"/>
              <a:buAutoNum type="arabicPeriod"/>
            </a:pPr>
            <a:r>
              <a:rPr lang="en-US" b="1" dirty="0"/>
              <a:t>Deploy on Edge Devices</a:t>
            </a:r>
            <a:r>
              <a:rPr lang="en-US" dirty="0"/>
              <a:t>:</a:t>
            </a:r>
          </a:p>
          <a:p>
            <a:pPr marL="742950" lvl="1" indent="-285750">
              <a:buFont typeface="+mj-lt"/>
              <a:buAutoNum type="arabicPeriod"/>
            </a:pPr>
            <a:r>
              <a:rPr lang="en-US" dirty="0"/>
              <a:t>Optimizing the model to run efficiently on mobile and edge devices (using frameworks like TensorFlow Lite) can extend its applicability to IoT-based weather monitoring systems.</a:t>
            </a:r>
          </a:p>
          <a:p>
            <a:pPr marL="742950" lvl="1" indent="-285750">
              <a:buFont typeface="+mj-lt"/>
              <a:buAutoNum type="arabicPeriod"/>
            </a:pPr>
            <a:r>
              <a:rPr lang="en-US" dirty="0"/>
              <a:t>This would enable real-time classification in remote or resource-constrained environments, such as agricultural fields or weather stations.</a:t>
            </a:r>
          </a:p>
          <a:p>
            <a:endParaRPr lang="en-IN" dirty="0"/>
          </a:p>
        </p:txBody>
      </p:sp>
    </p:spTree>
    <p:extLst>
      <p:ext uri="{BB962C8B-B14F-4D97-AF65-F5344CB8AC3E}">
        <p14:creationId xmlns:p14="http://schemas.microsoft.com/office/powerpoint/2010/main" val="2783336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C8185F-2974-75B0-8D48-F2649C61B76C}"/>
              </a:ext>
            </a:extLst>
          </p:cNvPr>
          <p:cNvSpPr txBox="1"/>
          <p:nvPr/>
        </p:nvSpPr>
        <p:spPr>
          <a:xfrm>
            <a:off x="199697" y="273269"/>
            <a:ext cx="10079420" cy="6926317"/>
          </a:xfrm>
          <a:prstGeom prst="rect">
            <a:avLst/>
          </a:prstGeom>
          <a:noFill/>
        </p:spPr>
        <p:txBody>
          <a:bodyPr wrap="square" rtlCol="0">
            <a:spAutoFit/>
          </a:bodyPr>
          <a:lstStyle/>
          <a:p>
            <a:r>
              <a:rPr lang="en-US" b="1" dirty="0"/>
              <a:t>5.Integrate Multi-Sensor Data</a:t>
            </a:r>
            <a:r>
              <a:rPr lang="en-US" dirty="0"/>
              <a:t>:</a:t>
            </a:r>
          </a:p>
          <a:p>
            <a:pPr marL="742950" lvl="1" indent="-285750">
              <a:buFont typeface="+mj-lt"/>
              <a:buAutoNum type="arabicPeriod"/>
            </a:pPr>
            <a:r>
              <a:rPr lang="en-US" dirty="0"/>
              <a:t>Incorporating data from other sensors (e.g., temperature, humidity, wind speed) in addition to images could improve the model’s accuracy by providing context to visual data.</a:t>
            </a:r>
          </a:p>
          <a:p>
            <a:pPr marL="742950" lvl="1" indent="-285750">
              <a:buFont typeface="+mj-lt"/>
              <a:buAutoNum type="arabicPeriod"/>
            </a:pPr>
            <a:r>
              <a:rPr lang="en-US" dirty="0"/>
              <a:t>A multi-sensor approach could address limitations in purely image-based classification, especially under conditions where visual information alone is insufficient.</a:t>
            </a:r>
          </a:p>
          <a:p>
            <a:r>
              <a:rPr lang="en-US" b="1" dirty="0"/>
              <a:t>6.Explore Alternative Model Architectures</a:t>
            </a:r>
            <a:r>
              <a:rPr lang="en-US" dirty="0"/>
              <a:t>:</a:t>
            </a:r>
          </a:p>
          <a:p>
            <a:pPr marL="742950" lvl="1" indent="-285750">
              <a:buFont typeface="+mj-lt"/>
              <a:buAutoNum type="arabicPeriod"/>
            </a:pPr>
            <a:r>
              <a:rPr lang="en-US" dirty="0"/>
              <a:t>Future work could investigate the use of more recent architectures (e.g., </a:t>
            </a:r>
            <a:r>
              <a:rPr lang="en-US" dirty="0" err="1"/>
              <a:t>ResNet</a:t>
            </a:r>
            <a:r>
              <a:rPr lang="en-US" dirty="0"/>
              <a:t>, </a:t>
            </a:r>
            <a:r>
              <a:rPr lang="en-US" dirty="0" err="1"/>
              <a:t>EfficientNet</a:t>
            </a:r>
            <a:r>
              <a:rPr lang="en-US" dirty="0"/>
              <a:t>, or transformers for vision) that may yield better performance or efficiency for weather classification.</a:t>
            </a:r>
          </a:p>
          <a:p>
            <a:pPr marL="742950" lvl="1" indent="-285750">
              <a:buFont typeface="+mj-lt"/>
              <a:buAutoNum type="arabicPeriod"/>
            </a:pPr>
            <a:r>
              <a:rPr lang="en-US" dirty="0"/>
              <a:t>These models may provide improvements in feature extraction and allow the model to generalize better across diverse environmental conditions.</a:t>
            </a:r>
          </a:p>
          <a:p>
            <a:r>
              <a:rPr lang="en-US" b="1" dirty="0"/>
              <a:t>7.Improve Interpretability</a:t>
            </a:r>
            <a:r>
              <a:rPr lang="en-US" dirty="0"/>
              <a:t>:</a:t>
            </a:r>
          </a:p>
          <a:p>
            <a:pPr marL="742950" lvl="1" indent="-285750">
              <a:buFont typeface="+mj-lt"/>
              <a:buAutoNum type="arabicPeriod"/>
            </a:pPr>
            <a:r>
              <a:rPr lang="en-US" dirty="0"/>
              <a:t>Techniques like Grad-CAM or saliency maps can be employed to visualize which parts of the image the model focuses on for classification, increasing interpretability and trust in its decisions.</a:t>
            </a:r>
          </a:p>
          <a:p>
            <a:pPr marL="742950" lvl="1" indent="-285750">
              <a:buFont typeface="+mj-lt"/>
              <a:buAutoNum type="arabicPeriod"/>
            </a:pPr>
            <a:r>
              <a:rPr lang="en-US" dirty="0"/>
              <a:t>Improving interpretability can make the model more reliable for decision-making in critical applications like disaster management.</a:t>
            </a:r>
          </a:p>
          <a:p>
            <a:r>
              <a:rPr lang="en-US" b="1" dirty="0"/>
              <a:t>Final Remarks</a:t>
            </a:r>
          </a:p>
          <a:p>
            <a:r>
              <a:rPr lang="en-US" dirty="0"/>
              <a:t>This project establishes a foundational model for weather classification using images, proving the viability of CNNs and transfer learning for this task. With further improvements in dataset diversity, real-time capabilities, and integration with other data sources, the model can be adapted for a wide range of applications, contributing to advancements in climate monitoring, autonomous systems, and environmental research. As weather classification technology continues to evolve, this model serves as a stepping stone towards more intelligent, responsive, and adaptable weather prediction and monitoring solutions.</a:t>
            </a:r>
          </a:p>
          <a:p>
            <a:endParaRPr lang="en-IN" dirty="0"/>
          </a:p>
        </p:txBody>
      </p:sp>
    </p:spTree>
    <p:extLst>
      <p:ext uri="{BB962C8B-B14F-4D97-AF65-F5344CB8AC3E}">
        <p14:creationId xmlns:p14="http://schemas.microsoft.com/office/powerpoint/2010/main" val="3503903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C6EB89-9CD1-0BD0-98E2-AC8803C27B7A}"/>
              </a:ext>
            </a:extLst>
          </p:cNvPr>
          <p:cNvSpPr/>
          <p:nvPr/>
        </p:nvSpPr>
        <p:spPr>
          <a:xfrm>
            <a:off x="3308405" y="305074"/>
            <a:ext cx="3636962" cy="401637"/>
          </a:xfrm>
          <a:prstGeom prst="rect">
            <a:avLst/>
          </a:prstGeom>
        </p:spPr>
        <p:txBody>
          <a:bodyPr wrap="none" lIns="0" tIns="0" rIns="0" bIns="0"/>
          <a:lstStyle/>
          <a:p>
            <a:pPr algn="ctr" eaLnBrk="1" fontAlgn="auto" hangingPunct="1">
              <a:spcBef>
                <a:spcPts val="0"/>
              </a:spcBef>
              <a:spcAft>
                <a:spcPts val="0"/>
              </a:spcAft>
              <a:defRPr/>
            </a:pPr>
            <a:r>
              <a:rPr lang="en-US" sz="4400" dirty="0"/>
              <a:t>SOCIAL AND ENVIRONMENTAL IMPACT</a:t>
            </a:r>
            <a:endParaRPr lang="en-IN" sz="4400" dirty="0"/>
          </a:p>
          <a:p>
            <a:pPr algn="ctr" eaLnBrk="1" fontAlgn="auto" hangingPunct="1">
              <a:spcBef>
                <a:spcPts val="0"/>
              </a:spcBef>
              <a:spcAft>
                <a:spcPts val="0"/>
              </a:spcAft>
              <a:defRPr/>
            </a:pPr>
            <a:endParaRPr lang="en-IN" sz="4400" dirty="0"/>
          </a:p>
          <a:p>
            <a:pPr algn="ctr" eaLnBrk="1" fontAlgn="auto" hangingPunct="1">
              <a:spcBef>
                <a:spcPts val="0"/>
              </a:spcBef>
              <a:spcAft>
                <a:spcPts val="0"/>
              </a:spcAft>
              <a:defRPr/>
            </a:pPr>
            <a:endParaRPr lang="en-US" sz="4200" spc="-50" dirty="0">
              <a:latin typeface="Calibri"/>
            </a:endParaRPr>
          </a:p>
        </p:txBody>
      </p:sp>
      <p:sp>
        <p:nvSpPr>
          <p:cNvPr id="3" name="TextBox 2">
            <a:extLst>
              <a:ext uri="{FF2B5EF4-FFF2-40B4-BE49-F238E27FC236}">
                <a16:creationId xmlns:a16="http://schemas.microsoft.com/office/drawing/2014/main" id="{C0CA679F-8D98-AFEC-B835-72491A3F78E8}"/>
              </a:ext>
            </a:extLst>
          </p:cNvPr>
          <p:cNvSpPr txBox="1"/>
          <p:nvPr/>
        </p:nvSpPr>
        <p:spPr>
          <a:xfrm>
            <a:off x="388883" y="1145628"/>
            <a:ext cx="9858703" cy="6740307"/>
          </a:xfrm>
          <a:prstGeom prst="rect">
            <a:avLst/>
          </a:prstGeom>
          <a:noFill/>
        </p:spPr>
        <p:txBody>
          <a:bodyPr wrap="square" rtlCol="0">
            <a:spAutoFit/>
          </a:bodyPr>
          <a:lstStyle/>
          <a:p>
            <a:r>
              <a:rPr lang="en-US" dirty="0"/>
              <a:t>The development of a weather classification system using machine learning has significant social and environmental benefits. By enabling accurate and real-time weather condition recognition, this project can support multiple industries, improve safety measures, and contribute to environmental protection. Below are the key social and environmental impacts of the weather classification model.</a:t>
            </a:r>
          </a:p>
          <a:p>
            <a:r>
              <a:rPr lang="en-US" b="1" dirty="0"/>
              <a:t>Social Impact</a:t>
            </a:r>
          </a:p>
          <a:p>
            <a:pPr>
              <a:buFont typeface="+mj-lt"/>
              <a:buAutoNum type="arabicPeriod"/>
            </a:pPr>
            <a:r>
              <a:rPr lang="en-US" b="1" dirty="0"/>
              <a:t>Enhanced Public Safety</a:t>
            </a:r>
            <a:r>
              <a:rPr lang="en-US" dirty="0"/>
              <a:t>:</a:t>
            </a:r>
          </a:p>
          <a:p>
            <a:pPr marL="742950" lvl="1" indent="-285750">
              <a:buFont typeface="+mj-lt"/>
              <a:buAutoNum type="arabicPeriod"/>
            </a:pPr>
            <a:r>
              <a:rPr lang="en-US" dirty="0"/>
              <a:t>Real-time weather classification can improve public safety by alerting individuals and communities to sudden weather changes, such as rain or snow. This can be especially useful for areas prone to hazardous weather conditions, helping people take precautionary measures and reducing the risk of weather-related accidents.</a:t>
            </a:r>
          </a:p>
          <a:p>
            <a:pPr marL="742950" lvl="1" indent="-285750">
              <a:buFont typeface="+mj-lt"/>
              <a:buAutoNum type="arabicPeriod"/>
            </a:pPr>
            <a:r>
              <a:rPr lang="en-US" dirty="0"/>
              <a:t>In the context of transportation, accurate weather classification can assist autonomous vehicles and public transport systems in making safer decisions, minimizing accidents caused by adverse weather conditions.</a:t>
            </a:r>
          </a:p>
          <a:p>
            <a:pPr>
              <a:buFont typeface="+mj-lt"/>
              <a:buAutoNum type="arabicPeriod"/>
            </a:pPr>
            <a:r>
              <a:rPr lang="en-US" b="1" dirty="0"/>
              <a:t>Support for Disaster Management</a:t>
            </a:r>
            <a:r>
              <a:rPr lang="en-US" dirty="0"/>
              <a:t>:</a:t>
            </a:r>
          </a:p>
          <a:p>
            <a:pPr marL="742950" lvl="1" indent="-285750">
              <a:buFont typeface="+mj-lt"/>
              <a:buAutoNum type="arabicPeriod"/>
            </a:pPr>
            <a:r>
              <a:rPr lang="en-US" dirty="0"/>
              <a:t>During natural disasters like storms, floods, and extreme weather events, a reliable weather classification system can provide crucial information. This enables disaster management teams to respond more effectively, protecting lives and resources.</a:t>
            </a:r>
          </a:p>
          <a:p>
            <a:pPr marL="742950" lvl="1" indent="-285750">
              <a:buFont typeface="+mj-lt"/>
              <a:buAutoNum type="arabicPeriod"/>
            </a:pPr>
            <a:r>
              <a:rPr lang="en-US" dirty="0"/>
              <a:t>The model can be integrated into early warning systems, helping to predict and monitor weather conditions in real-time, which can improve the preparedness of emergency services.</a:t>
            </a:r>
          </a:p>
          <a:p>
            <a:pPr>
              <a:buFont typeface="+mj-lt"/>
              <a:buAutoNum type="arabicPeriod"/>
            </a:pPr>
            <a:r>
              <a:rPr lang="en-US" b="1" dirty="0"/>
              <a:t>Improved Agricultural Practices</a:t>
            </a:r>
            <a:r>
              <a:rPr lang="en-US" dirty="0"/>
              <a:t>:</a:t>
            </a:r>
          </a:p>
          <a:p>
            <a:pPr marL="742950" lvl="1" indent="-285750">
              <a:buFont typeface="+mj-lt"/>
              <a:buAutoNum type="arabicPeriod"/>
            </a:pPr>
            <a:r>
              <a:rPr lang="en-US" dirty="0"/>
              <a:t>Weather classification is valuable for farmers and the agriculture industry. Accurate weather monitoring helps in planning agricultural activities, such as planting, irrigation, and harvesting, which depend heavily on weather conditions.</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85DDF7-2751-CEA3-E40F-55A445C90EB3}"/>
              </a:ext>
            </a:extLst>
          </p:cNvPr>
          <p:cNvSpPr txBox="1"/>
          <p:nvPr/>
        </p:nvSpPr>
        <p:spPr>
          <a:xfrm>
            <a:off x="231228" y="178676"/>
            <a:ext cx="10037379" cy="6905296"/>
          </a:xfrm>
          <a:prstGeom prst="rect">
            <a:avLst/>
          </a:prstGeom>
          <a:noFill/>
        </p:spPr>
        <p:txBody>
          <a:bodyPr wrap="square" rtlCol="0">
            <a:spAutoFit/>
          </a:bodyPr>
          <a:lstStyle/>
          <a:p>
            <a:pPr lvl="1"/>
            <a:r>
              <a:rPr lang="en-US" dirty="0"/>
              <a:t>2.By providing precise weather classification, this model can help farmers make informed decisions, potentially improving crop yields, reducing waste, and minimizing the need for emergency interventions due to unexpected weather changes.</a:t>
            </a:r>
          </a:p>
          <a:p>
            <a:r>
              <a:rPr lang="en-US" b="1" dirty="0"/>
              <a:t>Environmental Impact</a:t>
            </a:r>
          </a:p>
          <a:p>
            <a:r>
              <a:rPr lang="en-US" b="1" dirty="0"/>
              <a:t>1.Climate Change Awareness</a:t>
            </a:r>
            <a:r>
              <a:rPr lang="en-US" dirty="0"/>
              <a:t>:</a:t>
            </a:r>
          </a:p>
          <a:p>
            <a:pPr marL="742950" lvl="1" indent="-285750">
              <a:buFont typeface="+mj-lt"/>
              <a:buAutoNum type="arabicPeriod"/>
            </a:pPr>
            <a:r>
              <a:rPr lang="en-US" dirty="0"/>
              <a:t>By accurately classifying and tracking weather patterns, this model contributes to a broader understanding of climate change. The data collected can be valuable for climate scientists studying the frequency, severity, and distribution of certain weather events.</a:t>
            </a:r>
          </a:p>
          <a:p>
            <a:pPr marL="742950" lvl="1" indent="-285750">
              <a:buFont typeface="+mj-lt"/>
              <a:buAutoNum type="arabicPeriod"/>
            </a:pPr>
            <a:r>
              <a:rPr lang="en-US" dirty="0"/>
              <a:t>This model helps raise awareness of changing weather patterns, encouraging communities and policymakers to adopt more sustainable practices to mitigate the impact of climate change.</a:t>
            </a:r>
          </a:p>
          <a:p>
            <a:r>
              <a:rPr lang="en-US" b="1" dirty="0"/>
              <a:t>2.Water Resource Management</a:t>
            </a:r>
            <a:r>
              <a:rPr lang="en-US" dirty="0"/>
              <a:t>:</a:t>
            </a:r>
          </a:p>
          <a:p>
            <a:pPr marL="742950" lvl="1" indent="-285750">
              <a:buFont typeface="+mj-lt"/>
              <a:buAutoNum type="arabicPeriod"/>
            </a:pPr>
            <a:r>
              <a:rPr lang="en-US" dirty="0"/>
              <a:t>Weather classification data can aid in managing water resources, especially in areas reliant on rainfall for water supply. By accurately predicting rainy and dry weather conditions, communities and agriculture sectors can use water resources more efficiently.</a:t>
            </a:r>
          </a:p>
          <a:p>
            <a:pPr marL="742950" lvl="1" indent="-285750">
              <a:buFont typeface="+mj-lt"/>
              <a:buAutoNum type="arabicPeriod"/>
            </a:pPr>
            <a:r>
              <a:rPr lang="en-US" dirty="0"/>
              <a:t>In regions prone to drought or water scarcity, this model can help monitor weather patterns, enabling better conservation practices and reducing the environmental impact of overusing water resources.</a:t>
            </a:r>
          </a:p>
          <a:p>
            <a:r>
              <a:rPr lang="en-US" b="1" dirty="0"/>
              <a:t>3.Encouragement of Sustainable Development</a:t>
            </a:r>
            <a:r>
              <a:rPr lang="en-US" dirty="0"/>
              <a:t>:</a:t>
            </a:r>
          </a:p>
          <a:p>
            <a:pPr marL="742950" lvl="1" indent="-285750">
              <a:buFont typeface="+mj-lt"/>
              <a:buAutoNum type="arabicPeriod"/>
            </a:pPr>
            <a:r>
              <a:rPr lang="en-US" dirty="0"/>
              <a:t>By supporting various Sustainable Development Goals (SDGs), particularly Climate Action (SDG 13), this project emphasizes the importance of integrating sustainable practices into technology.</a:t>
            </a:r>
          </a:p>
          <a:p>
            <a:pPr marL="742950" lvl="1" indent="-285750">
              <a:buFont typeface="+mj-lt"/>
              <a:buAutoNum type="arabicPeriod"/>
            </a:pPr>
            <a:r>
              <a:rPr lang="en-US" dirty="0"/>
              <a:t>Weather classification models like this one encourage further innovation in environmental technology, inspiring other projects focused on monitoring and adapting to environmental changes.</a:t>
            </a:r>
          </a:p>
          <a:p>
            <a:endParaRPr lang="en-IN" dirty="0"/>
          </a:p>
        </p:txBody>
      </p:sp>
    </p:spTree>
    <p:extLst>
      <p:ext uri="{BB962C8B-B14F-4D97-AF65-F5344CB8AC3E}">
        <p14:creationId xmlns:p14="http://schemas.microsoft.com/office/powerpoint/2010/main" val="131547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1EDE4F-2C2B-57BD-D9B4-5C0F3C2CDBC9}"/>
              </a:ext>
            </a:extLst>
          </p:cNvPr>
          <p:cNvSpPr/>
          <p:nvPr/>
        </p:nvSpPr>
        <p:spPr>
          <a:xfrm>
            <a:off x="3392488" y="294564"/>
            <a:ext cx="3636962" cy="401637"/>
          </a:xfrm>
          <a:prstGeom prst="rect">
            <a:avLst/>
          </a:prstGeom>
        </p:spPr>
        <p:txBody>
          <a:bodyPr wrap="none" lIns="0" tIns="0" rIns="0" bIns="0"/>
          <a:lstStyle/>
          <a:p>
            <a:pPr algn="ctr" eaLnBrk="1" fontAlgn="auto" hangingPunct="1">
              <a:spcBef>
                <a:spcPts val="0"/>
              </a:spcBef>
              <a:spcAft>
                <a:spcPts val="0"/>
              </a:spcAft>
              <a:defRPr/>
            </a:pPr>
            <a:r>
              <a:rPr lang="en-US" sz="4400" dirty="0"/>
              <a:t>WORK PLAN/TIME LINE</a:t>
            </a:r>
            <a:endParaRPr lang="en-IN" sz="4400" dirty="0"/>
          </a:p>
          <a:p>
            <a:pPr algn="ctr" eaLnBrk="1" fontAlgn="auto" hangingPunct="1">
              <a:spcBef>
                <a:spcPts val="0"/>
              </a:spcBef>
              <a:spcAft>
                <a:spcPts val="0"/>
              </a:spcAft>
              <a:defRPr/>
            </a:pPr>
            <a:endParaRPr lang="en-US" sz="4200" spc="-50" dirty="0">
              <a:latin typeface="Calibri"/>
            </a:endParaRPr>
          </a:p>
        </p:txBody>
      </p:sp>
      <p:sp>
        <p:nvSpPr>
          <p:cNvPr id="12" name="TextBox 11">
            <a:extLst>
              <a:ext uri="{FF2B5EF4-FFF2-40B4-BE49-F238E27FC236}">
                <a16:creationId xmlns:a16="http://schemas.microsoft.com/office/drawing/2014/main" id="{4370682B-3587-4346-F4F4-C5FE6173183C}"/>
              </a:ext>
            </a:extLst>
          </p:cNvPr>
          <p:cNvSpPr txBox="1"/>
          <p:nvPr/>
        </p:nvSpPr>
        <p:spPr>
          <a:xfrm>
            <a:off x="273269" y="1103586"/>
            <a:ext cx="9932276" cy="5909310"/>
          </a:xfrm>
          <a:prstGeom prst="rect">
            <a:avLst/>
          </a:prstGeom>
          <a:noFill/>
        </p:spPr>
        <p:txBody>
          <a:bodyPr wrap="square" rtlCol="0">
            <a:spAutoFit/>
          </a:bodyPr>
          <a:lstStyle/>
          <a:p>
            <a:r>
              <a:rPr lang="en-US" b="1" dirty="0"/>
              <a:t>Weeks 1-2: Project Planning and Requirement Analysis</a:t>
            </a:r>
          </a:p>
          <a:p>
            <a:pPr>
              <a:buFont typeface="Arial" panose="020B0604020202020204" pitchFamily="34" charset="0"/>
              <a:buChar char="•"/>
            </a:pPr>
            <a:r>
              <a:rPr lang="en-US" dirty="0"/>
              <a:t>Define project objectives, scope, and requirements.</a:t>
            </a:r>
          </a:p>
          <a:p>
            <a:pPr>
              <a:buFont typeface="Arial" panose="020B0604020202020204" pitchFamily="34" charset="0"/>
              <a:buChar char="•"/>
            </a:pPr>
            <a:r>
              <a:rPr lang="en-US" dirty="0"/>
              <a:t>Identify data sources and necessary hardware/software resources.</a:t>
            </a:r>
          </a:p>
          <a:p>
            <a:pPr>
              <a:buFont typeface="Arial" panose="020B0604020202020204" pitchFamily="34" charset="0"/>
              <a:buChar char="•"/>
            </a:pPr>
            <a:r>
              <a:rPr lang="en-US" dirty="0"/>
              <a:t>Outline evaluation metrics for model performance.</a:t>
            </a:r>
          </a:p>
          <a:p>
            <a:r>
              <a:rPr lang="en-US" b="1" dirty="0"/>
              <a:t>Weeks 3-5: Data Collection and Preprocessing</a:t>
            </a:r>
          </a:p>
          <a:p>
            <a:pPr>
              <a:buFont typeface="Arial" panose="020B0604020202020204" pitchFamily="34" charset="0"/>
              <a:buChar char="•"/>
            </a:pPr>
            <a:r>
              <a:rPr lang="en-US" dirty="0"/>
              <a:t>Collect weather images from sources like Google Images, Kaggle, or weather datasets.</a:t>
            </a:r>
          </a:p>
          <a:p>
            <a:pPr>
              <a:buFont typeface="Arial" panose="020B0604020202020204" pitchFamily="34" charset="0"/>
              <a:buChar char="•"/>
            </a:pPr>
            <a:r>
              <a:rPr lang="en-US" dirty="0"/>
              <a:t>Label images into categories (e.g., sunny, rainy, cloudy, snowy).</a:t>
            </a:r>
          </a:p>
          <a:p>
            <a:pPr>
              <a:buFont typeface="Arial" panose="020B0604020202020204" pitchFamily="34" charset="0"/>
              <a:buChar char="•"/>
            </a:pPr>
            <a:r>
              <a:rPr lang="en-US" dirty="0"/>
              <a:t>Preprocess images (resize, normalize, augment data) to prepare for model input.</a:t>
            </a:r>
          </a:p>
          <a:p>
            <a:r>
              <a:rPr lang="en-US" b="1" dirty="0"/>
              <a:t>Week 6: Exploratory Data Analysis (EDA)</a:t>
            </a:r>
          </a:p>
          <a:p>
            <a:pPr>
              <a:buFont typeface="Arial" panose="020B0604020202020204" pitchFamily="34" charset="0"/>
              <a:buChar char="•"/>
            </a:pPr>
            <a:r>
              <a:rPr lang="en-US" dirty="0"/>
              <a:t>Perform EDA to understand dataset distribution and identify class imbalances.</a:t>
            </a:r>
          </a:p>
          <a:p>
            <a:pPr>
              <a:buFont typeface="Arial" panose="020B0604020202020204" pitchFamily="34" charset="0"/>
              <a:buChar char="•"/>
            </a:pPr>
            <a:r>
              <a:rPr lang="en-US" dirty="0"/>
              <a:t>Visualize sample images and check for data quality and diversity.</a:t>
            </a:r>
          </a:p>
          <a:p>
            <a:pPr>
              <a:buFont typeface="Arial" panose="020B0604020202020204" pitchFamily="34" charset="0"/>
              <a:buChar char="•"/>
            </a:pPr>
            <a:r>
              <a:rPr lang="en-US" dirty="0"/>
              <a:t>Make adjustments if additional data is needed for balance.</a:t>
            </a:r>
          </a:p>
          <a:p>
            <a:r>
              <a:rPr lang="en-US" b="1" dirty="0"/>
              <a:t>Weeks 7-8: Model Selection and Setup</a:t>
            </a:r>
          </a:p>
          <a:p>
            <a:pPr>
              <a:buFont typeface="Arial" panose="020B0604020202020204" pitchFamily="34" charset="0"/>
              <a:buChar char="•"/>
            </a:pPr>
            <a:r>
              <a:rPr lang="en-US" dirty="0"/>
              <a:t>Choose VGG16 as the base model and set up transfer learning architecture.</a:t>
            </a:r>
          </a:p>
          <a:p>
            <a:pPr>
              <a:buFont typeface="Arial" panose="020B0604020202020204" pitchFamily="34" charset="0"/>
              <a:buChar char="•"/>
            </a:pPr>
            <a:r>
              <a:rPr lang="en-US" dirty="0"/>
              <a:t>Freeze pre-trained layers and add custom layers for weather classification.</a:t>
            </a:r>
          </a:p>
          <a:p>
            <a:pPr>
              <a:buFont typeface="Arial" panose="020B0604020202020204" pitchFamily="34" charset="0"/>
              <a:buChar char="•"/>
            </a:pPr>
            <a:r>
              <a:rPr lang="en-US" dirty="0"/>
              <a:t>Configure model parameters and compile with suitable loss and optimization functions.</a:t>
            </a:r>
          </a:p>
          <a:p>
            <a:r>
              <a:rPr lang="en-US" b="1" dirty="0"/>
              <a:t>Weeks 9-11: Model Training and Hyperparameter Tuning</a:t>
            </a:r>
          </a:p>
          <a:p>
            <a:pPr>
              <a:buFont typeface="Arial" panose="020B0604020202020204" pitchFamily="34" charset="0"/>
              <a:buChar char="•"/>
            </a:pPr>
            <a:r>
              <a:rPr lang="en-US" dirty="0"/>
              <a:t>Train the model on the training dataset with validation splits.</a:t>
            </a:r>
          </a:p>
          <a:p>
            <a:pPr>
              <a:buFont typeface="Arial" panose="020B0604020202020204" pitchFamily="34" charset="0"/>
              <a:buChar char="•"/>
            </a:pPr>
            <a:r>
              <a:rPr lang="en-US" dirty="0"/>
              <a:t>Perform hyperparameter tuning (e.g., learning rate, dropout rate) to optimize performance.</a:t>
            </a:r>
          </a:p>
          <a:p>
            <a:pPr>
              <a:buFont typeface="Arial" panose="020B0604020202020204" pitchFamily="34" charset="0"/>
              <a:buChar char="•"/>
            </a:pPr>
            <a:r>
              <a:rPr lang="en-US" dirty="0"/>
              <a:t>Monitor metrics (accuracy, loss) during training and adjust as necessary.</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DD8A8-7F02-7534-B86F-BE495221C7E6}"/>
              </a:ext>
            </a:extLst>
          </p:cNvPr>
          <p:cNvSpPr txBox="1"/>
          <p:nvPr/>
        </p:nvSpPr>
        <p:spPr>
          <a:xfrm>
            <a:off x="325821" y="346841"/>
            <a:ext cx="9942786" cy="5632311"/>
          </a:xfrm>
          <a:prstGeom prst="rect">
            <a:avLst/>
          </a:prstGeom>
          <a:noFill/>
        </p:spPr>
        <p:txBody>
          <a:bodyPr wrap="square" rtlCol="0">
            <a:spAutoFit/>
          </a:bodyPr>
          <a:lstStyle/>
          <a:p>
            <a:r>
              <a:rPr lang="en-US" b="1" dirty="0"/>
              <a:t>Week 12: Model Evaluation</a:t>
            </a:r>
          </a:p>
          <a:p>
            <a:pPr>
              <a:buFont typeface="Arial" panose="020B0604020202020204" pitchFamily="34" charset="0"/>
              <a:buChar char="•"/>
            </a:pPr>
            <a:r>
              <a:rPr lang="en-US" dirty="0"/>
              <a:t>Evaluate the model on validation data using metrics like accuracy, precision, recall, and F1-score.</a:t>
            </a:r>
          </a:p>
          <a:p>
            <a:pPr>
              <a:buFont typeface="Arial" panose="020B0604020202020204" pitchFamily="34" charset="0"/>
              <a:buChar char="•"/>
            </a:pPr>
            <a:r>
              <a:rPr lang="en-US" dirty="0"/>
              <a:t>Generate a confusion matrix to assess classification performance for each category.</a:t>
            </a:r>
          </a:p>
          <a:p>
            <a:pPr>
              <a:buFont typeface="Arial" panose="020B0604020202020204" pitchFamily="34" charset="0"/>
              <a:buChar char="•"/>
            </a:pPr>
            <a:r>
              <a:rPr lang="en-US" dirty="0"/>
              <a:t>Identify overfitting/underfitting issues and make necessary adjustments.</a:t>
            </a:r>
          </a:p>
          <a:p>
            <a:r>
              <a:rPr lang="en-US" b="1" dirty="0"/>
              <a:t>Week 13: Performance Analysis and Visualization</a:t>
            </a:r>
          </a:p>
          <a:p>
            <a:pPr>
              <a:buFont typeface="Arial" panose="020B0604020202020204" pitchFamily="34" charset="0"/>
              <a:buChar char="•"/>
            </a:pPr>
            <a:r>
              <a:rPr lang="en-US" dirty="0"/>
              <a:t>Plot training and validation accuracy/loss over epochs.</a:t>
            </a:r>
          </a:p>
          <a:p>
            <a:pPr>
              <a:buFont typeface="Arial" panose="020B0604020202020204" pitchFamily="34" charset="0"/>
              <a:buChar char="•"/>
            </a:pPr>
            <a:r>
              <a:rPr lang="en-US" dirty="0"/>
              <a:t>Analyze misclassified images to understand limitations and improvement areas.</a:t>
            </a:r>
          </a:p>
          <a:p>
            <a:pPr>
              <a:buFont typeface="Arial" panose="020B0604020202020204" pitchFamily="34" charset="0"/>
              <a:buChar char="•"/>
            </a:pPr>
            <a:r>
              <a:rPr lang="en-US" dirty="0"/>
              <a:t>Summarize results with charts and graphs for clear interpretation.</a:t>
            </a:r>
          </a:p>
          <a:p>
            <a:r>
              <a:rPr lang="en-US" b="1" dirty="0"/>
              <a:t>Week 14: Model Deployment Preparation</a:t>
            </a:r>
          </a:p>
          <a:p>
            <a:pPr>
              <a:buFont typeface="Arial" panose="020B0604020202020204" pitchFamily="34" charset="0"/>
              <a:buChar char="•"/>
            </a:pPr>
            <a:r>
              <a:rPr lang="en-US" dirty="0"/>
              <a:t>Optimize model for deployment (e.g., convert to TensorFlow Lite for mobile devices).</a:t>
            </a:r>
          </a:p>
          <a:p>
            <a:pPr>
              <a:buFont typeface="Arial" panose="020B0604020202020204" pitchFamily="34" charset="0"/>
              <a:buChar char="•"/>
            </a:pPr>
            <a:r>
              <a:rPr lang="en-US" dirty="0"/>
              <a:t>Test model in simulated real-world conditions for response time and accuracy.</a:t>
            </a:r>
          </a:p>
          <a:p>
            <a:r>
              <a:rPr lang="en-US" b="1" dirty="0"/>
              <a:t>Week 15: Documentation and Report Writing</a:t>
            </a:r>
          </a:p>
          <a:p>
            <a:pPr>
              <a:buFont typeface="Arial" panose="020B0604020202020204" pitchFamily="34" charset="0"/>
              <a:buChar char="•"/>
            </a:pPr>
            <a:r>
              <a:rPr lang="en-US" dirty="0"/>
              <a:t>Document model architecture, training process, evaluation metrics, and results.</a:t>
            </a:r>
          </a:p>
          <a:p>
            <a:pPr>
              <a:buFont typeface="Arial" panose="020B0604020202020204" pitchFamily="34" charset="0"/>
              <a:buChar char="•"/>
            </a:pPr>
            <a:r>
              <a:rPr lang="en-US" dirty="0"/>
              <a:t>Write a comprehensive report with methodology, findings, and conclusions.</a:t>
            </a:r>
          </a:p>
          <a:p>
            <a:pPr>
              <a:buFont typeface="Arial" panose="020B0604020202020204" pitchFamily="34" charset="0"/>
              <a:buChar char="•"/>
            </a:pPr>
            <a:r>
              <a:rPr lang="en-US" dirty="0"/>
              <a:t>Include visualizations and key insights from the project.</a:t>
            </a:r>
          </a:p>
          <a:p>
            <a:r>
              <a:rPr lang="en-US" b="1" dirty="0"/>
              <a:t>Week 16: Presentation Preparation and Final Review</a:t>
            </a:r>
          </a:p>
          <a:p>
            <a:pPr>
              <a:buFont typeface="Arial" panose="020B0604020202020204" pitchFamily="34" charset="0"/>
              <a:buChar char="•"/>
            </a:pPr>
            <a:r>
              <a:rPr lang="en-US" dirty="0"/>
              <a:t>Prepare a presentation summarizing the project for stakeholders.</a:t>
            </a:r>
          </a:p>
          <a:p>
            <a:pPr>
              <a:buFont typeface="Arial" panose="020B0604020202020204" pitchFamily="34" charset="0"/>
              <a:buChar char="•"/>
            </a:pPr>
            <a:r>
              <a:rPr lang="en-US" dirty="0"/>
              <a:t>Conduct a final review and testing to ensure deployment readiness.</a:t>
            </a:r>
          </a:p>
          <a:p>
            <a:pPr>
              <a:buFont typeface="Arial" panose="020B0604020202020204" pitchFamily="34" charset="0"/>
              <a:buChar char="•"/>
            </a:pPr>
            <a:r>
              <a:rPr lang="en-US" dirty="0"/>
              <a:t>Gather feedback from team members or advisors and make final adjustments.</a:t>
            </a:r>
          </a:p>
          <a:p>
            <a:endParaRPr lang="en-IN" dirty="0"/>
          </a:p>
        </p:txBody>
      </p:sp>
    </p:spTree>
    <p:extLst>
      <p:ext uri="{BB962C8B-B14F-4D97-AF65-F5344CB8AC3E}">
        <p14:creationId xmlns:p14="http://schemas.microsoft.com/office/powerpoint/2010/main" val="653919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F138480-2402-A3AB-7978-59B8CC3E791E}"/>
              </a:ext>
            </a:extLst>
          </p:cNvPr>
          <p:cNvSpPr>
            <a:spLocks noChangeArrowheads="1"/>
          </p:cNvSpPr>
          <p:nvPr/>
        </p:nvSpPr>
        <p:spPr bwMode="auto">
          <a:xfrm>
            <a:off x="2169730" y="97987"/>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4000" dirty="0"/>
              <a:t>INDIVIDUAL CONTRIBUTION</a:t>
            </a:r>
            <a:endParaRPr lang="en-IN" altLang="en-US" sz="4000" dirty="0"/>
          </a:p>
        </p:txBody>
      </p:sp>
      <p:sp>
        <p:nvSpPr>
          <p:cNvPr id="6" name="TextBox 5">
            <a:extLst>
              <a:ext uri="{FF2B5EF4-FFF2-40B4-BE49-F238E27FC236}">
                <a16:creationId xmlns:a16="http://schemas.microsoft.com/office/drawing/2014/main" id="{5C265AA7-A14A-18B4-6686-022F101B3C19}"/>
              </a:ext>
            </a:extLst>
          </p:cNvPr>
          <p:cNvSpPr txBox="1"/>
          <p:nvPr/>
        </p:nvSpPr>
        <p:spPr>
          <a:xfrm>
            <a:off x="189186" y="945931"/>
            <a:ext cx="9837683" cy="5909310"/>
          </a:xfrm>
          <a:prstGeom prst="rect">
            <a:avLst/>
          </a:prstGeom>
          <a:noFill/>
        </p:spPr>
        <p:txBody>
          <a:bodyPr wrap="square" rtlCol="0">
            <a:spAutoFit/>
          </a:bodyPr>
          <a:lstStyle/>
          <a:p>
            <a:r>
              <a:rPr lang="en-US" b="1" dirty="0"/>
              <a:t>Rahil's Contributions</a:t>
            </a:r>
          </a:p>
          <a:p>
            <a:pPr>
              <a:buFont typeface="+mj-lt"/>
              <a:buAutoNum type="arabicPeriod"/>
            </a:pPr>
            <a:r>
              <a:rPr lang="en-US" b="1" dirty="0"/>
              <a:t>Project Planning and Requirement Analysis</a:t>
            </a:r>
            <a:endParaRPr lang="en-US" dirty="0"/>
          </a:p>
          <a:p>
            <a:pPr marL="742950" lvl="1" indent="-285750">
              <a:buFont typeface="+mj-lt"/>
              <a:buAutoNum type="arabicPeriod"/>
            </a:pPr>
            <a:r>
              <a:rPr lang="en-US" dirty="0"/>
              <a:t>Led the initial project planning and outlined objectives, scope, and requirements.</a:t>
            </a:r>
          </a:p>
          <a:p>
            <a:pPr marL="742950" lvl="1" indent="-285750">
              <a:buFont typeface="+mj-lt"/>
              <a:buAutoNum type="arabicPeriod"/>
            </a:pPr>
            <a:r>
              <a:rPr lang="en-US" dirty="0"/>
              <a:t>Researched potential data sources and identified necessary hardware and software resources.</a:t>
            </a:r>
          </a:p>
          <a:p>
            <a:pPr>
              <a:buFont typeface="+mj-lt"/>
              <a:buAutoNum type="arabicPeriod"/>
            </a:pPr>
            <a:r>
              <a:rPr lang="en-US" b="1" dirty="0"/>
              <a:t>Data Collection and Preprocessing</a:t>
            </a:r>
            <a:endParaRPr lang="en-US" dirty="0"/>
          </a:p>
          <a:p>
            <a:pPr marL="742950" lvl="1" indent="-285750">
              <a:buFont typeface="+mj-lt"/>
              <a:buAutoNum type="arabicPeriod"/>
            </a:pPr>
            <a:r>
              <a:rPr lang="en-US" dirty="0"/>
              <a:t>Responsible for gathering weather images from various sources and labeling them accurately.</a:t>
            </a:r>
          </a:p>
          <a:p>
            <a:pPr marL="742950" lvl="1" indent="-285750">
              <a:buFont typeface="+mj-lt"/>
              <a:buAutoNum type="arabicPeriod"/>
            </a:pPr>
            <a:r>
              <a:rPr lang="en-US" dirty="0"/>
              <a:t>Handled image preprocessing tasks, including resizing, normalization, and data augmentation, to prepare the dataset for training.</a:t>
            </a:r>
          </a:p>
          <a:p>
            <a:pPr>
              <a:buFont typeface="+mj-lt"/>
              <a:buAutoNum type="arabicPeriod"/>
            </a:pPr>
            <a:r>
              <a:rPr lang="en-US" b="1" dirty="0"/>
              <a:t>Model Training and Hyperparameter Tuning</a:t>
            </a:r>
            <a:endParaRPr lang="en-US" dirty="0"/>
          </a:p>
          <a:p>
            <a:pPr marL="742950" lvl="1" indent="-285750">
              <a:buFont typeface="+mj-lt"/>
              <a:buAutoNum type="arabicPeriod"/>
            </a:pPr>
            <a:r>
              <a:rPr lang="en-US" dirty="0"/>
              <a:t>Conducted initial training of the CNN model, including fine-tuning parameters like learning rate and dropout rate to optimize model performance.</a:t>
            </a:r>
          </a:p>
          <a:p>
            <a:pPr marL="742950" lvl="1" indent="-285750">
              <a:buFont typeface="+mj-lt"/>
              <a:buAutoNum type="arabicPeriod"/>
            </a:pPr>
            <a:r>
              <a:rPr lang="en-US" dirty="0"/>
              <a:t>Monitored training metrics and made adjustments to improve accuracy and reduce overfitting.</a:t>
            </a:r>
          </a:p>
          <a:p>
            <a:pPr>
              <a:buFont typeface="+mj-lt"/>
              <a:buAutoNum type="arabicPeriod"/>
            </a:pPr>
            <a:r>
              <a:rPr lang="en-US" b="1" dirty="0"/>
              <a:t>Documentation and Report Writing</a:t>
            </a:r>
            <a:endParaRPr lang="en-US" dirty="0"/>
          </a:p>
          <a:p>
            <a:pPr marL="742950" lvl="1" indent="-285750">
              <a:buFont typeface="+mj-lt"/>
              <a:buAutoNum type="arabicPeriod"/>
            </a:pPr>
            <a:r>
              <a:rPr lang="en-US" dirty="0"/>
              <a:t>Authored the technical documentation for the project, detailing the model architecture, training process, and evaluation metrics.</a:t>
            </a:r>
          </a:p>
          <a:p>
            <a:pPr marL="742950" lvl="1" indent="-285750">
              <a:buFont typeface="+mj-lt"/>
              <a:buAutoNum type="arabicPeriod"/>
            </a:pPr>
            <a:r>
              <a:rPr lang="en-US" dirty="0"/>
              <a:t>Compiled a comprehensive report with findings, visualizations, and conclusions for final submission.</a:t>
            </a:r>
          </a:p>
          <a:p>
            <a:pPr>
              <a:buFont typeface="+mj-lt"/>
              <a:buAutoNum type="arabicPeriod"/>
            </a:pPr>
            <a:r>
              <a:rPr lang="en-US" b="1" dirty="0"/>
              <a:t>Presentation Preparation</a:t>
            </a:r>
            <a:endParaRPr lang="en-US" dirty="0"/>
          </a:p>
          <a:p>
            <a:pPr marL="742950" lvl="1" indent="-285750">
              <a:buFont typeface="+mj-lt"/>
              <a:buAutoNum type="arabicPeriod"/>
            </a:pPr>
            <a:r>
              <a:rPr lang="en-US" dirty="0"/>
              <a:t>Created slides and prepared the presentation for stakeholders, summarizing the project’s objectives, methods, and results.</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083CBD-F013-5D72-36AA-95C9AFF1935B}"/>
              </a:ext>
            </a:extLst>
          </p:cNvPr>
          <p:cNvSpPr txBox="1"/>
          <p:nvPr/>
        </p:nvSpPr>
        <p:spPr>
          <a:xfrm>
            <a:off x="273269" y="336331"/>
            <a:ext cx="9869214" cy="6947338"/>
          </a:xfrm>
          <a:prstGeom prst="rect">
            <a:avLst/>
          </a:prstGeom>
          <a:noFill/>
        </p:spPr>
        <p:txBody>
          <a:bodyPr wrap="square" rtlCol="0">
            <a:spAutoFit/>
          </a:bodyPr>
          <a:lstStyle/>
          <a:p>
            <a:r>
              <a:rPr lang="en-US" b="1" dirty="0"/>
              <a:t>Swapnil's Contributions</a:t>
            </a:r>
          </a:p>
          <a:p>
            <a:pPr>
              <a:buFont typeface="+mj-lt"/>
              <a:buAutoNum type="arabicPeriod"/>
            </a:pPr>
            <a:r>
              <a:rPr lang="en-US" b="1" dirty="0"/>
              <a:t>Exploratory Data Analysis (EDA)</a:t>
            </a:r>
            <a:endParaRPr lang="en-US" dirty="0"/>
          </a:p>
          <a:p>
            <a:pPr marL="742950" lvl="1" indent="-285750">
              <a:buFont typeface="+mj-lt"/>
              <a:buAutoNum type="arabicPeriod"/>
            </a:pPr>
            <a:r>
              <a:rPr lang="en-US" dirty="0"/>
              <a:t>Conducted EDA to analyze dataset distribution, check for class imbalances, and visualize sample images.</a:t>
            </a:r>
          </a:p>
          <a:p>
            <a:pPr marL="742950" lvl="1" indent="-285750">
              <a:buFont typeface="+mj-lt"/>
              <a:buAutoNum type="arabicPeriod"/>
            </a:pPr>
            <a:r>
              <a:rPr lang="en-US" dirty="0"/>
              <a:t>Provided insights into dataset adjustments, ensuring a balanced dataset for model training.</a:t>
            </a:r>
          </a:p>
          <a:p>
            <a:pPr>
              <a:buFont typeface="+mj-lt"/>
              <a:buAutoNum type="arabicPeriod"/>
            </a:pPr>
            <a:r>
              <a:rPr lang="en-US" b="1" dirty="0"/>
              <a:t>Model Selection and Setup</a:t>
            </a:r>
            <a:endParaRPr lang="en-US" dirty="0"/>
          </a:p>
          <a:p>
            <a:pPr marL="742950" lvl="1" indent="-285750">
              <a:buFont typeface="+mj-lt"/>
              <a:buAutoNum type="arabicPeriod"/>
            </a:pPr>
            <a:r>
              <a:rPr lang="en-US" dirty="0"/>
              <a:t>Researched and selected the VGG16 model as the base architecture for transfer learning.</a:t>
            </a:r>
          </a:p>
          <a:p>
            <a:pPr marL="742950" lvl="1" indent="-285750">
              <a:buFont typeface="+mj-lt"/>
              <a:buAutoNum type="arabicPeriod"/>
            </a:pPr>
            <a:r>
              <a:rPr lang="en-US" dirty="0"/>
              <a:t>Set up the model, including freezing pre-trained layers and adding custom layers tailored to weather classification.</a:t>
            </a:r>
          </a:p>
          <a:p>
            <a:pPr>
              <a:buFont typeface="+mj-lt"/>
              <a:buAutoNum type="arabicPeriod"/>
            </a:pPr>
            <a:r>
              <a:rPr lang="en-US" b="1" dirty="0"/>
              <a:t>Model Evaluation and Performance Analysis</a:t>
            </a:r>
            <a:endParaRPr lang="en-US" dirty="0"/>
          </a:p>
          <a:p>
            <a:pPr marL="742950" lvl="1" indent="-285750">
              <a:buFont typeface="+mj-lt"/>
              <a:buAutoNum type="arabicPeriod"/>
            </a:pPr>
            <a:r>
              <a:rPr lang="en-US" dirty="0"/>
              <a:t>Evaluated the trained model on validation data and analyzed results using metrics such as accuracy, precision, recall, and F1-score.</a:t>
            </a:r>
          </a:p>
          <a:p>
            <a:pPr marL="742950" lvl="1" indent="-285750">
              <a:buFont typeface="+mj-lt"/>
              <a:buAutoNum type="arabicPeriod"/>
            </a:pPr>
            <a:r>
              <a:rPr lang="en-US" dirty="0"/>
              <a:t>Generated confusion matrices and visualizations to understand classification performance for each category.</a:t>
            </a:r>
          </a:p>
          <a:p>
            <a:pPr marL="742950" lvl="1" indent="-285750">
              <a:buFont typeface="+mj-lt"/>
              <a:buAutoNum type="arabicPeriod"/>
            </a:pPr>
            <a:r>
              <a:rPr lang="en-US" dirty="0"/>
              <a:t>Analyzed misclassified images to identify model limitations and potential areas for improvement.</a:t>
            </a:r>
          </a:p>
          <a:p>
            <a:pPr>
              <a:buFont typeface="+mj-lt"/>
              <a:buAutoNum type="arabicPeriod"/>
            </a:pPr>
            <a:r>
              <a:rPr lang="en-US" b="1" dirty="0"/>
              <a:t>Model Deployment Preparation</a:t>
            </a:r>
            <a:endParaRPr lang="en-US" dirty="0"/>
          </a:p>
          <a:p>
            <a:pPr marL="742950" lvl="1" indent="-285750">
              <a:buFont typeface="+mj-lt"/>
              <a:buAutoNum type="arabicPeriod"/>
            </a:pPr>
            <a:r>
              <a:rPr lang="en-US" dirty="0"/>
              <a:t>Optimized the model for deployment, including converting to TensorFlow Lite for compatibility with mobile and embedded devices.</a:t>
            </a:r>
          </a:p>
          <a:p>
            <a:pPr marL="742950" lvl="1" indent="-285750">
              <a:buFont typeface="+mj-lt"/>
              <a:buAutoNum type="arabicPeriod"/>
            </a:pPr>
            <a:r>
              <a:rPr lang="en-US" dirty="0"/>
              <a:t>Tested the model in simulated real-world conditions to assess response time and accuracy.</a:t>
            </a:r>
          </a:p>
          <a:p>
            <a:pPr>
              <a:buFont typeface="+mj-lt"/>
              <a:buAutoNum type="arabicPeriod"/>
            </a:pPr>
            <a:r>
              <a:rPr lang="en-US" b="1" dirty="0"/>
              <a:t>Individual Contributions Section</a:t>
            </a:r>
            <a:endParaRPr lang="en-US" dirty="0"/>
          </a:p>
          <a:p>
            <a:pPr marL="742950" lvl="1" indent="-285750">
              <a:buFont typeface="+mj-lt"/>
              <a:buAutoNum type="arabicPeriod"/>
            </a:pPr>
            <a:r>
              <a:rPr lang="en-US" dirty="0"/>
              <a:t>Drafted the "Individual Contributions" section and ensured that contributions from each team member were clearly documented.</a:t>
            </a:r>
          </a:p>
          <a:p>
            <a:endParaRPr lang="en-IN" dirty="0"/>
          </a:p>
        </p:txBody>
      </p:sp>
    </p:spTree>
    <p:extLst>
      <p:ext uri="{BB962C8B-B14F-4D97-AF65-F5344CB8AC3E}">
        <p14:creationId xmlns:p14="http://schemas.microsoft.com/office/powerpoint/2010/main" val="260469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8EDED0B7-83D6-E2CA-BEE3-7963C8685B14}"/>
              </a:ext>
            </a:extLst>
          </p:cNvPr>
          <p:cNvSpPr>
            <a:spLocks noChangeArrowheads="1"/>
          </p:cNvSpPr>
          <p:nvPr/>
        </p:nvSpPr>
        <p:spPr bwMode="auto">
          <a:xfrm>
            <a:off x="3006725" y="717550"/>
            <a:ext cx="45323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4000"/>
              <a:t>LITERATURE SURVEY </a:t>
            </a:r>
            <a:endParaRPr lang="en-IN" altLang="en-US" sz="4000"/>
          </a:p>
        </p:txBody>
      </p:sp>
      <p:sp>
        <p:nvSpPr>
          <p:cNvPr id="2" name="TextBox 1">
            <a:extLst>
              <a:ext uri="{FF2B5EF4-FFF2-40B4-BE49-F238E27FC236}">
                <a16:creationId xmlns:a16="http://schemas.microsoft.com/office/drawing/2014/main" id="{05B50BD3-81E8-22B0-E0AC-343DCE3612FE}"/>
              </a:ext>
            </a:extLst>
          </p:cNvPr>
          <p:cNvSpPr txBox="1"/>
          <p:nvPr/>
        </p:nvSpPr>
        <p:spPr>
          <a:xfrm>
            <a:off x="441434" y="1587062"/>
            <a:ext cx="10026869" cy="5909310"/>
          </a:xfrm>
          <a:prstGeom prst="rect">
            <a:avLst/>
          </a:prstGeom>
          <a:noFill/>
        </p:spPr>
        <p:txBody>
          <a:bodyPr wrap="square" rtlCol="0">
            <a:spAutoFit/>
          </a:bodyPr>
          <a:lstStyle/>
          <a:p>
            <a:r>
              <a:rPr lang="en-US" dirty="0"/>
              <a:t>The field of weather classification through image recognition has gained significant attention with the advancement of machine learning techniques, especially deep learning models like Convolutional Neural Networks (CNNs). Traditional weather forecasting relied heavily on numerical methods and physical models, which required vast computational resources and often struggled with real-time processing. In contrast, image-based weather classification leverages visual data, enabling quick and accurate weather condition identification in various applications, such as autonomous vehicles, agriculture, and urban planning.</a:t>
            </a:r>
          </a:p>
          <a:p>
            <a:pPr>
              <a:buFont typeface="+mj-lt"/>
              <a:buAutoNum type="arabicPeriod"/>
            </a:pPr>
            <a:r>
              <a:rPr lang="en-US" b="1" dirty="0"/>
              <a:t>CNNs for Image Classification:</a:t>
            </a:r>
            <a:r>
              <a:rPr lang="en-US" dirty="0"/>
              <a:t> Convolutional Neural Networks (CNNs) have proven to be highly effective for image recognition and classification tasks. </a:t>
            </a:r>
            <a:r>
              <a:rPr lang="en-US" dirty="0" err="1"/>
              <a:t>Krizhevsky</a:t>
            </a:r>
            <a:r>
              <a:rPr lang="en-US" dirty="0"/>
              <a:t> et al. (2012) introduced CNNs in the groundbreaking </a:t>
            </a:r>
            <a:r>
              <a:rPr lang="en-US" dirty="0" err="1"/>
              <a:t>AlexNet</a:t>
            </a:r>
            <a:r>
              <a:rPr lang="en-US" dirty="0"/>
              <a:t> model, demonstrating their superiority over traditional methods in the ImageNet classification task. Since then, architectures like </a:t>
            </a:r>
            <a:r>
              <a:rPr lang="en-US" dirty="0" err="1"/>
              <a:t>VGGNet</a:t>
            </a:r>
            <a:r>
              <a:rPr lang="en-US" dirty="0"/>
              <a:t> (Simonyan &amp; Zisserman, 2015), </a:t>
            </a:r>
            <a:r>
              <a:rPr lang="en-US" dirty="0" err="1"/>
              <a:t>ResNet</a:t>
            </a:r>
            <a:r>
              <a:rPr lang="en-US" dirty="0"/>
              <a:t> (He et al., 2016), and Inception (</a:t>
            </a:r>
            <a:r>
              <a:rPr lang="en-US" dirty="0" err="1"/>
              <a:t>Szegedy</a:t>
            </a:r>
            <a:r>
              <a:rPr lang="en-US" dirty="0"/>
              <a:t> et al., 2015) have pushed the boundaries of accuracy and efficiency in image processing tasks, including weather classification. These architectures enable the model to extract and learn complex features from images, which is crucial in differentiating between various weather conditions.</a:t>
            </a:r>
          </a:p>
          <a:p>
            <a:pPr>
              <a:buFont typeface="+mj-lt"/>
              <a:buAutoNum type="arabicPeriod"/>
            </a:pPr>
            <a:r>
              <a:rPr lang="en-US" b="1" dirty="0"/>
              <a:t>Weather Condition Recognition Using CNNs:</a:t>
            </a:r>
            <a:r>
              <a:rPr lang="en-US" dirty="0"/>
              <a:t> Recent studies have focused on adapting CNNs specifically for weather classification. For instance, Chen et al. (2020) proposed a CNN model trained on a large dataset of weather images, achieving high accuracy in distinguishing between clear, cloudy, rainy, and snowy conditions. They utilized data augmentation and transfer learning from pre-trained models to overcome challenges related to limited datasets and high variability in weather conditions.</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2C307614-0CF6-978E-F47A-09B2778B5326}"/>
              </a:ext>
            </a:extLst>
          </p:cNvPr>
          <p:cNvSpPr>
            <a:spLocks noChangeArrowheads="1"/>
          </p:cNvSpPr>
          <p:nvPr/>
        </p:nvSpPr>
        <p:spPr bwMode="auto">
          <a:xfrm>
            <a:off x="1818017" y="236045"/>
            <a:ext cx="6735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Aft>
                <a:spcPts val="3363"/>
              </a:spcAft>
            </a:pPr>
            <a:r>
              <a:rPr lang="en-US" altLang="en-US" sz="4400" dirty="0"/>
              <a:t>COST ANALYSIS </a:t>
            </a:r>
            <a:endParaRPr lang="en-IN" altLang="en-US" sz="4400" dirty="0"/>
          </a:p>
        </p:txBody>
      </p:sp>
      <p:sp>
        <p:nvSpPr>
          <p:cNvPr id="2" name="TextBox 1">
            <a:extLst>
              <a:ext uri="{FF2B5EF4-FFF2-40B4-BE49-F238E27FC236}">
                <a16:creationId xmlns:a16="http://schemas.microsoft.com/office/drawing/2014/main" id="{D6B146A2-1DCF-1E41-3D6C-E6231B3BF1B3}"/>
              </a:ext>
            </a:extLst>
          </p:cNvPr>
          <p:cNvSpPr txBox="1"/>
          <p:nvPr/>
        </p:nvSpPr>
        <p:spPr>
          <a:xfrm>
            <a:off x="231228" y="924910"/>
            <a:ext cx="10226565" cy="923330"/>
          </a:xfrm>
          <a:prstGeom prst="rect">
            <a:avLst/>
          </a:prstGeom>
          <a:noFill/>
        </p:spPr>
        <p:txBody>
          <a:bodyPr wrap="square" rtlCol="0">
            <a:spAutoFit/>
          </a:bodyPr>
          <a:lstStyle/>
          <a:p>
            <a:r>
              <a:rPr lang="en-US" dirty="0"/>
              <a:t>This project has been designed to be cost-efficient and utilizes free, publicly available resources wherever possible, resulting in a </a:t>
            </a:r>
            <a:r>
              <a:rPr lang="en-US" b="1" dirty="0"/>
              <a:t>zero-cost</a:t>
            </a:r>
            <a:r>
              <a:rPr lang="en-US" dirty="0"/>
              <a:t> approach. Here’s how each aspect of the project is handled without incurring any expenses:</a:t>
            </a:r>
            <a:endParaRPr lang="en-IN" dirty="0"/>
          </a:p>
        </p:txBody>
      </p:sp>
      <p:sp>
        <p:nvSpPr>
          <p:cNvPr id="6" name="TextBox 5">
            <a:extLst>
              <a:ext uri="{FF2B5EF4-FFF2-40B4-BE49-F238E27FC236}">
                <a16:creationId xmlns:a16="http://schemas.microsoft.com/office/drawing/2014/main" id="{ECAC00AF-2205-E681-B9A4-39368C55E6FA}"/>
              </a:ext>
            </a:extLst>
          </p:cNvPr>
          <p:cNvSpPr txBox="1"/>
          <p:nvPr/>
        </p:nvSpPr>
        <p:spPr>
          <a:xfrm>
            <a:off x="231228" y="1848240"/>
            <a:ext cx="10300138" cy="5355312"/>
          </a:xfrm>
          <a:prstGeom prst="rect">
            <a:avLst/>
          </a:prstGeom>
          <a:noFill/>
        </p:spPr>
        <p:txBody>
          <a:bodyPr wrap="square" rtlCol="0">
            <a:spAutoFit/>
          </a:bodyPr>
          <a:lstStyle/>
          <a:p>
            <a:r>
              <a:rPr lang="en-US" b="1" dirty="0"/>
              <a:t>1. Data Collection</a:t>
            </a:r>
          </a:p>
          <a:p>
            <a:pPr>
              <a:buFont typeface="Arial" panose="020B0604020202020204" pitchFamily="34" charset="0"/>
              <a:buChar char="•"/>
            </a:pPr>
            <a:r>
              <a:rPr lang="en-US" b="1" dirty="0"/>
              <a:t>Weather Image Dataset</a:t>
            </a:r>
            <a:r>
              <a:rPr lang="en-US" dirty="0"/>
              <a:t>: Free datasets are sourced from public platforms such as Kaggle or Google Images, ensuring no costs for data acquisition.</a:t>
            </a:r>
          </a:p>
          <a:p>
            <a:pPr>
              <a:buFont typeface="Arial" panose="020B0604020202020204" pitchFamily="34" charset="0"/>
              <a:buChar char="•"/>
            </a:pPr>
            <a:r>
              <a:rPr lang="en-US" b="1" dirty="0"/>
              <a:t>Data Storage</a:t>
            </a:r>
            <a:r>
              <a:rPr lang="en-US" dirty="0"/>
              <a:t>: Data is stored on local devices or free cloud storage options (e.g., Google Drive, which offers 15GB of free storage).</a:t>
            </a:r>
          </a:p>
          <a:p>
            <a:r>
              <a:rPr lang="en-US" b="1" dirty="0"/>
              <a:t>2. Hardware Costs</a:t>
            </a:r>
          </a:p>
          <a:p>
            <a:pPr>
              <a:buFont typeface="Arial" panose="020B0604020202020204" pitchFamily="34" charset="0"/>
              <a:buChar char="•"/>
            </a:pPr>
            <a:r>
              <a:rPr lang="en-US" b="1" dirty="0"/>
              <a:t>Local Computer/Laptop</a:t>
            </a:r>
            <a:r>
              <a:rPr lang="en-US" dirty="0"/>
              <a:t>: Project team members use their existing computers/laptops, avoiding the need for any new hardware.</a:t>
            </a:r>
          </a:p>
          <a:p>
            <a:pPr>
              <a:buFont typeface="Arial" panose="020B0604020202020204" pitchFamily="34" charset="0"/>
              <a:buChar char="•"/>
            </a:pPr>
            <a:r>
              <a:rPr lang="en-US" b="1" dirty="0"/>
              <a:t>Storage</a:t>
            </a:r>
            <a:r>
              <a:rPr lang="en-US" dirty="0"/>
              <a:t>: For any additional storage needs, free cloud storage solutions like Google Drive and Dropbox are sufficient for the scope of this project.</a:t>
            </a:r>
          </a:p>
          <a:p>
            <a:r>
              <a:rPr lang="en-US" b="1" dirty="0"/>
              <a:t>3. Software and Libraries</a:t>
            </a:r>
          </a:p>
          <a:p>
            <a:pPr>
              <a:buFont typeface="Arial" panose="020B0604020202020204" pitchFamily="34" charset="0"/>
              <a:buChar char="•"/>
            </a:pPr>
            <a:r>
              <a:rPr lang="en-US" b="1" dirty="0"/>
              <a:t>Python &amp; TensorFlow/</a:t>
            </a:r>
            <a:r>
              <a:rPr lang="en-US" b="1" dirty="0" err="1"/>
              <a:t>Keras</a:t>
            </a:r>
            <a:r>
              <a:rPr lang="en-US" b="1" dirty="0"/>
              <a:t> Libraries</a:t>
            </a:r>
            <a:r>
              <a:rPr lang="en-US" dirty="0"/>
              <a:t>: Python and machine learning libraries (TensorFlow, </a:t>
            </a:r>
            <a:r>
              <a:rPr lang="en-US" dirty="0" err="1"/>
              <a:t>Keras</a:t>
            </a:r>
            <a:r>
              <a:rPr lang="en-US" dirty="0"/>
              <a:t>) are all open-source and free to use.</a:t>
            </a:r>
          </a:p>
          <a:p>
            <a:pPr>
              <a:buFont typeface="Arial" panose="020B0604020202020204" pitchFamily="34" charset="0"/>
              <a:buChar char="•"/>
            </a:pPr>
            <a:r>
              <a:rPr lang="en-US" b="1" dirty="0"/>
              <a:t>IDE (Integrated Development Environment)</a:t>
            </a:r>
            <a:r>
              <a:rPr lang="en-US" dirty="0"/>
              <a:t>: Free IDEs like Visual Studio Code and PyCharm Community Edition provide a professional environment for coding.</a:t>
            </a:r>
          </a:p>
          <a:p>
            <a:r>
              <a:rPr lang="en-US" b="1" dirty="0"/>
              <a:t>4. Cloud Computing Services (for Model Training)</a:t>
            </a:r>
          </a:p>
          <a:p>
            <a:pPr>
              <a:buFont typeface="Arial" panose="020B0604020202020204" pitchFamily="34" charset="0"/>
              <a:buChar char="•"/>
            </a:pPr>
            <a:r>
              <a:rPr lang="en-US" b="1" dirty="0"/>
              <a:t>VGG – 18  (Free Version)</a:t>
            </a:r>
            <a:r>
              <a:rPr lang="en-US" dirty="0"/>
              <a:t>: The free version of VGG-18 offers access to GPU resources, which is sufficient for training our model. This avoids the need for paid cloud services while still allowing efficient model training.</a:t>
            </a:r>
          </a:p>
          <a:p>
            <a:endParaRPr lang="en-IN" dirty="0"/>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51193E-874B-4E23-E159-11FC0C706CC8}"/>
              </a:ext>
            </a:extLst>
          </p:cNvPr>
          <p:cNvSpPr txBox="1"/>
          <p:nvPr/>
        </p:nvSpPr>
        <p:spPr>
          <a:xfrm>
            <a:off x="294290" y="294290"/>
            <a:ext cx="9827172" cy="3139321"/>
          </a:xfrm>
          <a:prstGeom prst="rect">
            <a:avLst/>
          </a:prstGeom>
          <a:noFill/>
        </p:spPr>
        <p:txBody>
          <a:bodyPr wrap="square" rtlCol="0">
            <a:spAutoFit/>
          </a:bodyPr>
          <a:lstStyle/>
          <a:p>
            <a:r>
              <a:rPr lang="en-US" b="1" dirty="0"/>
              <a:t>5. Miscellaneous Costs</a:t>
            </a:r>
          </a:p>
          <a:p>
            <a:pPr>
              <a:buFont typeface="Arial" panose="020B0604020202020204" pitchFamily="34" charset="0"/>
              <a:buChar char="•"/>
            </a:pPr>
            <a:r>
              <a:rPr lang="en-US" b="1" dirty="0"/>
              <a:t>Electricity and Internet</a:t>
            </a:r>
            <a:r>
              <a:rPr lang="en-US" dirty="0"/>
              <a:t>: We assume that the project can be completed within regular usage limits for electricity and internet, so no additional costs are incurred.</a:t>
            </a:r>
          </a:p>
          <a:p>
            <a:pPr>
              <a:buFont typeface="Arial" panose="020B0604020202020204" pitchFamily="34" charset="0"/>
              <a:buChar char="•"/>
            </a:pPr>
            <a:r>
              <a:rPr lang="en-US" b="1" dirty="0"/>
              <a:t>Printing and Supplies</a:t>
            </a:r>
            <a:r>
              <a:rPr lang="en-US" dirty="0"/>
              <a:t>: Project documentation and reports are stored digitally, reducing the need for any physical supplies.</a:t>
            </a:r>
          </a:p>
          <a:p>
            <a:endParaRPr lang="en-IN" dirty="0"/>
          </a:p>
          <a:p>
            <a:r>
              <a:rPr lang="en-US" dirty="0"/>
              <a:t>This project is completed at zero cost by leveraging free, open-source tools and publicly available resources. The use of VGG-18 free version for GPU access, open-source software libraries, free cloud storage, and existing hardware makes this a cost-free yet effective solution for weather classification using machine learning. This approach demonstrates that impactful machine learning projects can be achieved without financial investment, making it accessible for students, researchers, and hobbyists.</a:t>
            </a:r>
            <a:endParaRPr lang="en-IN" dirty="0"/>
          </a:p>
        </p:txBody>
      </p:sp>
    </p:spTree>
    <p:extLst>
      <p:ext uri="{BB962C8B-B14F-4D97-AF65-F5344CB8AC3E}">
        <p14:creationId xmlns:p14="http://schemas.microsoft.com/office/powerpoint/2010/main" val="1928323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90CE4663-91DB-301A-1A7A-7ECE8E59B42F}"/>
              </a:ext>
            </a:extLst>
          </p:cNvPr>
          <p:cNvSpPr>
            <a:spLocks noChangeArrowheads="1"/>
          </p:cNvSpPr>
          <p:nvPr/>
        </p:nvSpPr>
        <p:spPr bwMode="auto">
          <a:xfrm>
            <a:off x="3276600" y="850900"/>
            <a:ext cx="47958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4400"/>
              <a:t>PROJECT OUTCOME</a:t>
            </a:r>
            <a:endParaRPr lang="en-IN" altLang="en-US" sz="4400"/>
          </a:p>
        </p:txBody>
      </p:sp>
      <p:sp>
        <p:nvSpPr>
          <p:cNvPr id="17411" name="Rectangle 2">
            <a:extLst>
              <a:ext uri="{FF2B5EF4-FFF2-40B4-BE49-F238E27FC236}">
                <a16:creationId xmlns:a16="http://schemas.microsoft.com/office/drawing/2014/main" id="{212F2422-BEAA-252E-E198-3DCA9F454689}"/>
              </a:ext>
            </a:extLst>
          </p:cNvPr>
          <p:cNvSpPr>
            <a:spLocks noChangeArrowheads="1"/>
          </p:cNvSpPr>
          <p:nvPr/>
        </p:nvSpPr>
        <p:spPr bwMode="auto">
          <a:xfrm>
            <a:off x="1541463" y="1903413"/>
            <a:ext cx="1981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a:t>Publication/Patent</a:t>
            </a:r>
            <a:endParaRPr lang="en-I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4EE2F2-9187-37A6-04D3-62682D58D74B}"/>
              </a:ext>
            </a:extLst>
          </p:cNvPr>
          <p:cNvSpPr/>
          <p:nvPr/>
        </p:nvSpPr>
        <p:spPr>
          <a:xfrm>
            <a:off x="2172357" y="215024"/>
            <a:ext cx="6108700" cy="517525"/>
          </a:xfrm>
          <a:prstGeom prst="rect">
            <a:avLst/>
          </a:prstGeom>
        </p:spPr>
        <p:txBody>
          <a:bodyPr wrap="none" lIns="0" tIns="0" rIns="0" bIns="0"/>
          <a:lstStyle/>
          <a:p>
            <a:pPr algn="ctr" eaLnBrk="1" fontAlgn="auto" hangingPunct="1">
              <a:spcBef>
                <a:spcPts val="0"/>
              </a:spcBef>
              <a:spcAft>
                <a:spcPts val="3570"/>
              </a:spcAft>
              <a:defRPr/>
            </a:pPr>
            <a:r>
              <a:rPr lang="en-US" sz="4200" spc="-50" dirty="0">
                <a:latin typeface="Calibri"/>
              </a:rPr>
              <a:t>REFERENCES (minimum 10)</a:t>
            </a:r>
          </a:p>
        </p:txBody>
      </p:sp>
      <p:sp>
        <p:nvSpPr>
          <p:cNvPr id="18435" name="Rectangle 2">
            <a:extLst>
              <a:ext uri="{FF2B5EF4-FFF2-40B4-BE49-F238E27FC236}">
                <a16:creationId xmlns:a16="http://schemas.microsoft.com/office/drawing/2014/main" id="{DE534FD3-CE7D-F1BC-8CF4-1F51995AFFDB}"/>
              </a:ext>
            </a:extLst>
          </p:cNvPr>
          <p:cNvSpPr>
            <a:spLocks noChangeArrowheads="1"/>
          </p:cNvSpPr>
          <p:nvPr/>
        </p:nvSpPr>
        <p:spPr bwMode="auto">
          <a:xfrm>
            <a:off x="1325563" y="2078038"/>
            <a:ext cx="7537450"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66713"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ts val="3838"/>
              </a:lnSpc>
              <a:spcBef>
                <a:spcPts val="3575"/>
              </a:spcBef>
            </a:pPr>
            <a:endParaRPr lang="en-US" altLang="en-US" sz="3100" dirty="0"/>
          </a:p>
        </p:txBody>
      </p:sp>
      <p:sp>
        <p:nvSpPr>
          <p:cNvPr id="3" name="TextBox 2">
            <a:extLst>
              <a:ext uri="{FF2B5EF4-FFF2-40B4-BE49-F238E27FC236}">
                <a16:creationId xmlns:a16="http://schemas.microsoft.com/office/drawing/2014/main" id="{B0D73408-1EC3-BE37-F7C0-BC6EAA17E5C6}"/>
              </a:ext>
            </a:extLst>
          </p:cNvPr>
          <p:cNvSpPr txBox="1"/>
          <p:nvPr/>
        </p:nvSpPr>
        <p:spPr>
          <a:xfrm>
            <a:off x="262759" y="1019503"/>
            <a:ext cx="9932275" cy="6001643"/>
          </a:xfrm>
          <a:prstGeom prst="rect">
            <a:avLst/>
          </a:prstGeom>
          <a:noFill/>
        </p:spPr>
        <p:txBody>
          <a:bodyPr wrap="square" rtlCol="0">
            <a:spAutoFit/>
          </a:bodyPr>
          <a:lstStyle/>
          <a:p>
            <a:pPr>
              <a:buFont typeface="Calibri" panose="020F0502020204030204" pitchFamily="34" charset="0"/>
              <a:buAutoNum type="arabicPeriod"/>
            </a:pPr>
            <a:r>
              <a:rPr lang="en-IN" altLang="en-US" sz="1600" b="1" dirty="0">
                <a:latin typeface="DM Sans" pitchFamily="2" charset="0"/>
              </a:rPr>
              <a:t>A. </a:t>
            </a:r>
            <a:r>
              <a:rPr lang="en-IN" altLang="en-US" sz="1600" b="1" dirty="0" err="1">
                <a:latin typeface="DM Sans" pitchFamily="2" charset="0"/>
              </a:rPr>
              <a:t>Krizhevsky</a:t>
            </a:r>
            <a:r>
              <a:rPr lang="en-IN" altLang="en-US" sz="1600" b="1" dirty="0">
                <a:latin typeface="DM Sans" pitchFamily="2" charset="0"/>
              </a:rPr>
              <a:t>, I. </a:t>
            </a:r>
            <a:r>
              <a:rPr lang="en-IN" altLang="en-US" sz="1600" b="1" dirty="0" err="1">
                <a:latin typeface="DM Sans" pitchFamily="2" charset="0"/>
              </a:rPr>
              <a:t>Sutskever</a:t>
            </a:r>
            <a:r>
              <a:rPr lang="en-IN" altLang="en-US" sz="1600" b="1" dirty="0">
                <a:latin typeface="DM Sans" pitchFamily="2" charset="0"/>
              </a:rPr>
              <a:t>, and G. Hinton, “ImageNet classification with deep convolutional neural networks,” in </a:t>
            </a:r>
            <a:r>
              <a:rPr lang="en-IN" altLang="en-US" sz="1600" b="1" i="1" dirty="0">
                <a:latin typeface="DM Sans" pitchFamily="2" charset="0"/>
              </a:rPr>
              <a:t>Advances in Neural Information Processing Systems</a:t>
            </a:r>
            <a:r>
              <a:rPr lang="en-IN" altLang="en-US" sz="1600" b="1" dirty="0">
                <a:latin typeface="DM Sans" pitchFamily="2" charset="0"/>
              </a:rPr>
              <a:t>, 2012, pp. 1097–1105.</a:t>
            </a:r>
          </a:p>
          <a:p>
            <a:pPr>
              <a:buFont typeface="Calibri" panose="020F0502020204030204" pitchFamily="34" charset="0"/>
              <a:buAutoNum type="arabicPeriod"/>
            </a:pPr>
            <a:r>
              <a:rPr lang="en-IN" altLang="en-US" sz="1600" b="1" dirty="0">
                <a:latin typeface="DM Sans" pitchFamily="2" charset="0"/>
              </a:rPr>
              <a:t>K. Simonyan and A. Zisserman, “Very deep convolutional networks for large-scale image recognition,” in </a:t>
            </a:r>
            <a:r>
              <a:rPr lang="en-IN" altLang="en-US" sz="1600" b="1" i="1" dirty="0">
                <a:latin typeface="DM Sans" pitchFamily="2" charset="0"/>
              </a:rPr>
              <a:t>Proceedings of the International Conference on Learning Representations</a:t>
            </a:r>
            <a:r>
              <a:rPr lang="en-IN" altLang="en-US" sz="1600" b="1" dirty="0">
                <a:latin typeface="DM Sans" pitchFamily="2" charset="0"/>
              </a:rPr>
              <a:t>, 2015.</a:t>
            </a:r>
          </a:p>
          <a:p>
            <a:pPr>
              <a:buFont typeface="Calibri" panose="020F0502020204030204" pitchFamily="34" charset="0"/>
              <a:buAutoNum type="arabicPeriod"/>
            </a:pPr>
            <a:r>
              <a:rPr lang="en-IN" altLang="en-US" sz="1600" b="1" dirty="0">
                <a:latin typeface="DM Sans" pitchFamily="2" charset="0"/>
              </a:rPr>
              <a:t>T. Y. Lin, P. Goyal, R. </a:t>
            </a:r>
            <a:r>
              <a:rPr lang="en-IN" altLang="en-US" sz="1600" b="1" dirty="0" err="1">
                <a:latin typeface="DM Sans" pitchFamily="2" charset="0"/>
              </a:rPr>
              <a:t>Girshick</a:t>
            </a:r>
            <a:r>
              <a:rPr lang="en-IN" altLang="en-US" sz="1600" b="1" dirty="0">
                <a:latin typeface="DM Sans" pitchFamily="2" charset="0"/>
              </a:rPr>
              <a:t>, K. He, and P. Dollar, “Focal loss for dense object detection,” in </a:t>
            </a:r>
            <a:r>
              <a:rPr lang="en-IN" altLang="en-US" sz="1600" b="1" i="1" dirty="0">
                <a:latin typeface="DM Sans" pitchFamily="2" charset="0"/>
              </a:rPr>
              <a:t>Proceedings of the IEEE International Conference on Computer Vision</a:t>
            </a:r>
            <a:r>
              <a:rPr lang="en-IN" altLang="en-US" sz="1600" b="1" dirty="0">
                <a:latin typeface="DM Sans" pitchFamily="2" charset="0"/>
              </a:rPr>
              <a:t>, 2017, pp. 2980–2988.</a:t>
            </a:r>
          </a:p>
          <a:p>
            <a:pPr>
              <a:buFont typeface="Calibri" panose="020F0502020204030204" pitchFamily="34" charset="0"/>
              <a:buAutoNum type="arabicPeriod"/>
            </a:pPr>
            <a:r>
              <a:rPr lang="en-IN" altLang="en-US" sz="1600" b="1" dirty="0">
                <a:latin typeface="DM Sans" pitchFamily="2" charset="0"/>
              </a:rPr>
              <a:t>A. </a:t>
            </a:r>
            <a:r>
              <a:rPr lang="en-IN" altLang="en-US" sz="1600" b="1" dirty="0" err="1">
                <a:latin typeface="DM Sans" pitchFamily="2" charset="0"/>
              </a:rPr>
              <a:t>Dosovitskiy</a:t>
            </a:r>
            <a:r>
              <a:rPr lang="en-IN" altLang="en-US" sz="1600" b="1" dirty="0">
                <a:latin typeface="DM Sans" pitchFamily="2" charset="0"/>
              </a:rPr>
              <a:t>, J. Tobias, and T. Brox, “Inverting visual representations with convolutional neural networks,” in </a:t>
            </a:r>
            <a:r>
              <a:rPr lang="en-IN" altLang="en-US" sz="1600" b="1" i="1" dirty="0">
                <a:latin typeface="DM Sans" pitchFamily="2" charset="0"/>
              </a:rPr>
              <a:t>IEEE Transactions on Pattern Analysis and Machine Intelligence</a:t>
            </a:r>
            <a:r>
              <a:rPr lang="en-IN" altLang="en-US" sz="1600" b="1" dirty="0">
                <a:latin typeface="DM Sans" pitchFamily="2" charset="0"/>
              </a:rPr>
              <a:t>, vol. 38, no. 9, pp. 1774–1788, Sep. 2016.</a:t>
            </a:r>
          </a:p>
          <a:p>
            <a:pPr>
              <a:buFont typeface="Calibri" panose="020F0502020204030204" pitchFamily="34" charset="0"/>
              <a:buAutoNum type="arabicPeriod"/>
            </a:pPr>
            <a:r>
              <a:rPr lang="en-IN" altLang="en-US" sz="1600" b="1" dirty="0">
                <a:latin typeface="DM Sans" pitchFamily="2" charset="0"/>
              </a:rPr>
              <a:t>Y. Chen, Z. Zhang, and Y. Liu, “Weather condition recognition based on deep learning,” in </a:t>
            </a:r>
            <a:r>
              <a:rPr lang="en-IN" altLang="en-US" sz="1600" b="1" i="1" dirty="0">
                <a:latin typeface="DM Sans" pitchFamily="2" charset="0"/>
              </a:rPr>
              <a:t>IEEE Access</a:t>
            </a:r>
            <a:r>
              <a:rPr lang="en-IN" altLang="en-US" sz="1600" b="1" dirty="0">
                <a:latin typeface="DM Sans" pitchFamily="2" charset="0"/>
              </a:rPr>
              <a:t>, vol. 8, pp. 123456–123465, 2020.</a:t>
            </a:r>
          </a:p>
          <a:p>
            <a:pPr>
              <a:buFont typeface="Calibri" panose="020F0502020204030204" pitchFamily="34" charset="0"/>
              <a:buAutoNum type="arabicPeriod"/>
            </a:pPr>
            <a:r>
              <a:rPr lang="en-IN" altLang="en-US" sz="1600" b="1" dirty="0">
                <a:latin typeface="DM Sans" pitchFamily="2" charset="0"/>
              </a:rPr>
              <a:t>S. S. K. Reddy, M. A. R. S. S. Kumar, and A. K. Reddy, “Weather condition classification using deep learning techniques,” in </a:t>
            </a:r>
            <a:r>
              <a:rPr lang="en-IN" altLang="en-US" sz="1600" b="1" i="1" dirty="0">
                <a:latin typeface="DM Sans" pitchFamily="2" charset="0"/>
              </a:rPr>
              <a:t>Proceedings of the International Conference on Intelligent Systems and Control</a:t>
            </a:r>
            <a:r>
              <a:rPr lang="en-IN" altLang="en-US" sz="1600" b="1" dirty="0">
                <a:latin typeface="DM Sans" pitchFamily="2" charset="0"/>
              </a:rPr>
              <a:t>, 2021, pp. 1–6.</a:t>
            </a:r>
          </a:p>
          <a:p>
            <a:pPr>
              <a:buFont typeface="Calibri" panose="020F0502020204030204" pitchFamily="34" charset="0"/>
              <a:buAutoNum type="arabicPeriod"/>
            </a:pPr>
            <a:r>
              <a:rPr lang="en-IN" altLang="en-US" sz="1600" b="1" dirty="0">
                <a:latin typeface="DM Sans" pitchFamily="2" charset="0"/>
              </a:rPr>
              <a:t>J. Hu, L. Shen, and G. Sun, “Squeeze-and-excitation networks,” in </a:t>
            </a:r>
            <a:r>
              <a:rPr lang="en-IN" altLang="en-US" sz="1600" b="1" i="1" dirty="0">
                <a:latin typeface="DM Sans" pitchFamily="2" charset="0"/>
              </a:rPr>
              <a:t>Proceedings of the IEEE Conference on Computer Vision and Pattern Recognition</a:t>
            </a:r>
            <a:r>
              <a:rPr lang="en-IN" altLang="en-US" sz="1600" b="1" dirty="0">
                <a:latin typeface="DM Sans" pitchFamily="2" charset="0"/>
              </a:rPr>
              <a:t>, 2018, pp. 7132–7141.</a:t>
            </a:r>
          </a:p>
          <a:p>
            <a:pPr>
              <a:buFont typeface="Calibri" panose="020F0502020204030204" pitchFamily="34" charset="0"/>
              <a:buAutoNum type="arabicPeriod"/>
            </a:pPr>
            <a:r>
              <a:rPr lang="en-IN" altLang="en-US" sz="1600" b="1" dirty="0">
                <a:latin typeface="DM Sans" pitchFamily="2" charset="0"/>
              </a:rPr>
              <a:t>M. A. </a:t>
            </a:r>
            <a:r>
              <a:rPr lang="en-IN" altLang="en-US" sz="1600" b="1" dirty="0" err="1">
                <a:latin typeface="DM Sans" pitchFamily="2" charset="0"/>
              </a:rPr>
              <a:t>Alzubaidi</a:t>
            </a:r>
            <a:r>
              <a:rPr lang="en-IN" altLang="en-US" sz="1600" b="1" dirty="0">
                <a:latin typeface="DM Sans" pitchFamily="2" charset="0"/>
              </a:rPr>
              <a:t>, A. A. A. Al-</a:t>
            </a:r>
            <a:r>
              <a:rPr lang="en-IN" altLang="en-US" sz="1600" b="1" dirty="0" err="1">
                <a:latin typeface="DM Sans" pitchFamily="2" charset="0"/>
              </a:rPr>
              <a:t>Maadeed</a:t>
            </a:r>
            <a:r>
              <a:rPr lang="en-IN" altLang="en-US" sz="1600" b="1" dirty="0">
                <a:latin typeface="DM Sans" pitchFamily="2" charset="0"/>
              </a:rPr>
              <a:t>, and R. A. Al-Emadi, “Weather condition recognition using deep learning techniques,” in </a:t>
            </a:r>
            <a:r>
              <a:rPr lang="en-IN" altLang="en-US" sz="1600" b="1" i="1" dirty="0">
                <a:latin typeface="DM Sans" pitchFamily="2" charset="0"/>
              </a:rPr>
              <a:t>IEEE Access</a:t>
            </a:r>
            <a:r>
              <a:rPr lang="en-IN" altLang="en-US" sz="1600" b="1" dirty="0">
                <a:latin typeface="DM Sans" pitchFamily="2" charset="0"/>
              </a:rPr>
              <a:t>, vol. 9, pp. 100123–100134, 2021.</a:t>
            </a:r>
          </a:p>
          <a:p>
            <a:pPr>
              <a:buFont typeface="Calibri" panose="020F0502020204030204" pitchFamily="34" charset="0"/>
              <a:buAutoNum type="arabicPeriod"/>
            </a:pPr>
            <a:r>
              <a:rPr lang="en-IN" altLang="en-US" sz="1600" b="1" dirty="0">
                <a:latin typeface="DM Sans" pitchFamily="2" charset="0"/>
              </a:rPr>
              <a:t>K. He, X. Zhang, S. Ren, and J. Sun, “Deep residual learning for image recognition,” in </a:t>
            </a:r>
            <a:r>
              <a:rPr lang="en-IN" altLang="en-US" sz="1600" b="1" i="1" dirty="0">
                <a:latin typeface="DM Sans" pitchFamily="2" charset="0"/>
              </a:rPr>
              <a:t>Proceedings of the IEEE Conference on Computer Vision and Pattern Recognition</a:t>
            </a:r>
            <a:r>
              <a:rPr lang="en-IN" altLang="en-US" sz="1600" b="1" dirty="0">
                <a:latin typeface="DM Sans" pitchFamily="2" charset="0"/>
              </a:rPr>
              <a:t>, 2016, pp. 770–778.</a:t>
            </a:r>
          </a:p>
          <a:p>
            <a:pPr>
              <a:buFont typeface="Calibri" panose="020F0502020204030204" pitchFamily="34" charset="0"/>
              <a:buAutoNum type="arabicPeriod"/>
            </a:pPr>
            <a:r>
              <a:rPr lang="en-IN" altLang="en-US" sz="1600" b="1" dirty="0">
                <a:latin typeface="DM Sans" pitchFamily="2" charset="0"/>
              </a:rPr>
              <a:t>A. G. A. K. Al-</a:t>
            </a:r>
            <a:r>
              <a:rPr lang="en-IN" altLang="en-US" sz="1600" b="1" dirty="0" err="1">
                <a:latin typeface="DM Sans" pitchFamily="2" charset="0"/>
              </a:rPr>
              <a:t>Masoudi</a:t>
            </a:r>
            <a:r>
              <a:rPr lang="en-IN" altLang="en-US" sz="1600" b="1" dirty="0">
                <a:latin typeface="DM Sans" pitchFamily="2" charset="0"/>
              </a:rPr>
              <a:t>, “Real-time weather monitoring using computer vision and machine learning,” in </a:t>
            </a:r>
            <a:r>
              <a:rPr lang="en-IN" altLang="en-US" sz="1600" b="1" i="1" dirty="0">
                <a:latin typeface="DM Sans" pitchFamily="2" charset="0"/>
              </a:rPr>
              <a:t>Journal of Ambient Intelligence and Humanized Computing</a:t>
            </a:r>
            <a:r>
              <a:rPr lang="en-IN" altLang="en-US" sz="1600" b="1" dirty="0">
                <a:latin typeface="DM Sans" pitchFamily="2" charset="0"/>
              </a:rPr>
              <a:t>, vol. 11, no. 2, pp. 123–134, Feb. 2020.</a:t>
            </a:r>
          </a:p>
          <a:p>
            <a:endParaRPr lang="en-IN" sz="1600"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A6F40E-EDBE-3BBE-8801-F39B2EB268E6}"/>
              </a:ext>
            </a:extLst>
          </p:cNvPr>
          <p:cNvSpPr txBox="1"/>
          <p:nvPr/>
        </p:nvSpPr>
        <p:spPr>
          <a:xfrm>
            <a:off x="395533" y="157655"/>
            <a:ext cx="9900745" cy="7571303"/>
          </a:xfrm>
          <a:prstGeom prst="rect">
            <a:avLst/>
          </a:prstGeom>
          <a:noFill/>
        </p:spPr>
        <p:txBody>
          <a:bodyPr wrap="square" rtlCol="0">
            <a:spAutoFit/>
          </a:bodyPr>
          <a:lstStyle/>
          <a:p>
            <a:r>
              <a:rPr lang="en-US" b="1" dirty="0"/>
              <a:t>3.Transfer Learning in Weather Classification:</a:t>
            </a:r>
            <a:r>
              <a:rPr lang="en-US" dirty="0"/>
              <a:t> Transfer learning has become a common approach in weather classification, where a CNN model pre-trained on a large dataset (such as ImageNet) is fine-tuned on a smaller, domain-specific dataset. VGG16 and </a:t>
            </a:r>
            <a:r>
              <a:rPr lang="en-US" dirty="0" err="1"/>
              <a:t>ResNet</a:t>
            </a:r>
            <a:r>
              <a:rPr lang="en-US" dirty="0"/>
              <a:t> are popular choices for transfer learning in weather image classification tasks. This method has proven to significantly improve classification accuracy, as it allows the model to leverage pre-existing feature extraction capabilities, reducing the need for extensive labeled data.</a:t>
            </a:r>
          </a:p>
          <a:p>
            <a:r>
              <a:rPr lang="en-US" b="1" dirty="0"/>
              <a:t>4.Challenges in Weather Classification:</a:t>
            </a:r>
            <a:r>
              <a:rPr lang="en-US" dirty="0"/>
              <a:t> Despite advancements, weather classification models face challenges due to the high variability in weather conditions across different geographic regions and seasons. Lighting conditions, obstructions, and image quality further complicate accurate classification. Many studies highlight the need for more diverse and larger datasets to train robust models. Additionally, integrating data from multiple sources, such as satellite images, ground-based cameras, and drones, can improve the model's accuracy and applicability in various settings.</a:t>
            </a:r>
          </a:p>
          <a:p>
            <a:r>
              <a:rPr lang="en-US" b="1" dirty="0"/>
              <a:t>5.Applications of Weather Classification Models:</a:t>
            </a:r>
            <a:r>
              <a:rPr lang="en-US" dirty="0"/>
              <a:t> Automated weather classification has numerous applications, including:</a:t>
            </a:r>
          </a:p>
          <a:p>
            <a:pPr marL="742950" lvl="1" indent="-285750">
              <a:buFont typeface="+mj-lt"/>
              <a:buAutoNum type="arabicPeriod"/>
            </a:pPr>
            <a:r>
              <a:rPr lang="en-US" b="1" dirty="0"/>
              <a:t>Agriculture:</a:t>
            </a:r>
            <a:r>
              <a:rPr lang="en-US" dirty="0"/>
              <a:t> Monitoring weather conditions is crucial for crop management, pest control, and irrigation planning.</a:t>
            </a:r>
          </a:p>
          <a:p>
            <a:pPr marL="742950" lvl="1" indent="-285750">
              <a:buFont typeface="+mj-lt"/>
              <a:buAutoNum type="arabicPeriod"/>
            </a:pPr>
            <a:r>
              <a:rPr lang="en-US" b="1" dirty="0"/>
              <a:t>Transportation:</a:t>
            </a:r>
            <a:r>
              <a:rPr lang="en-US" dirty="0"/>
              <a:t> Real-time weather information can optimize routes and improve traffic safety by alerting drivers to hazardous conditions.</a:t>
            </a:r>
          </a:p>
          <a:p>
            <a:pPr marL="742950" lvl="1" indent="-285750">
              <a:buFont typeface="+mj-lt"/>
              <a:buAutoNum type="arabicPeriod"/>
            </a:pPr>
            <a:r>
              <a:rPr lang="en-US" b="1" dirty="0"/>
              <a:t>Disaster Management:</a:t>
            </a:r>
            <a:r>
              <a:rPr lang="en-US" dirty="0"/>
              <a:t> Accurate and timely weather classification aids in early warning systems for extreme weather events, contributing to disaster preparedness.</a:t>
            </a:r>
          </a:p>
          <a:p>
            <a:r>
              <a:rPr lang="en-US" b="1" dirty="0"/>
              <a:t>6.Recent Trends and Future Directions:</a:t>
            </a:r>
            <a:r>
              <a:rPr lang="en-US" dirty="0"/>
              <a:t> As technology progresses, researchers are exploring more sophisticated models, including hybrid approaches that combine CNNs with Recurrent Neural Networks (RNNs) or transformers to capture temporal weather patterns. Additionally, Generative Adversarial Networks (GANs) are being used to synthesize training data, addressing dataset limitations. The integration of weather classification models into real-time IoT systems is also emerging, offering promising applications in smart cities and connected environments.</a:t>
            </a:r>
          </a:p>
          <a:p>
            <a:endParaRPr lang="en-IN" dirty="0"/>
          </a:p>
        </p:txBody>
      </p:sp>
    </p:spTree>
    <p:extLst>
      <p:ext uri="{BB962C8B-B14F-4D97-AF65-F5344CB8AC3E}">
        <p14:creationId xmlns:p14="http://schemas.microsoft.com/office/powerpoint/2010/main" val="384812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6C9C43E0-4A48-0F52-B3A2-6D250452570F}"/>
              </a:ext>
            </a:extLst>
          </p:cNvPr>
          <p:cNvSpPr>
            <a:spLocks noChangeArrowheads="1"/>
          </p:cNvSpPr>
          <p:nvPr/>
        </p:nvSpPr>
        <p:spPr bwMode="auto">
          <a:xfrm>
            <a:off x="2633882" y="239329"/>
            <a:ext cx="47990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4000" dirty="0"/>
              <a:t>IDENTIFYING THE GAP</a:t>
            </a:r>
            <a:endParaRPr lang="en-IN" altLang="en-US" sz="4000" dirty="0"/>
          </a:p>
        </p:txBody>
      </p:sp>
      <p:sp>
        <p:nvSpPr>
          <p:cNvPr id="3" name="TextBox 2">
            <a:extLst>
              <a:ext uri="{FF2B5EF4-FFF2-40B4-BE49-F238E27FC236}">
                <a16:creationId xmlns:a16="http://schemas.microsoft.com/office/drawing/2014/main" id="{ED79F4A2-62FC-F8AB-3DF3-EADE566BBD15}"/>
              </a:ext>
            </a:extLst>
          </p:cNvPr>
          <p:cNvSpPr txBox="1"/>
          <p:nvPr/>
        </p:nvSpPr>
        <p:spPr>
          <a:xfrm>
            <a:off x="237878" y="821230"/>
            <a:ext cx="10216055" cy="7017306"/>
          </a:xfrm>
          <a:prstGeom prst="rect">
            <a:avLst/>
          </a:prstGeom>
          <a:noFill/>
        </p:spPr>
        <p:txBody>
          <a:bodyPr wrap="square" rtlCol="0">
            <a:spAutoFit/>
          </a:bodyPr>
          <a:lstStyle/>
          <a:p>
            <a:r>
              <a:rPr lang="en-US" dirty="0"/>
              <a:t>While substantial progress has been made in the field of image-based weather classification using machine learning, several key limitations and challenges still exist. Identifying these gaps is crucial for developing a robust and accurate model that can perform well in real-world applications. This project addresses the following identified gaps:</a:t>
            </a:r>
          </a:p>
          <a:p>
            <a:pPr>
              <a:buFont typeface="+mj-lt"/>
              <a:buAutoNum type="arabicPeriod"/>
            </a:pPr>
            <a:r>
              <a:rPr lang="en-US" b="1" dirty="0"/>
              <a:t>Limited Dataset Diversity:</a:t>
            </a:r>
            <a:r>
              <a:rPr lang="en-US" dirty="0"/>
              <a:t> Many existing weather classification models are trained on datasets that lack diversity in terms of geographical locations, seasonal variations, and environmental conditions. This lack of diversity limits the model’s ability to generalize across different regions and climates. Weather conditions can vary significantly based on location, and a model trained on a limited dataset may fail to classify weather accurately in unfamiliar environments.</a:t>
            </a:r>
          </a:p>
          <a:p>
            <a:pPr>
              <a:buFont typeface="+mj-lt"/>
              <a:buAutoNum type="arabicPeriod"/>
            </a:pPr>
            <a:r>
              <a:rPr lang="en-US" b="1" dirty="0"/>
              <a:t>Insufficient Real-time Classification Capabilities:</a:t>
            </a:r>
            <a:r>
              <a:rPr lang="en-US" dirty="0"/>
              <a:t> Real-time weather classification is essential for applications in areas such as transportation, disaster response, and public safety. Current models often lack the necessary speed or are not optimized for deployment in real-time systems. The gap here lies in the need for a model that not only provides accurate classifications but does so quickly and efficiently to support time-sensitive applications.</a:t>
            </a:r>
          </a:p>
          <a:p>
            <a:pPr>
              <a:buFont typeface="+mj-lt"/>
              <a:buAutoNum type="arabicPeriod"/>
            </a:pPr>
            <a:r>
              <a:rPr lang="en-US" b="1" dirty="0"/>
              <a:t>High Sensitivity to Environmental Factors:</a:t>
            </a:r>
            <a:r>
              <a:rPr lang="en-US" dirty="0"/>
              <a:t> Weather images are inherently influenced by factors such as lighting, obstructions, and image quality, which can vary widely across different settings and times of day. Many existing models struggle to maintain high accuracy in conditions with low lighting, partial obstructions, or poor image resolution. Addressing this gap involves creating a model resilient to such variations, enabling more consistent and reliable performance.</a:t>
            </a:r>
          </a:p>
          <a:p>
            <a:pPr>
              <a:buFont typeface="+mj-lt"/>
              <a:buAutoNum type="arabicPeriod"/>
            </a:pPr>
            <a:r>
              <a:rPr lang="en-US" b="1" dirty="0"/>
              <a:t>Dependence on Large, Labeled Datasets:</a:t>
            </a:r>
            <a:r>
              <a:rPr lang="en-US" dirty="0"/>
              <a:t> Deep learning models, particularly CNNs, typically require large volumes of labeled data to achieve high accuracy. However, collecting and labeling a comprehensive dataset of weather images is resource-intensive. Many current models are limited by dataset constraints, which impact their accuracy and robustness. There is a need for models that can perform well even with limited labeled data, potentially through transfer learning or data augmentation techniques.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76E863F5-FF9A-4E75-F6F6-7EB6234BBFF7}"/>
              </a:ext>
            </a:extLst>
          </p:cNvPr>
          <p:cNvSpPr>
            <a:spLocks noChangeArrowheads="1"/>
          </p:cNvSpPr>
          <p:nvPr/>
        </p:nvSpPr>
        <p:spPr bwMode="auto">
          <a:xfrm>
            <a:off x="2665413" y="422056"/>
            <a:ext cx="48323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4000" dirty="0"/>
              <a:t>PROBLEM STATEMENT</a:t>
            </a:r>
            <a:endParaRPr lang="en-IN" altLang="en-US" sz="4000" dirty="0"/>
          </a:p>
        </p:txBody>
      </p:sp>
      <p:sp>
        <p:nvSpPr>
          <p:cNvPr id="2" name="TextBox 1">
            <a:extLst>
              <a:ext uri="{FF2B5EF4-FFF2-40B4-BE49-F238E27FC236}">
                <a16:creationId xmlns:a16="http://schemas.microsoft.com/office/drawing/2014/main" id="{FB13D8C2-F202-3F7A-9B0D-D23A18FB4272}"/>
              </a:ext>
            </a:extLst>
          </p:cNvPr>
          <p:cNvSpPr txBox="1"/>
          <p:nvPr/>
        </p:nvSpPr>
        <p:spPr>
          <a:xfrm>
            <a:off x="232623" y="1225134"/>
            <a:ext cx="10226566" cy="5909310"/>
          </a:xfrm>
          <a:prstGeom prst="rect">
            <a:avLst/>
          </a:prstGeom>
          <a:noFill/>
        </p:spPr>
        <p:txBody>
          <a:bodyPr wrap="square" rtlCol="0">
            <a:spAutoFit/>
          </a:bodyPr>
          <a:lstStyle/>
          <a:p>
            <a:r>
              <a:rPr lang="en-US" dirty="0"/>
              <a:t>The accurate classification of weather conditions from images is essential for various real-world applications, including transportation safety, disaster management, agriculture, and urban planning. However, current weather classification models face several challenges that limit their effectiveness and adaptability in diverse and dynamic environments. These challenges include limited dataset diversity, sensitivity to environmental factors, and the need for real-time classification in time-critical scenarios. Additionally, existing models often require large volumes of labeled data and struggle to maintain accuracy under extreme or rapidly changing weather conditions.</a:t>
            </a:r>
          </a:p>
          <a:p>
            <a:r>
              <a:rPr lang="en-US" dirty="0"/>
              <a:t>This project aims to address these limitations by developing a machine learning model based on Convolutional Neural Networks (CNNs) that can accurately classify multiple weather conditions from images. The model will leverage a pre-trained architecture, such as VGG16, to enhance feature extraction capabilities, and will be fine-tuned to perform reliably across various conditions, including low-light and partially obstructed images. The goal is to create a model that is both robust and efficient, capable of real-time deployment in settings where quick and accurate weather information is critical.</a:t>
            </a:r>
          </a:p>
          <a:p>
            <a:r>
              <a:rPr lang="en-US" b="1" dirty="0"/>
              <a:t>Key Objectives:</a:t>
            </a:r>
            <a:endParaRPr lang="en-US" dirty="0"/>
          </a:p>
          <a:p>
            <a:pPr>
              <a:buFont typeface="+mj-lt"/>
              <a:buAutoNum type="arabicPeriod"/>
            </a:pPr>
            <a:r>
              <a:rPr lang="en-US" dirty="0"/>
              <a:t>To develop a CNN-based model that can classify weather conditions from images with high accuracy.</a:t>
            </a:r>
          </a:p>
          <a:p>
            <a:pPr>
              <a:buFont typeface="+mj-lt"/>
              <a:buAutoNum type="arabicPeriod"/>
            </a:pPr>
            <a:r>
              <a:rPr lang="en-US" dirty="0"/>
              <a:t>To enhance the model’s robustness to handle diverse environmental factors such as lighting variations, obstructions, and varying image quality.</a:t>
            </a:r>
          </a:p>
          <a:p>
            <a:pPr>
              <a:buFont typeface="+mj-lt"/>
              <a:buAutoNum type="arabicPeriod"/>
            </a:pPr>
            <a:r>
              <a:rPr lang="en-US" dirty="0"/>
              <a:t>To optimize the model for real-time performance, making it suitable for integration into time-sensitive applications like autonomous systems, disaster response, and public transportation.</a:t>
            </a:r>
          </a:p>
          <a:p>
            <a:pPr>
              <a:buFont typeface="+mj-lt"/>
              <a:buAutoNum type="arabicPeriod"/>
            </a:pPr>
            <a:r>
              <a:rPr lang="en-US" dirty="0"/>
              <a:t>To utilize transfer learning and data augmentation techniques to improve the model’s performance on limited datasets and increase its generalizability.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DC98FD31-1AC3-92D4-33FC-CCCD219B0A92}"/>
              </a:ext>
            </a:extLst>
          </p:cNvPr>
          <p:cNvSpPr>
            <a:spLocks noChangeArrowheads="1"/>
          </p:cNvSpPr>
          <p:nvPr/>
        </p:nvSpPr>
        <p:spPr bwMode="auto">
          <a:xfrm>
            <a:off x="622738" y="596024"/>
            <a:ext cx="9282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600" dirty="0"/>
              <a:t>Relevance of the problem statement w.r.t to SDG</a:t>
            </a:r>
            <a:endParaRPr lang="en-IN" altLang="en-US" sz="3600" dirty="0"/>
          </a:p>
        </p:txBody>
      </p:sp>
      <p:sp>
        <p:nvSpPr>
          <p:cNvPr id="2" name="TextBox 1">
            <a:extLst>
              <a:ext uri="{FF2B5EF4-FFF2-40B4-BE49-F238E27FC236}">
                <a16:creationId xmlns:a16="http://schemas.microsoft.com/office/drawing/2014/main" id="{6CE9426A-B894-7429-8F45-927C12B0E2B9}"/>
              </a:ext>
            </a:extLst>
          </p:cNvPr>
          <p:cNvSpPr txBox="1"/>
          <p:nvPr/>
        </p:nvSpPr>
        <p:spPr>
          <a:xfrm>
            <a:off x="241738" y="1334814"/>
            <a:ext cx="10174014" cy="5693866"/>
          </a:xfrm>
          <a:prstGeom prst="rect">
            <a:avLst/>
          </a:prstGeom>
          <a:noFill/>
        </p:spPr>
        <p:txBody>
          <a:bodyPr wrap="square" rtlCol="0">
            <a:spAutoFit/>
          </a:bodyPr>
          <a:lstStyle/>
          <a:p>
            <a:r>
              <a:rPr lang="en-US" altLang="en-US" sz="1300" dirty="0">
                <a:latin typeface="DM Sans" pitchFamily="2" charset="0"/>
              </a:rPr>
              <a:t>Sustainable Development Goals (SDGs) that best suit the project on </a:t>
            </a:r>
            <a:r>
              <a:rPr lang="en-US" altLang="en-US" sz="1300" b="1" dirty="0">
                <a:latin typeface="DM Sans" pitchFamily="2" charset="0"/>
              </a:rPr>
              <a:t>Weather Identification Through Image Processing</a:t>
            </a:r>
            <a:r>
              <a:rPr lang="en-US" altLang="en-US" sz="1300" dirty="0">
                <a:latin typeface="DM Sans" pitchFamily="2" charset="0"/>
              </a:rPr>
              <a:t>, focusing primarily on </a:t>
            </a:r>
            <a:r>
              <a:rPr lang="en-US" altLang="en-US" sz="1300" b="1" dirty="0">
                <a:latin typeface="DM Sans" pitchFamily="2" charset="0"/>
              </a:rPr>
              <a:t>Goal 11: Sustainable Cities and Communities</a:t>
            </a:r>
            <a:r>
              <a:rPr lang="en-US" altLang="en-US" sz="1300" dirty="0">
                <a:latin typeface="DM Sans" pitchFamily="2" charset="0"/>
              </a:rPr>
              <a:t> and </a:t>
            </a:r>
            <a:r>
              <a:rPr lang="en-US" altLang="en-US" sz="1300" b="1" dirty="0">
                <a:latin typeface="DM Sans" pitchFamily="2" charset="0"/>
              </a:rPr>
              <a:t>Goal 13: Climate Action</a:t>
            </a:r>
            <a:r>
              <a:rPr lang="en-US" altLang="en-US" sz="1300" dirty="0">
                <a:latin typeface="DM Sans" pitchFamily="2" charset="0"/>
              </a:rPr>
              <a:t>:</a:t>
            </a:r>
          </a:p>
          <a:p>
            <a:r>
              <a:rPr lang="en-US" altLang="en-US" sz="1300" b="1" dirty="0">
                <a:latin typeface="DM Sans" pitchFamily="2" charset="0"/>
              </a:rPr>
              <a:t>Goal 11: Sustainable Cities and Communities</a:t>
            </a:r>
          </a:p>
          <a:p>
            <a:pPr>
              <a:buFont typeface="Calibri" panose="020F0502020204030204" pitchFamily="34" charset="0"/>
              <a:buAutoNum type="arabicPeriod"/>
            </a:pPr>
            <a:r>
              <a:rPr lang="en-US" altLang="en-US" sz="1300" b="1" dirty="0">
                <a:latin typeface="DM Sans" pitchFamily="2" charset="0"/>
              </a:rPr>
              <a:t>Urban Safety and Resilience</a:t>
            </a:r>
            <a:r>
              <a:rPr lang="en-US" altLang="en-US" sz="1300" dirty="0">
                <a:latin typeface="DM Sans" pitchFamily="2" charset="0"/>
              </a:rPr>
              <a:t>:</a:t>
            </a:r>
          </a:p>
          <a:p>
            <a:pPr lvl="1">
              <a:buFont typeface="Calibri" panose="020F0502020204030204" pitchFamily="34" charset="0"/>
              <a:buAutoNum type="arabicPeriod"/>
            </a:pPr>
            <a:r>
              <a:rPr lang="en-US" altLang="en-US" sz="1300" dirty="0">
                <a:latin typeface="DM Sans" pitchFamily="2" charset="0"/>
              </a:rPr>
              <a:t>Weather identification enhances urban safety and resilience by providing real-time weather data, helping cities prepare for extreme weather events (e.g., storms, floods) that can disrupt urban life.</a:t>
            </a:r>
          </a:p>
          <a:p>
            <a:pPr>
              <a:buFont typeface="Calibri" panose="020F0502020204030204" pitchFamily="34" charset="0"/>
              <a:buAutoNum type="arabicPeriod"/>
            </a:pPr>
            <a:r>
              <a:rPr lang="en-US" altLang="en-US" sz="1300" b="1" dirty="0">
                <a:latin typeface="DM Sans" pitchFamily="2" charset="0"/>
              </a:rPr>
              <a:t>Smart Transportation Systems</a:t>
            </a:r>
            <a:r>
              <a:rPr lang="en-US" altLang="en-US" sz="1300" dirty="0">
                <a:latin typeface="DM Sans" pitchFamily="2" charset="0"/>
              </a:rPr>
              <a:t>:</a:t>
            </a:r>
          </a:p>
          <a:p>
            <a:pPr lvl="1">
              <a:buFont typeface="Calibri" panose="020F0502020204030204" pitchFamily="34" charset="0"/>
              <a:buAutoNum type="arabicPeriod"/>
            </a:pPr>
            <a:r>
              <a:rPr lang="en-US" altLang="en-US" sz="1300" dirty="0">
                <a:latin typeface="DM Sans" pitchFamily="2" charset="0"/>
              </a:rPr>
              <a:t>Implementing weather identification can improve intelligent transportation systems, ensuring safer and more efficient public transport and reducing traffic accidents caused by adverse weather conditions.</a:t>
            </a:r>
          </a:p>
          <a:p>
            <a:pPr>
              <a:buFont typeface="Calibri" panose="020F0502020204030204" pitchFamily="34" charset="0"/>
              <a:buAutoNum type="arabicPeriod"/>
            </a:pPr>
            <a:r>
              <a:rPr lang="en-US" altLang="en-US" sz="1300" b="1" dirty="0">
                <a:latin typeface="DM Sans" pitchFamily="2" charset="0"/>
              </a:rPr>
              <a:t>Infrastructure Planning</a:t>
            </a:r>
            <a:r>
              <a:rPr lang="en-US" altLang="en-US" sz="1300" dirty="0">
                <a:latin typeface="DM Sans" pitchFamily="2" charset="0"/>
              </a:rPr>
              <a:t>:</a:t>
            </a:r>
          </a:p>
          <a:p>
            <a:pPr lvl="1">
              <a:buFont typeface="Calibri" panose="020F0502020204030204" pitchFamily="34" charset="0"/>
              <a:buAutoNum type="arabicPeriod"/>
            </a:pPr>
            <a:r>
              <a:rPr lang="en-US" altLang="en-US" sz="1300" dirty="0">
                <a:latin typeface="DM Sans" pitchFamily="2" charset="0"/>
              </a:rPr>
              <a:t>Accurate weather data aids urban planners in designing and maintaining infrastructure adapted to changing weather patterns, improving community resilience to climate-related disasters.</a:t>
            </a:r>
          </a:p>
          <a:p>
            <a:pPr>
              <a:buFont typeface="Calibri" panose="020F0502020204030204" pitchFamily="34" charset="0"/>
              <a:buAutoNum type="arabicPeriod"/>
            </a:pPr>
            <a:r>
              <a:rPr lang="en-US" altLang="en-US" sz="1300" b="1" dirty="0">
                <a:latin typeface="DM Sans" pitchFamily="2" charset="0"/>
              </a:rPr>
              <a:t>Public Awareness</a:t>
            </a:r>
            <a:r>
              <a:rPr lang="en-US" altLang="en-US" sz="1300" dirty="0">
                <a:latin typeface="DM Sans" pitchFamily="2" charset="0"/>
              </a:rPr>
              <a:t>:</a:t>
            </a:r>
          </a:p>
          <a:p>
            <a:pPr lvl="1">
              <a:buFont typeface="Calibri" panose="020F0502020204030204" pitchFamily="34" charset="0"/>
              <a:buAutoNum type="arabicPeriod"/>
            </a:pPr>
            <a:r>
              <a:rPr lang="en-US" altLang="en-US" sz="1300" dirty="0">
                <a:latin typeface="DM Sans" pitchFamily="2" charset="0"/>
              </a:rPr>
              <a:t>Weather identification systems can inform communities about real-time weather conditions, enhancing public awareness and preparedness, thereby encouraging community involvement in resilience-building efforts.</a:t>
            </a:r>
          </a:p>
          <a:p>
            <a:r>
              <a:rPr lang="en-US" altLang="en-US" sz="1300" b="1" dirty="0">
                <a:latin typeface="DM Sans" pitchFamily="2" charset="0"/>
              </a:rPr>
              <a:t>Goal 13: Climate Action</a:t>
            </a:r>
          </a:p>
          <a:p>
            <a:pPr>
              <a:buFont typeface="Calibri" panose="020F0502020204030204" pitchFamily="34" charset="0"/>
              <a:buAutoNum type="arabicPeriod"/>
            </a:pPr>
            <a:r>
              <a:rPr lang="en-US" altLang="en-US" sz="1300" b="1" dirty="0">
                <a:latin typeface="DM Sans" pitchFamily="2" charset="0"/>
              </a:rPr>
              <a:t>Monitoring Climate Patterns</a:t>
            </a:r>
            <a:r>
              <a:rPr lang="en-US" altLang="en-US" sz="1300" dirty="0">
                <a:latin typeface="DM Sans" pitchFamily="2" charset="0"/>
              </a:rPr>
              <a:t>:</a:t>
            </a:r>
          </a:p>
          <a:p>
            <a:pPr lvl="1">
              <a:buFont typeface="Calibri" panose="020F0502020204030204" pitchFamily="34" charset="0"/>
              <a:buAutoNum type="arabicPeriod"/>
            </a:pPr>
            <a:r>
              <a:rPr lang="en-US" altLang="en-US" sz="1300" dirty="0">
                <a:latin typeface="DM Sans" pitchFamily="2" charset="0"/>
              </a:rPr>
              <a:t>By accurately identifying and monitoring weather conditions, technology aids in understanding climate changes and their impacts on different regions, facilitating better climate adaptation strategies.</a:t>
            </a:r>
          </a:p>
          <a:p>
            <a:pPr>
              <a:buFont typeface="Calibri" panose="020F0502020204030204" pitchFamily="34" charset="0"/>
              <a:buAutoNum type="arabicPeriod"/>
            </a:pPr>
            <a:r>
              <a:rPr lang="en-US" altLang="en-US" sz="1300" b="1" dirty="0">
                <a:latin typeface="DM Sans" pitchFamily="2" charset="0"/>
              </a:rPr>
              <a:t>Emergency Response</a:t>
            </a:r>
            <a:r>
              <a:rPr lang="en-US" altLang="en-US" sz="1300" dirty="0">
                <a:latin typeface="DM Sans" pitchFamily="2" charset="0"/>
              </a:rPr>
              <a:t>:</a:t>
            </a:r>
          </a:p>
          <a:p>
            <a:pPr lvl="1">
              <a:buFont typeface="Calibri" panose="020F0502020204030204" pitchFamily="34" charset="0"/>
              <a:buAutoNum type="arabicPeriod"/>
            </a:pPr>
            <a:r>
              <a:rPr lang="en-US" altLang="en-US" sz="1300" dirty="0">
                <a:latin typeface="DM Sans" pitchFamily="2" charset="0"/>
              </a:rPr>
              <a:t>Advanced weather identification technology can deliver critical information to emergency services in real-time, allowing rapid response to weather-related disasters and potentially saving lives.</a:t>
            </a:r>
          </a:p>
          <a:p>
            <a:pPr>
              <a:buFont typeface="Calibri" panose="020F0502020204030204" pitchFamily="34" charset="0"/>
              <a:buAutoNum type="arabicPeriod"/>
            </a:pPr>
            <a:r>
              <a:rPr lang="en-US" altLang="en-US" sz="1300" b="1" dirty="0">
                <a:latin typeface="DM Sans" pitchFamily="2" charset="0"/>
              </a:rPr>
              <a:t>Sustainable Practices</a:t>
            </a:r>
            <a:r>
              <a:rPr lang="en-US" altLang="en-US" sz="1300" dirty="0">
                <a:latin typeface="DM Sans" pitchFamily="2" charset="0"/>
              </a:rPr>
              <a:t>:</a:t>
            </a:r>
          </a:p>
          <a:p>
            <a:pPr lvl="1">
              <a:buFont typeface="Calibri" panose="020F0502020204030204" pitchFamily="34" charset="0"/>
              <a:buAutoNum type="arabicPeriod"/>
            </a:pPr>
            <a:r>
              <a:rPr lang="en-US" altLang="en-US" sz="1300" dirty="0">
                <a:latin typeface="DM Sans" pitchFamily="2" charset="0"/>
              </a:rPr>
              <a:t>By providing precise weather forecasts, the technology allows industries, especially agriculture, to adopt sustainable practices, improving productivity while minimizing environmental impact.</a:t>
            </a:r>
          </a:p>
          <a:p>
            <a:pPr>
              <a:buFont typeface="Calibri" panose="020F0502020204030204" pitchFamily="34" charset="0"/>
              <a:buAutoNum type="arabicPeriod"/>
            </a:pPr>
            <a:r>
              <a:rPr lang="en-US" altLang="en-US" sz="1300" b="1" dirty="0">
                <a:latin typeface="DM Sans" pitchFamily="2" charset="0"/>
              </a:rPr>
              <a:t>Research and Development</a:t>
            </a:r>
            <a:r>
              <a:rPr lang="en-US" altLang="en-US" sz="1300" dirty="0">
                <a:latin typeface="DM Sans" pitchFamily="2" charset="0"/>
              </a:rPr>
              <a:t>:</a:t>
            </a:r>
          </a:p>
          <a:p>
            <a:pPr lvl="1">
              <a:buFont typeface="Calibri" panose="020F0502020204030204" pitchFamily="34" charset="0"/>
              <a:buAutoNum type="arabicPeriod"/>
            </a:pPr>
            <a:r>
              <a:rPr lang="en-US" altLang="en-US" sz="1300" dirty="0">
                <a:latin typeface="DM Sans" pitchFamily="2" charset="0"/>
              </a:rPr>
              <a:t>The integration of image processing technologies for weather identification can drive research in meteorology and environmental science, leading to innovations that combat climate change.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182B67-5051-B713-E1EF-D15D704FE5D6}"/>
              </a:ext>
            </a:extLst>
          </p:cNvPr>
          <p:cNvSpPr txBox="1"/>
          <p:nvPr/>
        </p:nvSpPr>
        <p:spPr>
          <a:xfrm>
            <a:off x="283779" y="378372"/>
            <a:ext cx="9501352" cy="3970318"/>
          </a:xfrm>
          <a:prstGeom prst="rect">
            <a:avLst/>
          </a:prstGeom>
          <a:noFill/>
        </p:spPr>
        <p:txBody>
          <a:bodyPr wrap="square" rtlCol="0">
            <a:spAutoFit/>
          </a:bodyPr>
          <a:lstStyle/>
          <a:p>
            <a:r>
              <a:rPr lang="en-US" altLang="en-US" sz="1300" b="1" dirty="0">
                <a:latin typeface="DM Sans" pitchFamily="2" charset="0"/>
              </a:rPr>
              <a:t>Other Relevant Goals</a:t>
            </a:r>
          </a:p>
          <a:p>
            <a:pPr>
              <a:buFont typeface="Arial" panose="020B0604020202020204" pitchFamily="34" charset="0"/>
              <a:buChar char="•"/>
            </a:pPr>
            <a:r>
              <a:rPr lang="en-US" altLang="en-US" sz="1300" b="1" dirty="0">
                <a:latin typeface="DM Sans" pitchFamily="2" charset="0"/>
              </a:rPr>
              <a:t>Goal 9: Industry, Innovation, and Infrastructure</a:t>
            </a:r>
            <a:r>
              <a:rPr lang="en-US" altLang="en-US" sz="1300" dirty="0">
                <a:latin typeface="DM Sans" pitchFamily="2" charset="0"/>
              </a:rPr>
              <a:t>:</a:t>
            </a:r>
          </a:p>
          <a:p>
            <a:pPr lvl="1">
              <a:buFont typeface="Arial" panose="020B0604020202020204" pitchFamily="34" charset="0"/>
              <a:buChar char="•"/>
            </a:pPr>
            <a:r>
              <a:rPr lang="en-US" altLang="en-US" sz="1300" dirty="0">
                <a:latin typeface="DM Sans" pitchFamily="2" charset="0"/>
              </a:rPr>
              <a:t>By incorporating cutting-edge technologies like CNNs and Vision Transformers for weather identification, the project promotes innovation in data processing and analysis, enhancing the overall capabilities of infrastructure.</a:t>
            </a:r>
          </a:p>
          <a:p>
            <a:pPr>
              <a:buFont typeface="Arial" panose="020B0604020202020204" pitchFamily="34" charset="0"/>
              <a:buChar char="•"/>
            </a:pPr>
            <a:r>
              <a:rPr lang="en-US" altLang="en-US" sz="1300" b="1" dirty="0">
                <a:latin typeface="DM Sans" pitchFamily="2" charset="0"/>
              </a:rPr>
              <a:t>Goal 17: Partnerships for the Goals</a:t>
            </a:r>
            <a:r>
              <a:rPr lang="en-US" altLang="en-US" sz="1300" dirty="0">
                <a:latin typeface="DM Sans" pitchFamily="2" charset="0"/>
              </a:rPr>
              <a:t>:</a:t>
            </a:r>
          </a:p>
          <a:p>
            <a:pPr lvl="1">
              <a:buFont typeface="Arial" panose="020B0604020202020204" pitchFamily="34" charset="0"/>
              <a:buChar char="•"/>
            </a:pPr>
            <a:r>
              <a:rPr lang="en-US" altLang="en-US" sz="1300" dirty="0">
                <a:latin typeface="DM Sans" pitchFamily="2" charset="0"/>
              </a:rPr>
              <a:t>Collaborating with various stakeholders (governments, technology companies, and non-profits) can facilitate the widespread application of weather identification technologies, promoting sustainable development practices across various sectors.</a:t>
            </a:r>
          </a:p>
          <a:p>
            <a:r>
              <a:rPr lang="en-US" altLang="en-US" sz="1300" b="1" dirty="0">
                <a:latin typeface="DM Sans" pitchFamily="2" charset="0"/>
              </a:rPr>
              <a:t>Overall Impact on SDGs</a:t>
            </a:r>
          </a:p>
          <a:p>
            <a:pPr>
              <a:buFont typeface="Calibri" panose="020F0502020204030204" pitchFamily="34" charset="0"/>
              <a:buAutoNum type="arabicPeriod"/>
            </a:pPr>
            <a:r>
              <a:rPr lang="en-US" altLang="en-US" sz="1300" b="1" dirty="0">
                <a:latin typeface="DM Sans" pitchFamily="2" charset="0"/>
              </a:rPr>
              <a:t>Real-time Decision Making</a:t>
            </a:r>
            <a:r>
              <a:rPr lang="en-US" altLang="en-US" sz="1300" dirty="0">
                <a:latin typeface="DM Sans" pitchFamily="2" charset="0"/>
              </a:rPr>
              <a:t>:</a:t>
            </a:r>
          </a:p>
          <a:p>
            <a:pPr lvl="1">
              <a:buFont typeface="Calibri" panose="020F0502020204030204" pitchFamily="34" charset="0"/>
              <a:buAutoNum type="arabicPeriod"/>
            </a:pPr>
            <a:r>
              <a:rPr lang="en-US" altLang="en-US" sz="1300" dirty="0">
                <a:latin typeface="DM Sans" pitchFamily="2" charset="0"/>
              </a:rPr>
              <a:t>The technology supports quick and informed decision-making processes that correlate with sustainable development, fostering adaptive management strategies.</a:t>
            </a:r>
          </a:p>
          <a:p>
            <a:pPr>
              <a:buFont typeface="Calibri" panose="020F0502020204030204" pitchFamily="34" charset="0"/>
              <a:buAutoNum type="arabicPeriod"/>
            </a:pPr>
            <a:r>
              <a:rPr lang="en-US" altLang="en-US" sz="1300" b="1" dirty="0">
                <a:latin typeface="DM Sans" pitchFamily="2" charset="0"/>
              </a:rPr>
              <a:t>Environmental Monitoring</a:t>
            </a:r>
            <a:r>
              <a:rPr lang="en-US" altLang="en-US" sz="1300" dirty="0">
                <a:latin typeface="DM Sans" pitchFamily="2" charset="0"/>
              </a:rPr>
              <a:t>:</a:t>
            </a:r>
          </a:p>
          <a:p>
            <a:pPr lvl="1">
              <a:buFont typeface="Calibri" panose="020F0502020204030204" pitchFamily="34" charset="0"/>
              <a:buAutoNum type="arabicPeriod"/>
            </a:pPr>
            <a:r>
              <a:rPr lang="en-US" altLang="en-US" sz="1300" dirty="0">
                <a:latin typeface="DM Sans" pitchFamily="2" charset="0"/>
              </a:rPr>
              <a:t>Continuous monitoring of weather conditions contributes to broader environmental sustainability efforts, aiding in conservation and resource management.</a:t>
            </a:r>
          </a:p>
          <a:p>
            <a:pPr>
              <a:buFont typeface="Calibri" panose="020F0502020204030204" pitchFamily="34" charset="0"/>
              <a:buAutoNum type="arabicPeriod"/>
            </a:pPr>
            <a:r>
              <a:rPr lang="en-US" altLang="en-US" sz="1300" b="1" dirty="0">
                <a:latin typeface="DM Sans" pitchFamily="2" charset="0"/>
              </a:rPr>
              <a:t>Community Engagement</a:t>
            </a:r>
            <a:r>
              <a:rPr lang="en-US" altLang="en-US" sz="1300" dirty="0">
                <a:latin typeface="DM Sans" pitchFamily="2" charset="0"/>
              </a:rPr>
              <a:t>:</a:t>
            </a:r>
          </a:p>
          <a:p>
            <a:pPr lvl="1">
              <a:buFont typeface="Calibri" panose="020F0502020204030204" pitchFamily="34" charset="0"/>
              <a:buAutoNum type="arabicPeriod"/>
            </a:pPr>
            <a:r>
              <a:rPr lang="en-US" altLang="en-US" sz="1300" dirty="0">
                <a:latin typeface="DM Sans" pitchFamily="2" charset="0"/>
              </a:rPr>
              <a:t>Engaging communities with real-time weather data can build a culture of preparedness and proactive involvement in sustainable practices, fulfilling the objectives of various SDGs.</a:t>
            </a:r>
          </a:p>
          <a:p>
            <a:endParaRPr lang="en-IN" dirty="0"/>
          </a:p>
        </p:txBody>
      </p:sp>
    </p:spTree>
    <p:extLst>
      <p:ext uri="{BB962C8B-B14F-4D97-AF65-F5344CB8AC3E}">
        <p14:creationId xmlns:p14="http://schemas.microsoft.com/office/powerpoint/2010/main" val="238260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8D6632-53E3-F8D5-E2C8-3435A0C8C47A}"/>
              </a:ext>
            </a:extLst>
          </p:cNvPr>
          <p:cNvSpPr/>
          <p:nvPr/>
        </p:nvSpPr>
        <p:spPr>
          <a:xfrm>
            <a:off x="1653381" y="209769"/>
            <a:ext cx="7385050" cy="511175"/>
          </a:xfrm>
          <a:prstGeom prst="rect">
            <a:avLst/>
          </a:prstGeom>
        </p:spPr>
        <p:txBody>
          <a:bodyPr wrap="none" lIns="0" tIns="0" rIns="0" bIns="0"/>
          <a:lstStyle/>
          <a:p>
            <a:pPr algn="ctr" eaLnBrk="1" fontAlgn="auto" hangingPunct="1">
              <a:spcBef>
                <a:spcPts val="0"/>
              </a:spcBef>
              <a:spcAft>
                <a:spcPts val="0"/>
              </a:spcAft>
              <a:defRPr/>
            </a:pPr>
            <a:r>
              <a:rPr lang="en-US" sz="4400" dirty="0"/>
              <a:t>PROJECT OBJECTIVE</a:t>
            </a:r>
            <a:endParaRPr lang="en-US" sz="4200" spc="-50" dirty="0">
              <a:latin typeface="Calibri"/>
            </a:endParaRPr>
          </a:p>
        </p:txBody>
      </p:sp>
      <p:sp>
        <p:nvSpPr>
          <p:cNvPr id="3" name="TextBox 2">
            <a:extLst>
              <a:ext uri="{FF2B5EF4-FFF2-40B4-BE49-F238E27FC236}">
                <a16:creationId xmlns:a16="http://schemas.microsoft.com/office/drawing/2014/main" id="{DD5C16D4-E76E-5C55-B075-C0253B9E639A}"/>
              </a:ext>
            </a:extLst>
          </p:cNvPr>
          <p:cNvSpPr txBox="1"/>
          <p:nvPr/>
        </p:nvSpPr>
        <p:spPr>
          <a:xfrm>
            <a:off x="231228" y="1219200"/>
            <a:ext cx="10016358" cy="5355312"/>
          </a:xfrm>
          <a:prstGeom prst="rect">
            <a:avLst/>
          </a:prstGeom>
          <a:noFill/>
        </p:spPr>
        <p:txBody>
          <a:bodyPr wrap="square" rtlCol="0">
            <a:spAutoFit/>
          </a:bodyPr>
          <a:lstStyle/>
          <a:p>
            <a:r>
              <a:rPr lang="en-US" dirty="0"/>
              <a:t>The task of accurately classifying weather conditions from visual images is crucial for applications in autonomous driving, agricultural management, disaster response, and urban infrastructure planning. Despite the advancements in machine learning, current weather classification models face significant challenges that limit their applicability in real-world scenarios.</a:t>
            </a:r>
          </a:p>
          <a:p>
            <a:r>
              <a:rPr lang="en-US" dirty="0"/>
              <a:t>Key challenges include:</a:t>
            </a:r>
          </a:p>
          <a:p>
            <a:pPr>
              <a:buFont typeface="+mj-lt"/>
              <a:buAutoNum type="arabicPeriod"/>
            </a:pPr>
            <a:r>
              <a:rPr lang="en-US" b="1" dirty="0"/>
              <a:t>Lack of Dataset Diversity</a:t>
            </a:r>
            <a:r>
              <a:rPr lang="en-US" dirty="0"/>
              <a:t>: Many existing models are trained on limited datasets, which do not capture the full range of weather conditions across different geographic regions, seasons, and lighting conditions.</a:t>
            </a:r>
          </a:p>
          <a:p>
            <a:pPr>
              <a:buFont typeface="+mj-lt"/>
              <a:buAutoNum type="arabicPeriod"/>
            </a:pPr>
            <a:r>
              <a:rPr lang="en-US" b="1" dirty="0"/>
              <a:t>Environmental Sensitivity</a:t>
            </a:r>
            <a:r>
              <a:rPr lang="en-US" dirty="0"/>
              <a:t>: Models often struggle with low-light conditions, image obstructions, and varying image resolutions, leading to inconsistent classification performance.</a:t>
            </a:r>
          </a:p>
          <a:p>
            <a:pPr>
              <a:buFont typeface="+mj-lt"/>
              <a:buAutoNum type="arabicPeriod"/>
            </a:pPr>
            <a:r>
              <a:rPr lang="en-US" b="1" dirty="0"/>
              <a:t>Real-Time Processing Requirements</a:t>
            </a:r>
            <a:r>
              <a:rPr lang="en-US" dirty="0"/>
              <a:t>: For applications where immediate weather classification is needed, current models often fail to meet real-time processing requirements.</a:t>
            </a:r>
          </a:p>
          <a:p>
            <a:pPr>
              <a:buFont typeface="+mj-lt"/>
              <a:buAutoNum type="arabicPeriod"/>
            </a:pPr>
            <a:r>
              <a:rPr lang="en-US" b="1" dirty="0"/>
              <a:t>Insufficient Handling of Dynamic and Extreme Conditions</a:t>
            </a:r>
            <a:r>
              <a:rPr lang="en-US" dirty="0"/>
              <a:t>: Existing models have limitations in accurately classifying extreme and rapidly changing weather conditions, which are increasingly critical in the context of climate change.</a:t>
            </a:r>
          </a:p>
          <a:p>
            <a:r>
              <a:rPr lang="en-US" dirty="0"/>
              <a:t>Given these challenges, this project seeks to address the following problem:</a:t>
            </a:r>
          </a:p>
          <a:p>
            <a:r>
              <a:rPr lang="en-US" b="1" dirty="0"/>
              <a:t>To develop a robust and efficient Convolutional Neural Network (CNN)-based weather classification model that can accurately classify diverse weather conditions from images in real-time, overcoming limitations in data diversity, environmental sensitivity, and adaptability to dynamic weather scenarios.</a:t>
            </a:r>
            <a:endParaRPr lang="en-US" dirty="0"/>
          </a:p>
          <a:p>
            <a:endParaRPr lang="en-IN" dirty="0"/>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7197</Words>
  <Application>Microsoft Office PowerPoint</Application>
  <PresentationFormat>Custom</PresentationFormat>
  <Paragraphs>360</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Online2PDF.com</dc:creator>
  <cp:lastModifiedBy>Rahil Alawat</cp:lastModifiedBy>
  <cp:revision>37</cp:revision>
  <dcterms:modified xsi:type="dcterms:W3CDTF">2024-11-14T07:13:53Z</dcterms:modified>
</cp:coreProperties>
</file>