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avea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602e08e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602e08e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602e08e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602e08e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602e08e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602e08e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602e08ef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602e08e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602e08e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602e08e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602e08ef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b602e08ef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602e08ef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602e08ef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602e08e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602e08e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602e08e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602e08e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602e08e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602e08e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602e08e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602e08e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602e08e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602e08e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602e08e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602e08e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602e08e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602e08e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602e08e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602e08e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-1" y="0"/>
            <a:ext cx="9144000" cy="15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Study Project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Math F266</a:t>
            </a:r>
            <a:endParaRPr sz="3600"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31500" y="1555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Under the Guidance of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Krishnendra Shekhawat</a:t>
            </a:r>
            <a:endParaRPr sz="2400"/>
          </a:p>
        </p:txBody>
      </p:sp>
      <p:sp>
        <p:nvSpPr>
          <p:cNvPr id="64" name="Google Shape;64;p15"/>
          <p:cNvSpPr txBox="1"/>
          <p:nvPr/>
        </p:nvSpPr>
        <p:spPr>
          <a:xfrm>
            <a:off x="1804725" y="2651325"/>
            <a:ext cx="6416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Title: Enumeration of </a:t>
            </a:r>
            <a:r>
              <a:rPr lang="en" sz="1800"/>
              <a:t>Maximal Rectangular Floor Plans</a:t>
            </a:r>
            <a:r>
              <a:rPr lang="en" sz="1800"/>
              <a:t> </a:t>
            </a:r>
            <a:endParaRPr sz="1800"/>
          </a:p>
        </p:txBody>
      </p:sp>
      <p:sp>
        <p:nvSpPr>
          <p:cNvPr id="65" name="Google Shape;65;p15"/>
          <p:cNvSpPr txBox="1"/>
          <p:nvPr/>
        </p:nvSpPr>
        <p:spPr>
          <a:xfrm>
            <a:off x="5714000" y="3519225"/>
            <a:ext cx="30381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By-	Rahil N Jain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	ID No. 2017B4A70541P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Lakshya agarwal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	ID No. 2017B4A70630P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 Problem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17725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consider the outer graph with I-O edges after edge counting. Let this graph be G. Figure represents G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2473566" y="1975275"/>
            <a:ext cx="3850396" cy="2843215"/>
          </a:xfrm>
          <a:custGeom>
            <a:rect b="b" l="l" r="r" t="t"/>
            <a:pathLst>
              <a:path extrusionOk="0" h="135182" w="191562">
                <a:moveTo>
                  <a:pt x="96275" y="0"/>
                </a:moveTo>
                <a:lnTo>
                  <a:pt x="0" y="63634"/>
                </a:lnTo>
                <a:lnTo>
                  <a:pt x="102540" y="135182"/>
                </a:lnTo>
                <a:lnTo>
                  <a:pt x="191562" y="5737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7" name="Google Shape;127;p24"/>
          <p:cNvCxnSpPr/>
          <p:nvPr/>
        </p:nvCxnSpPr>
        <p:spPr>
          <a:xfrm rot="10800000">
            <a:off x="4455339" y="2495218"/>
            <a:ext cx="6300" cy="40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4"/>
          <p:cNvSpPr/>
          <p:nvPr/>
        </p:nvSpPr>
        <p:spPr>
          <a:xfrm>
            <a:off x="4097259" y="2911377"/>
            <a:ext cx="656084" cy="735086"/>
          </a:xfrm>
          <a:custGeom>
            <a:rect b="b" l="l" r="r" t="t"/>
            <a:pathLst>
              <a:path extrusionOk="0" h="34950" w="32641">
                <a:moveTo>
                  <a:pt x="18794" y="0"/>
                </a:moveTo>
                <a:lnTo>
                  <a:pt x="0" y="14837"/>
                </a:lnTo>
                <a:lnTo>
                  <a:pt x="0" y="34950"/>
                </a:lnTo>
                <a:lnTo>
                  <a:pt x="32312" y="34950"/>
                </a:lnTo>
                <a:lnTo>
                  <a:pt x="32641" y="14507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9" name="Google Shape;129;p24"/>
          <p:cNvCxnSpPr/>
          <p:nvPr/>
        </p:nvCxnSpPr>
        <p:spPr>
          <a:xfrm>
            <a:off x="4110505" y="3223411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4"/>
          <p:cNvCxnSpPr/>
          <p:nvPr/>
        </p:nvCxnSpPr>
        <p:spPr>
          <a:xfrm flipH="1" rot="10800000">
            <a:off x="4110505" y="3237163"/>
            <a:ext cx="636300" cy="40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/>
          <p:nvPr/>
        </p:nvCxnSpPr>
        <p:spPr>
          <a:xfrm flipH="1">
            <a:off x="4488457" y="3646404"/>
            <a:ext cx="264900" cy="297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4110505" y="3646404"/>
            <a:ext cx="378000" cy="318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4"/>
          <p:cNvCxnSpPr/>
          <p:nvPr/>
        </p:nvCxnSpPr>
        <p:spPr>
          <a:xfrm>
            <a:off x="4481639" y="3951497"/>
            <a:ext cx="0" cy="3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/>
        </p:nvSpPr>
        <p:spPr>
          <a:xfrm>
            <a:off x="4282902" y="1664929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402062" y="4818261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172100" y="3157501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6317351" y="3032683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415316" y="2706823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02062" y="2337499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40" name="Google Shape;140;p24"/>
          <p:cNvSpPr txBox="1"/>
          <p:nvPr/>
        </p:nvSpPr>
        <p:spPr>
          <a:xfrm>
            <a:off x="3951249" y="3077647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141" name="Google Shape;141;p24"/>
          <p:cNvSpPr txBox="1"/>
          <p:nvPr/>
        </p:nvSpPr>
        <p:spPr>
          <a:xfrm>
            <a:off x="4729894" y="3098368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142" name="Google Shape;142;p24"/>
          <p:cNvSpPr txBox="1"/>
          <p:nvPr/>
        </p:nvSpPr>
        <p:spPr>
          <a:xfrm>
            <a:off x="3911350" y="3524972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143" name="Google Shape;143;p24"/>
          <p:cNvSpPr txBox="1"/>
          <p:nvPr/>
        </p:nvSpPr>
        <p:spPr>
          <a:xfrm>
            <a:off x="4723367" y="3489913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144" name="Google Shape;144;p24"/>
          <p:cNvSpPr txBox="1"/>
          <p:nvPr/>
        </p:nvSpPr>
        <p:spPr>
          <a:xfrm>
            <a:off x="4455127" y="3885650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145" name="Google Shape;145;p24"/>
          <p:cNvSpPr txBox="1"/>
          <p:nvPr/>
        </p:nvSpPr>
        <p:spPr>
          <a:xfrm>
            <a:off x="4431356" y="4145723"/>
            <a:ext cx="30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sp>
        <p:nvSpPr>
          <p:cNvPr id="146" name="Google Shape;146;p24"/>
          <p:cNvSpPr txBox="1"/>
          <p:nvPr/>
        </p:nvSpPr>
        <p:spPr>
          <a:xfrm>
            <a:off x="4209763" y="2380363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(3)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209750" y="2704691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(2)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675164" y="2997777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(1)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831739" y="2992352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(1)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831739" y="3429356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(1)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642183" y="3560347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(1)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217582" y="3807747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(2)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251443" y="4137609"/>
            <a:ext cx="378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(3)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be followed for completion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set of cut vertices.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the Cut vertices to East and West.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graph is divided into sections of biconnected subgraphs.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outer boundary for each biconnected subgraph.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connecting.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9950" y="255450"/>
            <a:ext cx="51945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Cut vertex set = { 2 , 7 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Cut vertex connection.</a:t>
            </a:r>
            <a:endParaRPr sz="1800"/>
          </a:p>
        </p:txBody>
      </p:sp>
      <p:sp>
        <p:nvSpPr>
          <p:cNvPr id="165" name="Google Shape;165;p26"/>
          <p:cNvSpPr/>
          <p:nvPr/>
        </p:nvSpPr>
        <p:spPr>
          <a:xfrm>
            <a:off x="1467225" y="1170475"/>
            <a:ext cx="4789050" cy="3379550"/>
          </a:xfrm>
          <a:custGeom>
            <a:rect b="b" l="l" r="r" t="t"/>
            <a:pathLst>
              <a:path extrusionOk="0" h="135182" w="191562">
                <a:moveTo>
                  <a:pt x="96275" y="0"/>
                </a:moveTo>
                <a:lnTo>
                  <a:pt x="0" y="63634"/>
                </a:lnTo>
                <a:lnTo>
                  <a:pt x="102540" y="135182"/>
                </a:lnTo>
                <a:lnTo>
                  <a:pt x="191562" y="5737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6" name="Google Shape;166;p26"/>
          <p:cNvCxnSpPr/>
          <p:nvPr/>
        </p:nvCxnSpPr>
        <p:spPr>
          <a:xfrm rot="10800000">
            <a:off x="3931800" y="1788575"/>
            <a:ext cx="8100" cy="47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6"/>
          <p:cNvCxnSpPr/>
          <p:nvPr/>
        </p:nvCxnSpPr>
        <p:spPr>
          <a:xfrm flipH="1">
            <a:off x="1483650" y="2266775"/>
            <a:ext cx="2456400" cy="494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3940050" y="2266775"/>
            <a:ext cx="2307900" cy="35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9" name="Google Shape;169;p26"/>
          <p:cNvSpPr/>
          <p:nvPr/>
        </p:nvSpPr>
        <p:spPr>
          <a:xfrm>
            <a:off x="3486700" y="2283250"/>
            <a:ext cx="816025" cy="873750"/>
          </a:xfrm>
          <a:custGeom>
            <a:rect b="b" l="l" r="r" t="t"/>
            <a:pathLst>
              <a:path extrusionOk="0" h="34950" w="32641">
                <a:moveTo>
                  <a:pt x="18794" y="0"/>
                </a:moveTo>
                <a:lnTo>
                  <a:pt x="0" y="14837"/>
                </a:lnTo>
                <a:lnTo>
                  <a:pt x="0" y="34950"/>
                </a:lnTo>
                <a:lnTo>
                  <a:pt x="32312" y="34950"/>
                </a:lnTo>
                <a:lnTo>
                  <a:pt x="32641" y="14507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0" name="Google Shape;170;p26"/>
          <p:cNvCxnSpPr/>
          <p:nvPr/>
        </p:nvCxnSpPr>
        <p:spPr>
          <a:xfrm>
            <a:off x="3503175" y="2654175"/>
            <a:ext cx="79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/>
          <p:nvPr/>
        </p:nvCxnSpPr>
        <p:spPr>
          <a:xfrm flipH="1" rot="10800000">
            <a:off x="3503175" y="2670550"/>
            <a:ext cx="791400" cy="47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3973025" y="3157000"/>
            <a:ext cx="329700" cy="35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3503175" y="3157000"/>
            <a:ext cx="470100" cy="379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3964775" y="3519675"/>
            <a:ext cx="0" cy="37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 rot="10800000">
            <a:off x="1475525" y="2769500"/>
            <a:ext cx="2497500" cy="774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flipH="1" rot="10800000">
            <a:off x="3981275" y="2613050"/>
            <a:ext cx="2274900" cy="93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7" name="Google Shape;177;p26"/>
          <p:cNvSpPr txBox="1"/>
          <p:nvPr/>
        </p:nvSpPr>
        <p:spPr>
          <a:xfrm>
            <a:off x="3748350" y="8407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865800" y="455002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1092275" y="257582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247950" y="24274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3882286" y="2040089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182" name="Google Shape;182;p26"/>
          <p:cNvSpPr txBox="1"/>
          <p:nvPr/>
        </p:nvSpPr>
        <p:spPr>
          <a:xfrm>
            <a:off x="3865800" y="1601063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83" name="Google Shape;183;p26"/>
          <p:cNvSpPr txBox="1"/>
          <p:nvPr/>
        </p:nvSpPr>
        <p:spPr>
          <a:xfrm>
            <a:off x="3305100" y="248090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184" name="Google Shape;184;p26"/>
          <p:cNvSpPr txBox="1"/>
          <p:nvPr/>
        </p:nvSpPr>
        <p:spPr>
          <a:xfrm>
            <a:off x="4273543" y="2505532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185" name="Google Shape;185;p26"/>
          <p:cNvSpPr txBox="1"/>
          <p:nvPr/>
        </p:nvSpPr>
        <p:spPr>
          <a:xfrm>
            <a:off x="3255475" y="30126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186" name="Google Shape;186;p26"/>
          <p:cNvSpPr txBox="1"/>
          <p:nvPr/>
        </p:nvSpPr>
        <p:spPr>
          <a:xfrm>
            <a:off x="4265425" y="297097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187" name="Google Shape;187;p26"/>
          <p:cNvSpPr txBox="1"/>
          <p:nvPr/>
        </p:nvSpPr>
        <p:spPr>
          <a:xfrm>
            <a:off x="3931800" y="344140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188" name="Google Shape;188;p26"/>
          <p:cNvSpPr txBox="1"/>
          <p:nvPr/>
        </p:nvSpPr>
        <p:spPr>
          <a:xfrm>
            <a:off x="3902235" y="3750557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cxnSp>
        <p:nvCxnSpPr>
          <p:cNvPr id="189" name="Google Shape;189;p26"/>
          <p:cNvCxnSpPr/>
          <p:nvPr/>
        </p:nvCxnSpPr>
        <p:spPr>
          <a:xfrm flipH="1">
            <a:off x="4639925" y="1329225"/>
            <a:ext cx="1923600" cy="57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6"/>
          <p:cNvSpPr txBox="1"/>
          <p:nvPr/>
        </p:nvSpPr>
        <p:spPr>
          <a:xfrm>
            <a:off x="6679125" y="1081550"/>
            <a:ext cx="1923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</p:txBody>
      </p:sp>
      <p:cxnSp>
        <p:nvCxnSpPr>
          <p:cNvPr id="191" name="Google Shape;191;p26"/>
          <p:cNvCxnSpPr>
            <a:stCxn id="192" idx="1"/>
          </p:cNvCxnSpPr>
          <p:nvPr/>
        </p:nvCxnSpPr>
        <p:spPr>
          <a:xfrm flipH="1">
            <a:off x="5394950" y="2092425"/>
            <a:ext cx="1411800" cy="58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/>
        </p:nvSpPr>
        <p:spPr>
          <a:xfrm>
            <a:off x="6806750" y="1907025"/>
            <a:ext cx="1923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cxnSp>
        <p:nvCxnSpPr>
          <p:cNvPr id="193" name="Google Shape;193;p26"/>
          <p:cNvCxnSpPr>
            <a:stCxn id="194" idx="1"/>
          </p:cNvCxnSpPr>
          <p:nvPr/>
        </p:nvCxnSpPr>
        <p:spPr>
          <a:xfrm flipH="1">
            <a:off x="4813250" y="3269475"/>
            <a:ext cx="1680000" cy="3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6"/>
          <p:cNvSpPr txBox="1"/>
          <p:nvPr/>
        </p:nvSpPr>
        <p:spPr>
          <a:xfrm>
            <a:off x="6493250" y="3084075"/>
            <a:ext cx="1923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467225" y="1170475"/>
            <a:ext cx="4789050" cy="3379550"/>
          </a:xfrm>
          <a:custGeom>
            <a:rect b="b" l="l" r="r" t="t"/>
            <a:pathLst>
              <a:path extrusionOk="0" h="135182" w="191562">
                <a:moveTo>
                  <a:pt x="96275" y="0"/>
                </a:moveTo>
                <a:lnTo>
                  <a:pt x="0" y="63634"/>
                </a:lnTo>
                <a:lnTo>
                  <a:pt x="102540" y="135182"/>
                </a:lnTo>
                <a:lnTo>
                  <a:pt x="191562" y="5737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0" name="Google Shape;200;p27"/>
          <p:cNvCxnSpPr/>
          <p:nvPr/>
        </p:nvCxnSpPr>
        <p:spPr>
          <a:xfrm rot="10800000">
            <a:off x="3931800" y="1788575"/>
            <a:ext cx="8100" cy="478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/>
          <p:nvPr/>
        </p:nvCxnSpPr>
        <p:spPr>
          <a:xfrm flipH="1">
            <a:off x="1483650" y="2266775"/>
            <a:ext cx="2456400" cy="494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7"/>
          <p:cNvCxnSpPr/>
          <p:nvPr/>
        </p:nvCxnSpPr>
        <p:spPr>
          <a:xfrm>
            <a:off x="3940050" y="2266775"/>
            <a:ext cx="2307900" cy="35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3" name="Google Shape;203;p27"/>
          <p:cNvSpPr/>
          <p:nvPr/>
        </p:nvSpPr>
        <p:spPr>
          <a:xfrm>
            <a:off x="3486700" y="2283250"/>
            <a:ext cx="816025" cy="873750"/>
          </a:xfrm>
          <a:custGeom>
            <a:rect b="b" l="l" r="r" t="t"/>
            <a:pathLst>
              <a:path extrusionOk="0" h="34950" w="32641">
                <a:moveTo>
                  <a:pt x="18794" y="0"/>
                </a:moveTo>
                <a:lnTo>
                  <a:pt x="0" y="14837"/>
                </a:lnTo>
                <a:lnTo>
                  <a:pt x="0" y="34950"/>
                </a:lnTo>
                <a:lnTo>
                  <a:pt x="32312" y="34950"/>
                </a:lnTo>
                <a:lnTo>
                  <a:pt x="32641" y="14507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4" name="Google Shape;204;p27"/>
          <p:cNvCxnSpPr/>
          <p:nvPr/>
        </p:nvCxnSpPr>
        <p:spPr>
          <a:xfrm>
            <a:off x="3503175" y="2654175"/>
            <a:ext cx="79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 flipH="1" rot="10800000">
            <a:off x="3503175" y="2670550"/>
            <a:ext cx="791400" cy="47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 flipH="1">
            <a:off x="3973025" y="3157000"/>
            <a:ext cx="329700" cy="35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>
            <a:off x="3503175" y="3157000"/>
            <a:ext cx="470100" cy="379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>
            <a:off x="3964775" y="3519675"/>
            <a:ext cx="0" cy="37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/>
          <p:nvPr/>
        </p:nvCxnSpPr>
        <p:spPr>
          <a:xfrm rot="10800000">
            <a:off x="1475525" y="2769500"/>
            <a:ext cx="2497500" cy="774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/>
          <p:nvPr/>
        </p:nvCxnSpPr>
        <p:spPr>
          <a:xfrm flipH="1" rot="10800000">
            <a:off x="3981275" y="2613050"/>
            <a:ext cx="2274900" cy="93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Google Shape;211;p27"/>
          <p:cNvSpPr txBox="1"/>
          <p:nvPr/>
        </p:nvSpPr>
        <p:spPr>
          <a:xfrm>
            <a:off x="3748350" y="8407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3865800" y="455002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1092275" y="257582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6247950" y="24274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3882286" y="2040089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216" name="Google Shape;216;p27"/>
          <p:cNvSpPr txBox="1"/>
          <p:nvPr/>
        </p:nvSpPr>
        <p:spPr>
          <a:xfrm>
            <a:off x="3865800" y="1601063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17" name="Google Shape;217;p27"/>
          <p:cNvSpPr txBox="1"/>
          <p:nvPr/>
        </p:nvSpPr>
        <p:spPr>
          <a:xfrm>
            <a:off x="3305100" y="248090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218" name="Google Shape;218;p27"/>
          <p:cNvSpPr txBox="1"/>
          <p:nvPr/>
        </p:nvSpPr>
        <p:spPr>
          <a:xfrm>
            <a:off x="4273543" y="2505532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219" name="Google Shape;219;p27"/>
          <p:cNvSpPr txBox="1"/>
          <p:nvPr/>
        </p:nvSpPr>
        <p:spPr>
          <a:xfrm>
            <a:off x="3255475" y="30126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220" name="Google Shape;220;p27"/>
          <p:cNvSpPr txBox="1"/>
          <p:nvPr/>
        </p:nvSpPr>
        <p:spPr>
          <a:xfrm>
            <a:off x="4265425" y="297097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221" name="Google Shape;221;p27"/>
          <p:cNvSpPr txBox="1"/>
          <p:nvPr/>
        </p:nvSpPr>
        <p:spPr>
          <a:xfrm>
            <a:off x="3931800" y="344140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222" name="Google Shape;222;p27"/>
          <p:cNvSpPr txBox="1"/>
          <p:nvPr/>
        </p:nvSpPr>
        <p:spPr>
          <a:xfrm>
            <a:off x="3902235" y="3750557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cxnSp>
        <p:nvCxnSpPr>
          <p:cNvPr id="223" name="Google Shape;223;p27"/>
          <p:cNvCxnSpPr/>
          <p:nvPr/>
        </p:nvCxnSpPr>
        <p:spPr>
          <a:xfrm flipH="1">
            <a:off x="4639925" y="1329225"/>
            <a:ext cx="1923600" cy="57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 txBox="1"/>
          <p:nvPr/>
        </p:nvSpPr>
        <p:spPr>
          <a:xfrm>
            <a:off x="6679125" y="1081550"/>
            <a:ext cx="1923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flipH="1">
            <a:off x="1467150" y="1788675"/>
            <a:ext cx="2472900" cy="974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7"/>
          <p:cNvCxnSpPr/>
          <p:nvPr/>
        </p:nvCxnSpPr>
        <p:spPr>
          <a:xfrm rot="10800000">
            <a:off x="3882450" y="1178775"/>
            <a:ext cx="57600" cy="6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3940050" y="1805175"/>
            <a:ext cx="2307900" cy="8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7"/>
          <p:cNvSpPr txBox="1"/>
          <p:nvPr/>
        </p:nvSpPr>
        <p:spPr>
          <a:xfrm>
            <a:off x="568750" y="354450"/>
            <a:ext cx="2868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connection of first and last section is done in a circular fashion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467225" y="1170475"/>
            <a:ext cx="4789050" cy="3379550"/>
          </a:xfrm>
          <a:custGeom>
            <a:rect b="b" l="l" r="r" t="t"/>
            <a:pathLst>
              <a:path extrusionOk="0" h="135182" w="191562">
                <a:moveTo>
                  <a:pt x="96275" y="0"/>
                </a:moveTo>
                <a:lnTo>
                  <a:pt x="0" y="63634"/>
                </a:lnTo>
                <a:lnTo>
                  <a:pt x="102540" y="135182"/>
                </a:lnTo>
                <a:lnTo>
                  <a:pt x="191562" y="5737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34" name="Google Shape;234;p28"/>
          <p:cNvCxnSpPr/>
          <p:nvPr/>
        </p:nvCxnSpPr>
        <p:spPr>
          <a:xfrm rot="10800000">
            <a:off x="3931800" y="1788575"/>
            <a:ext cx="8100" cy="47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8"/>
          <p:cNvCxnSpPr/>
          <p:nvPr/>
        </p:nvCxnSpPr>
        <p:spPr>
          <a:xfrm flipH="1">
            <a:off x="1483650" y="2266775"/>
            <a:ext cx="2456400" cy="494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3940050" y="2266775"/>
            <a:ext cx="2307900" cy="35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3503175" y="2654175"/>
            <a:ext cx="79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 rot="10800000">
            <a:off x="3503175" y="2670550"/>
            <a:ext cx="791400" cy="47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3964775" y="3519675"/>
            <a:ext cx="0" cy="37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475525" y="2769500"/>
            <a:ext cx="2497500" cy="774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/>
          <p:nvPr/>
        </p:nvCxnSpPr>
        <p:spPr>
          <a:xfrm flipH="1" rot="10800000">
            <a:off x="3981275" y="2613050"/>
            <a:ext cx="2274900" cy="93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2" name="Google Shape;242;p28"/>
          <p:cNvSpPr txBox="1"/>
          <p:nvPr/>
        </p:nvSpPr>
        <p:spPr>
          <a:xfrm>
            <a:off x="3748350" y="8407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3865800" y="455002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092275" y="257582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6247950" y="24274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882286" y="2040089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247" name="Google Shape;247;p28"/>
          <p:cNvSpPr txBox="1"/>
          <p:nvPr/>
        </p:nvSpPr>
        <p:spPr>
          <a:xfrm>
            <a:off x="3865800" y="1601063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48" name="Google Shape;248;p28"/>
          <p:cNvSpPr txBox="1"/>
          <p:nvPr/>
        </p:nvSpPr>
        <p:spPr>
          <a:xfrm>
            <a:off x="3305100" y="248090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249" name="Google Shape;249;p28"/>
          <p:cNvSpPr txBox="1"/>
          <p:nvPr/>
        </p:nvSpPr>
        <p:spPr>
          <a:xfrm>
            <a:off x="4273543" y="2505532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250" name="Google Shape;250;p28"/>
          <p:cNvSpPr txBox="1"/>
          <p:nvPr/>
        </p:nvSpPr>
        <p:spPr>
          <a:xfrm>
            <a:off x="3255475" y="301265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251" name="Google Shape;251;p28"/>
          <p:cNvSpPr txBox="1"/>
          <p:nvPr/>
        </p:nvSpPr>
        <p:spPr>
          <a:xfrm>
            <a:off x="4265425" y="2970975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252" name="Google Shape;252;p28"/>
          <p:cNvSpPr txBox="1"/>
          <p:nvPr/>
        </p:nvSpPr>
        <p:spPr>
          <a:xfrm>
            <a:off x="3931800" y="3441400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253" name="Google Shape;253;p28"/>
          <p:cNvSpPr txBox="1"/>
          <p:nvPr/>
        </p:nvSpPr>
        <p:spPr>
          <a:xfrm>
            <a:off x="3902235" y="3750557"/>
            <a:ext cx="37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sp>
        <p:nvSpPr>
          <p:cNvPr id="254" name="Google Shape;254;p28"/>
          <p:cNvSpPr txBox="1"/>
          <p:nvPr/>
        </p:nvSpPr>
        <p:spPr>
          <a:xfrm>
            <a:off x="7173700" y="1889663"/>
            <a:ext cx="1923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cxnSp>
        <p:nvCxnSpPr>
          <p:cNvPr id="255" name="Google Shape;255;p28"/>
          <p:cNvCxnSpPr/>
          <p:nvPr/>
        </p:nvCxnSpPr>
        <p:spPr>
          <a:xfrm flipH="1">
            <a:off x="1467150" y="1788675"/>
            <a:ext cx="2472900" cy="974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8"/>
          <p:cNvCxnSpPr/>
          <p:nvPr/>
        </p:nvCxnSpPr>
        <p:spPr>
          <a:xfrm rot="10800000">
            <a:off x="3882450" y="1178775"/>
            <a:ext cx="57600" cy="6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/>
          <p:nvPr/>
        </p:nvCxnSpPr>
        <p:spPr>
          <a:xfrm>
            <a:off x="3940050" y="1805175"/>
            <a:ext cx="2307900" cy="8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/>
          <p:nvPr/>
        </p:nvCxnSpPr>
        <p:spPr>
          <a:xfrm flipH="1">
            <a:off x="3519750" y="2283250"/>
            <a:ext cx="420300" cy="37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8"/>
          <p:cNvCxnSpPr/>
          <p:nvPr/>
        </p:nvCxnSpPr>
        <p:spPr>
          <a:xfrm flipH="1">
            <a:off x="3511275" y="2662425"/>
            <a:ext cx="8400" cy="502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>
            <a:off x="3511425" y="3165225"/>
            <a:ext cx="445200" cy="387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 flipH="1" rot="10800000">
            <a:off x="3956550" y="3173600"/>
            <a:ext cx="338100" cy="37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flipH="1" rot="10800000">
            <a:off x="4294500" y="2662425"/>
            <a:ext cx="8100" cy="519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8"/>
          <p:cNvCxnSpPr/>
          <p:nvPr/>
        </p:nvCxnSpPr>
        <p:spPr>
          <a:xfrm rot="10800000">
            <a:off x="3940025" y="2275125"/>
            <a:ext cx="362700" cy="387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>
            <a:off x="3544400" y="3165225"/>
            <a:ext cx="750000" cy="1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288300" y="182975"/>
            <a:ext cx="35775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the outer boundary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from a cut vertex and connect all the vertices to East till the next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Cut vertex , after that connect rest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o</a:t>
            </a:r>
            <a:r>
              <a:rPr lang="en"/>
              <a:t>f them to West</a:t>
            </a:r>
            <a:endParaRPr/>
          </a:p>
        </p:txBody>
      </p:sp>
      <p:cxnSp>
        <p:nvCxnSpPr>
          <p:cNvPr id="266" name="Google Shape;266;p28"/>
          <p:cNvCxnSpPr/>
          <p:nvPr/>
        </p:nvCxnSpPr>
        <p:spPr>
          <a:xfrm flipH="1">
            <a:off x="1454650" y="2662425"/>
            <a:ext cx="2040300" cy="12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8"/>
          <p:cNvCxnSpPr/>
          <p:nvPr/>
        </p:nvCxnSpPr>
        <p:spPr>
          <a:xfrm rot="10800000">
            <a:off x="1473575" y="2795950"/>
            <a:ext cx="2049900" cy="37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8"/>
          <p:cNvCxnSpPr/>
          <p:nvPr/>
        </p:nvCxnSpPr>
        <p:spPr>
          <a:xfrm flipH="1" rot="10800000">
            <a:off x="4288600" y="2607250"/>
            <a:ext cx="1946100" cy="58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8"/>
          <p:cNvCxnSpPr/>
          <p:nvPr/>
        </p:nvCxnSpPr>
        <p:spPr>
          <a:xfrm flipH="1" rot="10800000">
            <a:off x="4298050" y="2616600"/>
            <a:ext cx="1926900" cy="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562512" y="656202"/>
            <a:ext cx="6005948" cy="3853363"/>
          </a:xfrm>
          <a:custGeom>
            <a:rect b="b" l="l" r="r" t="t"/>
            <a:pathLst>
              <a:path extrusionOk="0" h="135182" w="191562">
                <a:moveTo>
                  <a:pt x="96275" y="0"/>
                </a:moveTo>
                <a:lnTo>
                  <a:pt x="0" y="63634"/>
                </a:lnTo>
                <a:lnTo>
                  <a:pt x="102540" y="135182"/>
                </a:lnTo>
                <a:lnTo>
                  <a:pt x="191562" y="5737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75" name="Google Shape;275;p29"/>
          <p:cNvCxnSpPr/>
          <p:nvPr/>
        </p:nvCxnSpPr>
        <p:spPr>
          <a:xfrm rot="10800000">
            <a:off x="4653374" y="1361103"/>
            <a:ext cx="10200" cy="545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 flipH="1">
            <a:off x="1583063" y="1906203"/>
            <a:ext cx="3080700" cy="5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9"/>
          <p:cNvCxnSpPr/>
          <p:nvPr/>
        </p:nvCxnSpPr>
        <p:spPr>
          <a:xfrm>
            <a:off x="4663763" y="1906203"/>
            <a:ext cx="2894400" cy="404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9"/>
          <p:cNvCxnSpPr/>
          <p:nvPr/>
        </p:nvCxnSpPr>
        <p:spPr>
          <a:xfrm>
            <a:off x="4115863" y="2347916"/>
            <a:ext cx="992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9"/>
          <p:cNvCxnSpPr/>
          <p:nvPr/>
        </p:nvCxnSpPr>
        <p:spPr>
          <a:xfrm flipH="1" rot="10800000">
            <a:off x="4115863" y="2366730"/>
            <a:ext cx="992400" cy="545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/>
          <p:nvPr/>
        </p:nvCxnSpPr>
        <p:spPr>
          <a:xfrm flipH="1">
            <a:off x="4705205" y="2921237"/>
            <a:ext cx="413400" cy="404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4115863" y="2921237"/>
            <a:ext cx="589500" cy="43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4694771" y="3334759"/>
            <a:ext cx="0" cy="42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 rot="10800000">
            <a:off x="1572818" y="2479450"/>
            <a:ext cx="3132300" cy="88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/>
          <p:nvPr/>
        </p:nvCxnSpPr>
        <p:spPr>
          <a:xfrm flipH="1" rot="10800000">
            <a:off x="4715464" y="2301057"/>
            <a:ext cx="2853000" cy="1071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29"/>
          <p:cNvSpPr txBox="1"/>
          <p:nvPr/>
        </p:nvSpPr>
        <p:spPr>
          <a:xfrm>
            <a:off x="4423345" y="280250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4570643" y="4509563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1092275" y="2258582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7558175" y="2089405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4591318" y="1647736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290" name="Google Shape;290;p29"/>
          <p:cNvSpPr txBox="1"/>
          <p:nvPr/>
        </p:nvSpPr>
        <p:spPr>
          <a:xfrm>
            <a:off x="4570643" y="1147158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91" name="Google Shape;291;p29"/>
          <p:cNvSpPr txBox="1"/>
          <p:nvPr/>
        </p:nvSpPr>
        <p:spPr>
          <a:xfrm>
            <a:off x="3867451" y="2150348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292" name="Google Shape;292;p29"/>
          <p:cNvSpPr txBox="1"/>
          <p:nvPr/>
        </p:nvSpPr>
        <p:spPr>
          <a:xfrm>
            <a:off x="5082007" y="2178434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293" name="Google Shape;293;p29"/>
          <p:cNvSpPr txBox="1"/>
          <p:nvPr/>
        </p:nvSpPr>
        <p:spPr>
          <a:xfrm>
            <a:off x="3805215" y="2756649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294" name="Google Shape;294;p29"/>
          <p:cNvSpPr txBox="1"/>
          <p:nvPr/>
        </p:nvSpPr>
        <p:spPr>
          <a:xfrm>
            <a:off x="5071826" y="2709131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295" name="Google Shape;295;p29"/>
          <p:cNvSpPr txBox="1"/>
          <p:nvPr/>
        </p:nvSpPr>
        <p:spPr>
          <a:xfrm>
            <a:off x="4653416" y="3245510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296" name="Google Shape;296;p29"/>
          <p:cNvSpPr txBox="1"/>
          <p:nvPr/>
        </p:nvSpPr>
        <p:spPr>
          <a:xfrm>
            <a:off x="4616338" y="3598011"/>
            <a:ext cx="4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cxnSp>
        <p:nvCxnSpPr>
          <p:cNvPr id="297" name="Google Shape;297;p29"/>
          <p:cNvCxnSpPr/>
          <p:nvPr/>
        </p:nvCxnSpPr>
        <p:spPr>
          <a:xfrm flipH="1">
            <a:off x="1562363" y="1361074"/>
            <a:ext cx="3101400" cy="111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/>
          <p:nvPr/>
        </p:nvCxnSpPr>
        <p:spPr>
          <a:xfrm rot="10800000">
            <a:off x="4591463" y="665587"/>
            <a:ext cx="72300" cy="71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9"/>
          <p:cNvCxnSpPr/>
          <p:nvPr/>
        </p:nvCxnSpPr>
        <p:spPr>
          <a:xfrm>
            <a:off x="4663763" y="1379887"/>
            <a:ext cx="2894400" cy="9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/>
          <p:nvPr/>
        </p:nvCxnSpPr>
        <p:spPr>
          <a:xfrm flipH="1">
            <a:off x="1546848" y="2357323"/>
            <a:ext cx="2558700" cy="14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9"/>
          <p:cNvCxnSpPr/>
          <p:nvPr/>
        </p:nvCxnSpPr>
        <p:spPr>
          <a:xfrm rot="10800000">
            <a:off x="1570622" y="2509463"/>
            <a:ext cx="2570700" cy="43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9"/>
          <p:cNvCxnSpPr/>
          <p:nvPr/>
        </p:nvCxnSpPr>
        <p:spPr>
          <a:xfrm flipH="1" rot="10800000">
            <a:off x="5100890" y="2294313"/>
            <a:ext cx="2440800" cy="6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9"/>
          <p:cNvCxnSpPr/>
          <p:nvPr/>
        </p:nvCxnSpPr>
        <p:spPr>
          <a:xfrm flipH="1" rot="10800000">
            <a:off x="5112742" y="2305223"/>
            <a:ext cx="2416500" cy="6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9"/>
          <p:cNvSpPr/>
          <p:nvPr/>
        </p:nvSpPr>
        <p:spPr>
          <a:xfrm>
            <a:off x="4156800" y="1912325"/>
            <a:ext cx="940475" cy="1025625"/>
          </a:xfrm>
          <a:custGeom>
            <a:rect b="b" l="l" r="r" t="t"/>
            <a:pathLst>
              <a:path extrusionOk="0" h="41025" w="37619">
                <a:moveTo>
                  <a:pt x="20345" y="0"/>
                </a:moveTo>
                <a:lnTo>
                  <a:pt x="0" y="17553"/>
                </a:lnTo>
                <a:lnTo>
                  <a:pt x="0" y="41025"/>
                </a:lnTo>
                <a:lnTo>
                  <a:pt x="37240" y="41025"/>
                </a:lnTo>
                <a:lnTo>
                  <a:pt x="37619" y="17168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5" name="Google Shape;305;p29"/>
          <p:cNvCxnSpPr/>
          <p:nvPr/>
        </p:nvCxnSpPr>
        <p:spPr>
          <a:xfrm rot="10800000">
            <a:off x="1599100" y="2505775"/>
            <a:ext cx="3099300" cy="12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/>
          <p:nvPr/>
        </p:nvCxnSpPr>
        <p:spPr>
          <a:xfrm>
            <a:off x="4706625" y="3750475"/>
            <a:ext cx="66000" cy="7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/>
          <p:nvPr/>
        </p:nvCxnSpPr>
        <p:spPr>
          <a:xfrm flipH="1" rot="10800000">
            <a:off x="4698400" y="2299800"/>
            <a:ext cx="2860200" cy="14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 txBox="1"/>
          <p:nvPr/>
        </p:nvSpPr>
        <p:spPr>
          <a:xfrm>
            <a:off x="330625" y="283400"/>
            <a:ext cx="3099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Completed outer maximal dual graph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/>
        </p:nvSpPr>
        <p:spPr>
          <a:xfrm>
            <a:off x="2352125" y="1454725"/>
            <a:ext cx="5582700" cy="23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9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Method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Consider the Inner Graph given below. The task is to add 4 outer boundaries to it.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178" y="962500"/>
            <a:ext cx="6526425" cy="4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0" y="140375"/>
            <a:ext cx="85206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Definitions</a:t>
            </a:r>
            <a:endParaRPr sz="36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1002575"/>
            <a:ext cx="8520600" cy="4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Inner Graph:-The initially given dual graph of the given RFP on which we have to add four rooms.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NESW vertices:-The four vertices to be added are names as NESW being ‘North’ , ‘East’ , ‘South’ ,’West’ respectively.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Outer Graph:- The final graph after adding the NESW vertices is called the outer graph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I-I edges:- Edges of the given inner graphs.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O-O edges:- Edges between NESW vertices.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I-O edges:- Edges between the vertices of inner graph and NESW vertices.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0" y="60150"/>
            <a:ext cx="85206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Definitions</a:t>
            </a:r>
            <a:endParaRPr sz="3600"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942150"/>
            <a:ext cx="85206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</a:t>
            </a:r>
            <a:r>
              <a:rPr lang="en"/>
              <a:t>Wrapped Vertices:-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Those vertices which have a cycle in the subgraph formed from its neighbors.In the figure, the vertex 0 is a wrapped vertex because the subgraph formed from its neighbors 1,2,3,4, has a cycle i.e, 1-2-3-4-1.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00" y="2526750"/>
            <a:ext cx="3082600" cy="23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220575" y="320850"/>
            <a:ext cx="79209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1 : A </a:t>
            </a:r>
            <a:r>
              <a:rPr lang="en"/>
              <a:t>maximal rectangular dual graph</a:t>
            </a:r>
            <a:r>
              <a:rPr lang="en"/>
              <a:t> has 3n-7 edges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0575" y="812125"/>
            <a:ext cx="7519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2 : A degree 1 vertex must have exactly 3 I-O edges  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20575" y="1253425"/>
            <a:ext cx="7519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3 : A cut vertex must have exactly 2 I-O edges. 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20575" y="1694725"/>
            <a:ext cx="75198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4 : All cut vertices must be connected to the same 2 opposite NESW vertices.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WLoG let us take it East and West.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20575" y="2276125"/>
            <a:ext cx="7519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5 : A wrapped vertex has 0 I-O edges. 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20575" y="2659175"/>
            <a:ext cx="7519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6 : The vertices between 2 cut vertices must have exactly 1 I-O edge  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20575" y="3068600"/>
            <a:ext cx="7519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7 : </a:t>
            </a:r>
            <a:r>
              <a:rPr lang="en"/>
              <a:t>As the inner graph is connected, each vertex has at least one of its sides block by the blocks of the inner graph. So as each vertex has 4 sides to be covered, the maximum number of I-O edges that can be added to the rest of the vertices is 3.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20575" y="3855500"/>
            <a:ext cx="75198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8 : Assume a generic vertex v, which doesn’t come under the above criteria of vertices. Let the degree of v be d. Now the maximum number of sides the neighbors of v can take is d. So the minimum number of I-O edges for v to be added must be 4-d. Now if d is greater than or equal to 4, then the minimum number must be zero.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75" y="0"/>
            <a:ext cx="81361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34225" y="213550"/>
            <a:ext cx="84300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Basics of Edge counting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 n be the number of vertices in the inner graph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Total edges in the outer graph is 3*(n+4)-7 = 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some edges which are evident so we start forming the outer graph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/>
              <a:t>by counting these vertices.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I-I edges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O-O edges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I-O edges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Edges from cut vertices =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Edges from degree 1 vertices = 3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Edges from wrapped vertices = 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Edges from vertices between 2 consecutive cut vertices =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Edges from the minimum number of generic vertices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If K = 0 after this process then there is a unique solution else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12495" t="0"/>
          <a:stretch/>
        </p:blipFill>
        <p:spPr>
          <a:xfrm>
            <a:off x="1012281" y="0"/>
            <a:ext cx="7224870" cy="5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296750" y="820475"/>
            <a:ext cx="43914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3 * ( 6+4) - 7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K- I-I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K= 23- 9 =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 - O-O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 = 14 - 4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 - I-O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 = 10 - 8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edges is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non-isomorphic combinations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edges are adding I-O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1,1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1,2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2,2.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12296" t="0"/>
          <a:stretch/>
        </p:blipFill>
        <p:spPr>
          <a:xfrm>
            <a:off x="3800737" y="400075"/>
            <a:ext cx="5343263" cy="38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296750" y="201425"/>
            <a:ext cx="3964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edge counting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