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BC612-C0F0-4409-A743-FC34F69437DD}"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7ABBB2-68BE-4EEE-8FAC-87B112BD8C04}" type="slidenum">
              <a:rPr lang="en-IN" smtClean="0"/>
              <a:t>‹#›</a:t>
            </a:fld>
            <a:endParaRPr lang="en-IN"/>
          </a:p>
        </p:txBody>
      </p:sp>
    </p:spTree>
    <p:extLst>
      <p:ext uri="{BB962C8B-B14F-4D97-AF65-F5344CB8AC3E}">
        <p14:creationId xmlns:p14="http://schemas.microsoft.com/office/powerpoint/2010/main" val="2789240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BC612-C0F0-4409-A743-FC34F69437DD}" type="datetimeFigureOut">
              <a:rPr lang="en-IN" smtClean="0"/>
              <a:t>04/03/2023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7ABBB2-68BE-4EEE-8FAC-87B112BD8C04}" type="slidenum">
              <a:rPr lang="en-IN" smtClean="0"/>
              <a:t>‹#›</a:t>
            </a:fld>
            <a:endParaRPr lang="en-IN"/>
          </a:p>
        </p:txBody>
      </p:sp>
    </p:spTree>
    <p:extLst>
      <p:ext uri="{BB962C8B-B14F-4D97-AF65-F5344CB8AC3E}">
        <p14:creationId xmlns:p14="http://schemas.microsoft.com/office/powerpoint/2010/main" val="3635274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2ABC612-C0F0-4409-A743-FC34F69437DD}"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7ABBB2-68BE-4EEE-8FAC-87B112BD8C04}" type="slidenum">
              <a:rPr lang="en-IN" smtClean="0"/>
              <a:t>‹#›</a:t>
            </a:fld>
            <a:endParaRPr lang="en-IN"/>
          </a:p>
        </p:txBody>
      </p:sp>
    </p:spTree>
    <p:extLst>
      <p:ext uri="{BB962C8B-B14F-4D97-AF65-F5344CB8AC3E}">
        <p14:creationId xmlns:p14="http://schemas.microsoft.com/office/powerpoint/2010/main" val="2981985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2ABC612-C0F0-4409-A743-FC34F69437DD}"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7ABBB2-68BE-4EEE-8FAC-87B112BD8C0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88900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BC612-C0F0-4409-A743-FC34F69437DD}"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7ABBB2-68BE-4EEE-8FAC-87B112BD8C04}" type="slidenum">
              <a:rPr lang="en-IN" smtClean="0"/>
              <a:t>‹#›</a:t>
            </a:fld>
            <a:endParaRPr lang="en-IN"/>
          </a:p>
        </p:txBody>
      </p:sp>
    </p:spTree>
    <p:extLst>
      <p:ext uri="{BB962C8B-B14F-4D97-AF65-F5344CB8AC3E}">
        <p14:creationId xmlns:p14="http://schemas.microsoft.com/office/powerpoint/2010/main" val="3099048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ABC612-C0F0-4409-A743-FC34F69437DD}" type="datetimeFigureOut">
              <a:rPr lang="en-IN" smtClean="0"/>
              <a:t>04/03/2023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7ABBB2-68BE-4EEE-8FAC-87B112BD8C04}" type="slidenum">
              <a:rPr lang="en-IN" smtClean="0"/>
              <a:t>‹#›</a:t>
            </a:fld>
            <a:endParaRPr lang="en-IN"/>
          </a:p>
        </p:txBody>
      </p:sp>
    </p:spTree>
    <p:extLst>
      <p:ext uri="{BB962C8B-B14F-4D97-AF65-F5344CB8AC3E}">
        <p14:creationId xmlns:p14="http://schemas.microsoft.com/office/powerpoint/2010/main" val="3713174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ABC612-C0F0-4409-A743-FC34F69437DD}" type="datetimeFigureOut">
              <a:rPr lang="en-IN" smtClean="0"/>
              <a:t>04/03/2023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7ABBB2-68BE-4EEE-8FAC-87B112BD8C04}" type="slidenum">
              <a:rPr lang="en-IN" smtClean="0"/>
              <a:t>‹#›</a:t>
            </a:fld>
            <a:endParaRPr lang="en-IN"/>
          </a:p>
        </p:txBody>
      </p:sp>
    </p:spTree>
    <p:extLst>
      <p:ext uri="{BB962C8B-B14F-4D97-AF65-F5344CB8AC3E}">
        <p14:creationId xmlns:p14="http://schemas.microsoft.com/office/powerpoint/2010/main" val="2364930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BC612-C0F0-4409-A743-FC34F69437DD}"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7ABBB2-68BE-4EEE-8FAC-87B112BD8C04}" type="slidenum">
              <a:rPr lang="en-IN" smtClean="0"/>
              <a:t>‹#›</a:t>
            </a:fld>
            <a:endParaRPr lang="en-IN"/>
          </a:p>
        </p:txBody>
      </p:sp>
    </p:spTree>
    <p:extLst>
      <p:ext uri="{BB962C8B-B14F-4D97-AF65-F5344CB8AC3E}">
        <p14:creationId xmlns:p14="http://schemas.microsoft.com/office/powerpoint/2010/main" val="1946931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BC612-C0F0-4409-A743-FC34F69437DD}"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7ABBB2-68BE-4EEE-8FAC-87B112BD8C04}" type="slidenum">
              <a:rPr lang="en-IN" smtClean="0"/>
              <a:t>‹#›</a:t>
            </a:fld>
            <a:endParaRPr lang="en-IN"/>
          </a:p>
        </p:txBody>
      </p:sp>
    </p:spTree>
    <p:extLst>
      <p:ext uri="{BB962C8B-B14F-4D97-AF65-F5344CB8AC3E}">
        <p14:creationId xmlns:p14="http://schemas.microsoft.com/office/powerpoint/2010/main" val="1447344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2ABC612-C0F0-4409-A743-FC34F69437DD}"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7ABBB2-68BE-4EEE-8FAC-87B112BD8C04}" type="slidenum">
              <a:rPr lang="en-IN" smtClean="0"/>
              <a:t>‹#›</a:t>
            </a:fld>
            <a:endParaRPr lang="en-IN"/>
          </a:p>
        </p:txBody>
      </p:sp>
    </p:spTree>
    <p:extLst>
      <p:ext uri="{BB962C8B-B14F-4D97-AF65-F5344CB8AC3E}">
        <p14:creationId xmlns:p14="http://schemas.microsoft.com/office/powerpoint/2010/main" val="282438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BC612-C0F0-4409-A743-FC34F69437DD}"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7ABBB2-68BE-4EEE-8FAC-87B112BD8C04}" type="slidenum">
              <a:rPr lang="en-IN" smtClean="0"/>
              <a:t>‹#›</a:t>
            </a:fld>
            <a:endParaRPr lang="en-IN"/>
          </a:p>
        </p:txBody>
      </p:sp>
    </p:spTree>
    <p:extLst>
      <p:ext uri="{BB962C8B-B14F-4D97-AF65-F5344CB8AC3E}">
        <p14:creationId xmlns:p14="http://schemas.microsoft.com/office/powerpoint/2010/main" val="356355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BC612-C0F0-4409-A743-FC34F69437DD}" type="datetimeFigureOut">
              <a:rPr lang="en-IN" smtClean="0"/>
              <a:t>04/03/2023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7ABBB2-68BE-4EEE-8FAC-87B112BD8C04}" type="slidenum">
              <a:rPr lang="en-IN" smtClean="0"/>
              <a:t>‹#›</a:t>
            </a:fld>
            <a:endParaRPr lang="en-IN"/>
          </a:p>
        </p:txBody>
      </p:sp>
    </p:spTree>
    <p:extLst>
      <p:ext uri="{BB962C8B-B14F-4D97-AF65-F5344CB8AC3E}">
        <p14:creationId xmlns:p14="http://schemas.microsoft.com/office/powerpoint/2010/main" val="129129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BC612-C0F0-4409-A743-FC34F69437DD}" type="datetimeFigureOut">
              <a:rPr lang="en-IN" smtClean="0"/>
              <a:t>04/03/2023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7ABBB2-68BE-4EEE-8FAC-87B112BD8C04}" type="slidenum">
              <a:rPr lang="en-IN" smtClean="0"/>
              <a:t>‹#›</a:t>
            </a:fld>
            <a:endParaRPr lang="en-IN"/>
          </a:p>
        </p:txBody>
      </p:sp>
    </p:spTree>
    <p:extLst>
      <p:ext uri="{BB962C8B-B14F-4D97-AF65-F5344CB8AC3E}">
        <p14:creationId xmlns:p14="http://schemas.microsoft.com/office/powerpoint/2010/main" val="118715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2ABC612-C0F0-4409-A743-FC34F69437DD}" type="datetimeFigureOut">
              <a:rPr lang="en-IN" smtClean="0"/>
              <a:t>04/03/2023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07ABBB2-68BE-4EEE-8FAC-87B112BD8C04}" type="slidenum">
              <a:rPr lang="en-IN" smtClean="0"/>
              <a:t>‹#›</a:t>
            </a:fld>
            <a:endParaRPr lang="en-IN"/>
          </a:p>
        </p:txBody>
      </p:sp>
    </p:spTree>
    <p:extLst>
      <p:ext uri="{BB962C8B-B14F-4D97-AF65-F5344CB8AC3E}">
        <p14:creationId xmlns:p14="http://schemas.microsoft.com/office/powerpoint/2010/main" val="2826840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2ABC612-C0F0-4409-A743-FC34F69437DD}" type="datetimeFigureOut">
              <a:rPr lang="en-IN" smtClean="0"/>
              <a:t>04/03/2023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07ABBB2-68BE-4EEE-8FAC-87B112BD8C04}" type="slidenum">
              <a:rPr lang="en-IN" smtClean="0"/>
              <a:t>‹#›</a:t>
            </a:fld>
            <a:endParaRPr lang="en-IN"/>
          </a:p>
        </p:txBody>
      </p:sp>
    </p:spTree>
    <p:extLst>
      <p:ext uri="{BB962C8B-B14F-4D97-AF65-F5344CB8AC3E}">
        <p14:creationId xmlns:p14="http://schemas.microsoft.com/office/powerpoint/2010/main" val="2601771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2ABC612-C0F0-4409-A743-FC34F69437DD}" type="datetimeFigureOut">
              <a:rPr lang="en-IN" smtClean="0"/>
              <a:t>04/03/2023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07ABBB2-68BE-4EEE-8FAC-87B112BD8C04}" type="slidenum">
              <a:rPr lang="en-IN" smtClean="0"/>
              <a:t>‹#›</a:t>
            </a:fld>
            <a:endParaRPr lang="en-IN"/>
          </a:p>
        </p:txBody>
      </p:sp>
    </p:spTree>
    <p:extLst>
      <p:ext uri="{BB962C8B-B14F-4D97-AF65-F5344CB8AC3E}">
        <p14:creationId xmlns:p14="http://schemas.microsoft.com/office/powerpoint/2010/main" val="896874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BC612-C0F0-4409-A743-FC34F69437DD}" type="datetimeFigureOut">
              <a:rPr lang="en-IN" smtClean="0"/>
              <a:t>04/03/2023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7ABBB2-68BE-4EEE-8FAC-87B112BD8C04}" type="slidenum">
              <a:rPr lang="en-IN" smtClean="0"/>
              <a:t>‹#›</a:t>
            </a:fld>
            <a:endParaRPr lang="en-IN"/>
          </a:p>
        </p:txBody>
      </p:sp>
    </p:spTree>
    <p:extLst>
      <p:ext uri="{BB962C8B-B14F-4D97-AF65-F5344CB8AC3E}">
        <p14:creationId xmlns:p14="http://schemas.microsoft.com/office/powerpoint/2010/main" val="3117909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2ABC612-C0F0-4409-A743-FC34F69437DD}" type="datetimeFigureOut">
              <a:rPr lang="en-IN" smtClean="0"/>
              <a:t>04/03/2023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07ABBB2-68BE-4EEE-8FAC-87B112BD8C04}" type="slidenum">
              <a:rPr lang="en-IN" smtClean="0"/>
              <a:t>‹#›</a:t>
            </a:fld>
            <a:endParaRPr lang="en-IN"/>
          </a:p>
        </p:txBody>
      </p:sp>
    </p:spTree>
    <p:extLst>
      <p:ext uri="{BB962C8B-B14F-4D97-AF65-F5344CB8AC3E}">
        <p14:creationId xmlns:p14="http://schemas.microsoft.com/office/powerpoint/2010/main" val="23812171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E74D-D50A-898F-FEE2-A9B017482F1F}"/>
              </a:ext>
            </a:extLst>
          </p:cNvPr>
          <p:cNvSpPr>
            <a:spLocks noGrp="1"/>
          </p:cNvSpPr>
          <p:nvPr>
            <p:ph type="ctrTitle"/>
          </p:nvPr>
        </p:nvSpPr>
        <p:spPr>
          <a:xfrm>
            <a:off x="1014995" y="-492967"/>
            <a:ext cx="8825658" cy="3329581"/>
          </a:xfrm>
        </p:spPr>
        <p:txBody>
          <a:bodyPr>
            <a:normAutofit/>
          </a:bodyPr>
          <a:lstStyle/>
          <a:p>
            <a:r>
              <a:rPr lang="en-IN" sz="7000" dirty="0"/>
              <a:t>CREDIT EDA</a:t>
            </a:r>
          </a:p>
        </p:txBody>
      </p:sp>
      <p:sp>
        <p:nvSpPr>
          <p:cNvPr id="3" name="Subtitle 2">
            <a:extLst>
              <a:ext uri="{FF2B5EF4-FFF2-40B4-BE49-F238E27FC236}">
                <a16:creationId xmlns:a16="http://schemas.microsoft.com/office/drawing/2014/main" id="{0C3AC4E0-3D59-BEC9-C075-AAB3D121336E}"/>
              </a:ext>
            </a:extLst>
          </p:cNvPr>
          <p:cNvSpPr>
            <a:spLocks noGrp="1"/>
          </p:cNvSpPr>
          <p:nvPr>
            <p:ph type="subTitle" idx="1"/>
          </p:nvPr>
        </p:nvSpPr>
        <p:spPr>
          <a:xfrm>
            <a:off x="1635967" y="3060863"/>
            <a:ext cx="9144000" cy="494101"/>
          </a:xfrm>
        </p:spPr>
        <p:txBody>
          <a:bodyPr>
            <a:noAutofit/>
          </a:bodyPr>
          <a:lstStyle/>
          <a:p>
            <a:r>
              <a:rPr lang="en-IN" sz="3000" dirty="0"/>
              <a:t>ASSIGNMENT</a:t>
            </a:r>
          </a:p>
        </p:txBody>
      </p:sp>
    </p:spTree>
    <p:extLst>
      <p:ext uri="{BB962C8B-B14F-4D97-AF65-F5344CB8AC3E}">
        <p14:creationId xmlns:p14="http://schemas.microsoft.com/office/powerpoint/2010/main" val="2820366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1837-1F65-7BBF-5BA5-0FD8F7BFDF0D}"/>
              </a:ext>
            </a:extLst>
          </p:cNvPr>
          <p:cNvSpPr>
            <a:spLocks noGrp="1"/>
          </p:cNvSpPr>
          <p:nvPr>
            <p:ph type="title"/>
          </p:nvPr>
        </p:nvSpPr>
        <p:spPr/>
        <p:txBody>
          <a:bodyPr/>
          <a:lstStyle/>
          <a:p>
            <a:r>
              <a:rPr lang="en-IN" b="1" dirty="0">
                <a:solidFill>
                  <a:schemeClr val="tx1"/>
                </a:solidFill>
                <a:latin typeface="circular"/>
              </a:rPr>
              <a:t>Results</a:t>
            </a:r>
          </a:p>
        </p:txBody>
      </p:sp>
      <p:pic>
        <p:nvPicPr>
          <p:cNvPr id="5" name="Content Placeholder 4">
            <a:extLst>
              <a:ext uri="{FF2B5EF4-FFF2-40B4-BE49-F238E27FC236}">
                <a16:creationId xmlns:a16="http://schemas.microsoft.com/office/drawing/2014/main" id="{C2A46610-0D84-FF83-934D-CB24C0D120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8363" y="1690688"/>
            <a:ext cx="5319568" cy="4351338"/>
          </a:xfrm>
          <a:solidFill>
            <a:schemeClr val="bg2">
              <a:lumMod val="40000"/>
              <a:lumOff val="60000"/>
            </a:schemeClr>
          </a:solidFill>
          <a:ln w="19050">
            <a:solidFill>
              <a:schemeClr val="bg1"/>
            </a:solidFill>
          </a:ln>
        </p:spPr>
      </p:pic>
      <p:sp>
        <p:nvSpPr>
          <p:cNvPr id="6" name="TextBox 5">
            <a:extLst>
              <a:ext uri="{FF2B5EF4-FFF2-40B4-BE49-F238E27FC236}">
                <a16:creationId xmlns:a16="http://schemas.microsoft.com/office/drawing/2014/main" id="{A718AD1F-8F9B-1890-CA92-D40A8D6707DB}"/>
              </a:ext>
            </a:extLst>
          </p:cNvPr>
          <p:cNvSpPr txBox="1"/>
          <p:nvPr/>
        </p:nvSpPr>
        <p:spPr>
          <a:xfrm>
            <a:off x="673079" y="1867896"/>
            <a:ext cx="4058817" cy="923330"/>
          </a:xfrm>
          <a:prstGeom prst="rect">
            <a:avLst/>
          </a:prstGeom>
          <a:noFill/>
        </p:spPr>
        <p:txBody>
          <a:bodyPr wrap="square" rtlCol="0">
            <a:spAutoFit/>
          </a:bodyPr>
          <a:lstStyle/>
          <a:p>
            <a:r>
              <a:rPr lang="en-IN" dirty="0"/>
              <a:t>There is a strong positive linear relationship between credit amount and annuity amount for defaulters</a:t>
            </a:r>
          </a:p>
        </p:txBody>
      </p:sp>
      <p:sp>
        <p:nvSpPr>
          <p:cNvPr id="7" name="TextBox 6">
            <a:extLst>
              <a:ext uri="{FF2B5EF4-FFF2-40B4-BE49-F238E27FC236}">
                <a16:creationId xmlns:a16="http://schemas.microsoft.com/office/drawing/2014/main" id="{DC83656A-291C-EA7C-11F3-51AE94E029DA}"/>
              </a:ext>
            </a:extLst>
          </p:cNvPr>
          <p:cNvSpPr txBox="1"/>
          <p:nvPr/>
        </p:nvSpPr>
        <p:spPr>
          <a:xfrm>
            <a:off x="673078" y="3143445"/>
            <a:ext cx="4058817" cy="923330"/>
          </a:xfrm>
          <a:prstGeom prst="rect">
            <a:avLst/>
          </a:prstGeom>
          <a:noFill/>
        </p:spPr>
        <p:txBody>
          <a:bodyPr wrap="square" rtlCol="0">
            <a:spAutoFit/>
          </a:bodyPr>
          <a:lstStyle/>
          <a:p>
            <a:r>
              <a:rPr lang="en-IN" dirty="0"/>
              <a:t>There is a strong positive linear relationship between credit amount and goods amount for defaulters</a:t>
            </a:r>
          </a:p>
        </p:txBody>
      </p:sp>
      <p:sp>
        <p:nvSpPr>
          <p:cNvPr id="8" name="TextBox 7">
            <a:extLst>
              <a:ext uri="{FF2B5EF4-FFF2-40B4-BE49-F238E27FC236}">
                <a16:creationId xmlns:a16="http://schemas.microsoft.com/office/drawing/2014/main" id="{D0B217D4-E461-C1ED-7937-E1135DF46D80}"/>
              </a:ext>
            </a:extLst>
          </p:cNvPr>
          <p:cNvSpPr txBox="1"/>
          <p:nvPr/>
        </p:nvSpPr>
        <p:spPr>
          <a:xfrm>
            <a:off x="673078" y="4418994"/>
            <a:ext cx="4058817" cy="923330"/>
          </a:xfrm>
          <a:prstGeom prst="rect">
            <a:avLst/>
          </a:prstGeom>
          <a:noFill/>
        </p:spPr>
        <p:txBody>
          <a:bodyPr wrap="square" rtlCol="0">
            <a:spAutoFit/>
          </a:bodyPr>
          <a:lstStyle/>
          <a:p>
            <a:r>
              <a:rPr lang="en-IN" dirty="0"/>
              <a:t>There is a strong positive linear relationship between goods amount and annuity amount for defaulters</a:t>
            </a:r>
          </a:p>
        </p:txBody>
      </p:sp>
    </p:spTree>
    <p:extLst>
      <p:ext uri="{BB962C8B-B14F-4D97-AF65-F5344CB8AC3E}">
        <p14:creationId xmlns:p14="http://schemas.microsoft.com/office/powerpoint/2010/main" val="625111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BCB93-1915-4666-47E1-D01C83540335}"/>
              </a:ext>
            </a:extLst>
          </p:cNvPr>
          <p:cNvSpPr>
            <a:spLocks noGrp="1"/>
          </p:cNvSpPr>
          <p:nvPr>
            <p:ph type="title"/>
          </p:nvPr>
        </p:nvSpPr>
        <p:spPr>
          <a:xfrm>
            <a:off x="548951" y="58309"/>
            <a:ext cx="10515600" cy="1325563"/>
          </a:xfrm>
        </p:spPr>
        <p:txBody>
          <a:bodyPr>
            <a:normAutofit/>
          </a:bodyPr>
          <a:lstStyle/>
          <a:p>
            <a:r>
              <a:rPr lang="en-IN" b="1" dirty="0">
                <a:solidFill>
                  <a:schemeClr val="tx1"/>
                </a:solidFill>
                <a:latin typeface="circular"/>
              </a:rPr>
              <a:t>Results</a:t>
            </a:r>
          </a:p>
        </p:txBody>
      </p:sp>
      <p:pic>
        <p:nvPicPr>
          <p:cNvPr id="5" name="Content Placeholder 4">
            <a:extLst>
              <a:ext uri="{FF2B5EF4-FFF2-40B4-BE49-F238E27FC236}">
                <a16:creationId xmlns:a16="http://schemas.microsoft.com/office/drawing/2014/main" id="{6346BBEE-6809-3175-EE52-087A7569637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6967"/>
          <a:stretch/>
        </p:blipFill>
        <p:spPr>
          <a:xfrm>
            <a:off x="1108108" y="3166566"/>
            <a:ext cx="3974891" cy="3434260"/>
          </a:xfrm>
          <a:solidFill>
            <a:schemeClr val="tx1">
              <a:lumMod val="85000"/>
            </a:schemeClr>
          </a:solidFill>
          <a:ln w="19050">
            <a:solidFill>
              <a:schemeClr val="bg1"/>
            </a:solidFill>
          </a:ln>
        </p:spPr>
      </p:pic>
      <p:sp>
        <p:nvSpPr>
          <p:cNvPr id="6" name="TextBox 5">
            <a:extLst>
              <a:ext uri="{FF2B5EF4-FFF2-40B4-BE49-F238E27FC236}">
                <a16:creationId xmlns:a16="http://schemas.microsoft.com/office/drawing/2014/main" id="{47169E05-D0B5-4533-9E48-8DA70A9D481E}"/>
              </a:ext>
            </a:extLst>
          </p:cNvPr>
          <p:cNvSpPr txBox="1"/>
          <p:nvPr/>
        </p:nvSpPr>
        <p:spPr>
          <a:xfrm>
            <a:off x="5554825" y="4659520"/>
            <a:ext cx="5715000" cy="369332"/>
          </a:xfrm>
          <a:prstGeom prst="rect">
            <a:avLst/>
          </a:prstGeom>
          <a:noFill/>
        </p:spPr>
        <p:txBody>
          <a:bodyPr wrap="square" rtlCol="0">
            <a:spAutoFit/>
          </a:bodyPr>
          <a:lstStyle/>
          <a:p>
            <a:r>
              <a:rPr lang="en-IN" dirty="0"/>
              <a:t>73.7% Clients are old clients whereas 18% Clients are new</a:t>
            </a:r>
          </a:p>
        </p:txBody>
      </p:sp>
      <p:pic>
        <p:nvPicPr>
          <p:cNvPr id="13" name="Picture 12">
            <a:extLst>
              <a:ext uri="{FF2B5EF4-FFF2-40B4-BE49-F238E27FC236}">
                <a16:creationId xmlns:a16="http://schemas.microsoft.com/office/drawing/2014/main" id="{934788D6-1210-8182-9184-271FF260E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4825" y="925796"/>
            <a:ext cx="5839356" cy="2571703"/>
          </a:xfrm>
          <a:prstGeom prst="rect">
            <a:avLst/>
          </a:prstGeom>
          <a:solidFill>
            <a:schemeClr val="tx1">
              <a:lumMod val="85000"/>
            </a:schemeClr>
          </a:solidFill>
          <a:ln w="19050">
            <a:solidFill>
              <a:schemeClr val="bg1"/>
            </a:solidFill>
          </a:ln>
        </p:spPr>
      </p:pic>
      <p:sp>
        <p:nvSpPr>
          <p:cNvPr id="15" name="TextBox 14">
            <a:extLst>
              <a:ext uri="{FF2B5EF4-FFF2-40B4-BE49-F238E27FC236}">
                <a16:creationId xmlns:a16="http://schemas.microsoft.com/office/drawing/2014/main" id="{ABCB48E2-BA29-B52E-92DB-64DAD90662FC}"/>
              </a:ext>
            </a:extLst>
          </p:cNvPr>
          <p:cNvSpPr txBox="1"/>
          <p:nvPr/>
        </p:nvSpPr>
        <p:spPr>
          <a:xfrm>
            <a:off x="548951" y="1265881"/>
            <a:ext cx="5091404" cy="1477328"/>
          </a:xfrm>
          <a:prstGeom prst="rect">
            <a:avLst/>
          </a:prstGeom>
          <a:noFill/>
        </p:spPr>
        <p:txBody>
          <a:bodyPr wrap="square" rtlCol="0">
            <a:spAutoFit/>
          </a:bodyPr>
          <a:lstStyle/>
          <a:p>
            <a:pPr marL="285750" indent="-285750">
              <a:buFont typeface="Arial" panose="020B0604020202020204" pitchFamily="34" charset="0"/>
              <a:buChar char="•"/>
            </a:pPr>
            <a:r>
              <a:rPr lang="en-IN" dirty="0"/>
              <a:t>Majority of the clients prefer cash loans</a:t>
            </a:r>
          </a:p>
          <a:p>
            <a:pPr marL="285750" indent="-285750">
              <a:buFont typeface="Arial" panose="020B0604020202020204" pitchFamily="34" charset="0"/>
              <a:buChar char="•"/>
            </a:pPr>
            <a:r>
              <a:rPr lang="en-IN" dirty="0"/>
              <a:t>Both the gender prefer cash loans over revolving loans</a:t>
            </a:r>
          </a:p>
          <a:p>
            <a:pPr marL="285750" indent="-285750">
              <a:buFont typeface="Arial" panose="020B0604020202020204" pitchFamily="34" charset="0"/>
              <a:buChar char="•"/>
            </a:pPr>
            <a:r>
              <a:rPr lang="en-IN" dirty="0"/>
              <a:t>Female prefers cash loan more as compared to male</a:t>
            </a:r>
          </a:p>
        </p:txBody>
      </p:sp>
    </p:spTree>
    <p:extLst>
      <p:ext uri="{BB962C8B-B14F-4D97-AF65-F5344CB8AC3E}">
        <p14:creationId xmlns:p14="http://schemas.microsoft.com/office/powerpoint/2010/main" val="4268727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981CF-9C21-EE52-FD71-A3A82A980422}"/>
              </a:ext>
            </a:extLst>
          </p:cNvPr>
          <p:cNvSpPr>
            <a:spLocks noGrp="1"/>
          </p:cNvSpPr>
          <p:nvPr>
            <p:ph type="title"/>
          </p:nvPr>
        </p:nvSpPr>
        <p:spPr/>
        <p:txBody>
          <a:bodyPr/>
          <a:lstStyle/>
          <a:p>
            <a:r>
              <a:rPr lang="en-IN" b="1" dirty="0">
                <a:solidFill>
                  <a:schemeClr val="tx1"/>
                </a:solidFill>
                <a:latin typeface="circular"/>
              </a:rPr>
              <a:t>RESULTS</a:t>
            </a:r>
          </a:p>
        </p:txBody>
      </p:sp>
      <p:pic>
        <p:nvPicPr>
          <p:cNvPr id="5" name="Content Placeholder 4">
            <a:extLst>
              <a:ext uri="{FF2B5EF4-FFF2-40B4-BE49-F238E27FC236}">
                <a16:creationId xmlns:a16="http://schemas.microsoft.com/office/drawing/2014/main" id="{6818C007-5C15-41AE-7F4A-199C67C5C9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5603" y="1253331"/>
            <a:ext cx="6858197" cy="4351338"/>
          </a:xfrm>
          <a:solidFill>
            <a:schemeClr val="bg2">
              <a:lumMod val="20000"/>
              <a:lumOff val="80000"/>
            </a:schemeClr>
          </a:solidFill>
        </p:spPr>
      </p:pic>
      <p:sp>
        <p:nvSpPr>
          <p:cNvPr id="6" name="TextBox 5">
            <a:extLst>
              <a:ext uri="{FF2B5EF4-FFF2-40B4-BE49-F238E27FC236}">
                <a16:creationId xmlns:a16="http://schemas.microsoft.com/office/drawing/2014/main" id="{FC0CD53F-6932-DD36-5B71-301D7D2F604F}"/>
              </a:ext>
            </a:extLst>
          </p:cNvPr>
          <p:cNvSpPr txBox="1"/>
          <p:nvPr/>
        </p:nvSpPr>
        <p:spPr>
          <a:xfrm>
            <a:off x="642060" y="2389029"/>
            <a:ext cx="3853543" cy="2308324"/>
          </a:xfrm>
          <a:prstGeom prst="rect">
            <a:avLst/>
          </a:prstGeom>
          <a:noFill/>
        </p:spPr>
        <p:txBody>
          <a:bodyPr wrap="square" rtlCol="0">
            <a:spAutoFit/>
          </a:bodyPr>
          <a:lstStyle/>
          <a:p>
            <a:pPr marL="285750" indent="-285750">
              <a:buFont typeface="Arial" panose="020B0604020202020204" pitchFamily="34" charset="0"/>
              <a:buChar char="•"/>
            </a:pPr>
            <a:r>
              <a:rPr lang="en-IN" dirty="0"/>
              <a:t>Most Approved loans are Consumer loans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Most Canceled and Refused loans are Cash loans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Unused offer is more in case of Consumer loans</a:t>
            </a:r>
            <a:endParaRPr lang="en-IN" dirty="0"/>
          </a:p>
        </p:txBody>
      </p:sp>
    </p:spTree>
    <p:extLst>
      <p:ext uri="{BB962C8B-B14F-4D97-AF65-F5344CB8AC3E}">
        <p14:creationId xmlns:p14="http://schemas.microsoft.com/office/powerpoint/2010/main" val="4171546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DFDD6-801D-D8B8-2533-CFE55BBB7557}"/>
              </a:ext>
            </a:extLst>
          </p:cNvPr>
          <p:cNvSpPr>
            <a:spLocks noGrp="1"/>
          </p:cNvSpPr>
          <p:nvPr>
            <p:ph type="title"/>
          </p:nvPr>
        </p:nvSpPr>
        <p:spPr>
          <a:xfrm>
            <a:off x="646111" y="452718"/>
            <a:ext cx="9404723" cy="718857"/>
          </a:xfrm>
        </p:spPr>
        <p:txBody>
          <a:bodyPr/>
          <a:lstStyle/>
          <a:p>
            <a:r>
              <a:rPr lang="en-IN" b="1" dirty="0">
                <a:solidFill>
                  <a:schemeClr val="tx1"/>
                </a:solidFill>
                <a:latin typeface="circular"/>
              </a:rPr>
              <a:t>CONCLUSION</a:t>
            </a:r>
          </a:p>
        </p:txBody>
      </p:sp>
      <p:sp>
        <p:nvSpPr>
          <p:cNvPr id="3" name="Content Placeholder 2">
            <a:extLst>
              <a:ext uri="{FF2B5EF4-FFF2-40B4-BE49-F238E27FC236}">
                <a16:creationId xmlns:a16="http://schemas.microsoft.com/office/drawing/2014/main" id="{0FEBBF7A-E5E3-5CB9-69DA-356C339F3EC0}"/>
              </a:ext>
            </a:extLst>
          </p:cNvPr>
          <p:cNvSpPr>
            <a:spLocks noGrp="1"/>
          </p:cNvSpPr>
          <p:nvPr>
            <p:ph idx="1"/>
          </p:nvPr>
        </p:nvSpPr>
        <p:spPr>
          <a:xfrm>
            <a:off x="1047140" y="1714500"/>
            <a:ext cx="8602663" cy="4438649"/>
          </a:xfrm>
        </p:spPr>
        <p:txBody>
          <a:bodyPr/>
          <a:lstStyle/>
          <a:p>
            <a:r>
              <a:rPr lang="en-IN" dirty="0"/>
              <a:t>There is a high chance of refusal for the customers applying the loan for the purpose of paying the other loan.</a:t>
            </a:r>
          </a:p>
          <a:p>
            <a:endParaRPr lang="en-IN" dirty="0"/>
          </a:p>
          <a:p>
            <a:r>
              <a:rPr lang="en-IN" dirty="0"/>
              <a:t>Average salary for defaulters is less as compared to non-defaulters.</a:t>
            </a:r>
          </a:p>
          <a:p>
            <a:endParaRPr lang="en-IN" dirty="0"/>
          </a:p>
          <a:p>
            <a:r>
              <a:rPr lang="en-IN" dirty="0"/>
              <a:t>Self-employed customers have a high chance of defaulting due to non-stable income</a:t>
            </a:r>
          </a:p>
        </p:txBody>
      </p:sp>
    </p:spTree>
    <p:extLst>
      <p:ext uri="{BB962C8B-B14F-4D97-AF65-F5344CB8AC3E}">
        <p14:creationId xmlns:p14="http://schemas.microsoft.com/office/powerpoint/2010/main" val="1438600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416A7-9F97-C2E3-BBFB-6F06F4153708}"/>
              </a:ext>
            </a:extLst>
          </p:cNvPr>
          <p:cNvSpPr>
            <a:spLocks noGrp="1"/>
          </p:cNvSpPr>
          <p:nvPr>
            <p:ph type="title"/>
          </p:nvPr>
        </p:nvSpPr>
        <p:spPr/>
        <p:txBody>
          <a:bodyPr>
            <a:normAutofit/>
          </a:bodyPr>
          <a:lstStyle/>
          <a:p>
            <a:r>
              <a:rPr lang="en-IN" b="1" dirty="0">
                <a:solidFill>
                  <a:schemeClr val="tx1"/>
                </a:solidFill>
                <a:latin typeface="circular"/>
              </a:rPr>
              <a:t>PROBLEM STATEMENT</a:t>
            </a:r>
          </a:p>
        </p:txBody>
      </p:sp>
      <p:sp>
        <p:nvSpPr>
          <p:cNvPr id="3" name="Content Placeholder 2">
            <a:extLst>
              <a:ext uri="{FF2B5EF4-FFF2-40B4-BE49-F238E27FC236}">
                <a16:creationId xmlns:a16="http://schemas.microsoft.com/office/drawing/2014/main" id="{32F1E303-AD23-C8DA-4C44-B8351935C3EB}"/>
              </a:ext>
            </a:extLst>
          </p:cNvPr>
          <p:cNvSpPr>
            <a:spLocks noGrp="1"/>
          </p:cNvSpPr>
          <p:nvPr>
            <p:ph idx="1"/>
          </p:nvPr>
        </p:nvSpPr>
        <p:spPr/>
        <p:txBody>
          <a:bodyPr>
            <a:normAutofit fontScale="92500" lnSpcReduction="20000"/>
          </a:bodyPr>
          <a:lstStyle/>
          <a:p>
            <a:pPr marL="0" indent="0" algn="l" rtl="0">
              <a:buNone/>
            </a:pPr>
            <a:r>
              <a:rPr lang="en-US" b="0" i="0" dirty="0">
                <a:effectLst/>
                <a:latin typeface="freight-text-pro"/>
              </a:rPr>
              <a:t>The loan providing companies find it hard to give loans to the people due to their insufficient or non-existent credit history. Because of that, some consumers use it to their advantage by becoming a defaulter. Suppose you work for a consumer finance company which </a:t>
            </a:r>
            <a:r>
              <a:rPr lang="en-US" b="0" i="0" dirty="0" err="1">
                <a:effectLst/>
                <a:latin typeface="freight-text-pro"/>
              </a:rPr>
              <a:t>specialises</a:t>
            </a:r>
            <a:r>
              <a:rPr lang="en-US" b="0" i="0" dirty="0">
                <a:effectLst/>
                <a:latin typeface="freight-text-pro"/>
              </a:rPr>
              <a:t> in lending various types of loans to urban customers. You have to use EDA to </a:t>
            </a:r>
            <a:r>
              <a:rPr lang="en-US" b="0" i="0" dirty="0" err="1">
                <a:effectLst/>
                <a:latin typeface="freight-text-pro"/>
              </a:rPr>
              <a:t>analyse</a:t>
            </a:r>
            <a:r>
              <a:rPr lang="en-US" b="0" i="0" dirty="0">
                <a:effectLst/>
                <a:latin typeface="freight-text-pro"/>
              </a:rPr>
              <a:t> the patterns present in the data. This will ensure that the applicants capable of repaying the loan are not rejected.</a:t>
            </a:r>
          </a:p>
          <a:p>
            <a:pPr marL="0" indent="0" algn="l" rtl="0">
              <a:buNone/>
            </a:pPr>
            <a:endParaRPr lang="en-US" b="0" i="0" dirty="0">
              <a:effectLst/>
              <a:latin typeface="freight-text-pro"/>
            </a:endParaRPr>
          </a:p>
          <a:p>
            <a:pPr marL="0" indent="0" algn="l" rtl="0">
              <a:buNone/>
            </a:pPr>
            <a:r>
              <a:rPr lang="en-US" b="0" i="0" dirty="0">
                <a:effectLst/>
                <a:latin typeface="freight-text-pro"/>
              </a:rPr>
              <a:t>When the company receives a loan application, the company has to decide for loan approval based on the applicants profile. Two types of risks are associated with the banks decision:</a:t>
            </a:r>
          </a:p>
          <a:p>
            <a:pPr algn="l" rtl="0"/>
            <a:r>
              <a:rPr lang="en-US" b="0" i="0" dirty="0">
                <a:effectLst/>
                <a:latin typeface="freight-text-pro"/>
              </a:rPr>
              <a:t>If the applicant is likely to repay the loan, then not approving the loan results in a loss of business to the company</a:t>
            </a:r>
          </a:p>
          <a:p>
            <a:pPr algn="l" rtl="0"/>
            <a:r>
              <a:rPr lang="en-US" b="0" i="0" dirty="0">
                <a:effectLst/>
                <a:latin typeface="freight-text-pro"/>
              </a:rPr>
              <a:t>If the applicant is not likely to repay the loan, i.e. he/she is likely to default, then approving the loan may lead to a financial loss for the company.</a:t>
            </a:r>
          </a:p>
          <a:p>
            <a:endParaRPr lang="en-IN" dirty="0"/>
          </a:p>
        </p:txBody>
      </p:sp>
    </p:spTree>
    <p:extLst>
      <p:ext uri="{BB962C8B-B14F-4D97-AF65-F5344CB8AC3E}">
        <p14:creationId xmlns:p14="http://schemas.microsoft.com/office/powerpoint/2010/main" val="1046272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D7FEB-F121-E62A-1DFB-C90BEA954426}"/>
              </a:ext>
            </a:extLst>
          </p:cNvPr>
          <p:cNvSpPr>
            <a:spLocks noGrp="1"/>
          </p:cNvSpPr>
          <p:nvPr>
            <p:ph type="title"/>
          </p:nvPr>
        </p:nvSpPr>
        <p:spPr/>
        <p:txBody>
          <a:bodyPr>
            <a:normAutofit/>
          </a:bodyPr>
          <a:lstStyle/>
          <a:p>
            <a:r>
              <a:rPr lang="en-IN" b="1" dirty="0">
                <a:solidFill>
                  <a:schemeClr val="tx1"/>
                </a:solidFill>
                <a:latin typeface="circular"/>
              </a:rPr>
              <a:t>PROBLEM STATEMENT</a:t>
            </a:r>
          </a:p>
        </p:txBody>
      </p:sp>
      <p:sp>
        <p:nvSpPr>
          <p:cNvPr id="3" name="Content Placeholder 2">
            <a:extLst>
              <a:ext uri="{FF2B5EF4-FFF2-40B4-BE49-F238E27FC236}">
                <a16:creationId xmlns:a16="http://schemas.microsoft.com/office/drawing/2014/main" id="{C6A4F3B9-0B5B-06F4-9488-B1C88EDCC6A6}"/>
              </a:ext>
            </a:extLst>
          </p:cNvPr>
          <p:cNvSpPr>
            <a:spLocks noGrp="1"/>
          </p:cNvSpPr>
          <p:nvPr>
            <p:ph idx="1"/>
          </p:nvPr>
        </p:nvSpPr>
        <p:spPr/>
        <p:txBody>
          <a:bodyPr/>
          <a:lstStyle/>
          <a:p>
            <a:pPr marL="0" indent="0" algn="l" rtl="0">
              <a:buNone/>
            </a:pPr>
            <a:r>
              <a:rPr lang="en-US" b="0" i="0" dirty="0">
                <a:effectLst/>
                <a:latin typeface="freight-text-pro"/>
              </a:rPr>
              <a:t>The data given below contains the information about the loan application at the time of applying for the loan. It contains two types of scenarios:</a:t>
            </a:r>
          </a:p>
          <a:p>
            <a:pPr algn="l" rtl="0"/>
            <a:r>
              <a:rPr lang="en-US" b="1" i="0" dirty="0">
                <a:effectLst/>
                <a:latin typeface="freight-text-pro"/>
              </a:rPr>
              <a:t>The client with payment difficulties: </a:t>
            </a:r>
            <a:r>
              <a:rPr lang="en-US" b="0" i="0" dirty="0">
                <a:effectLst/>
                <a:latin typeface="freight-text-pro"/>
              </a:rPr>
              <a:t>he/she had late payment more than X days on at least one of the first Y instalments of the loan in our sample,</a:t>
            </a:r>
          </a:p>
          <a:p>
            <a:pPr algn="l" rtl="0"/>
            <a:r>
              <a:rPr lang="en-US" b="1" i="0" dirty="0">
                <a:effectLst/>
                <a:latin typeface="freight-text-pro"/>
              </a:rPr>
              <a:t>All other cases:</a:t>
            </a:r>
            <a:r>
              <a:rPr lang="en-US" b="0" i="0" dirty="0">
                <a:effectLst/>
                <a:latin typeface="freight-text-pro"/>
              </a:rPr>
              <a:t> All other cases when the payment is paid on time.</a:t>
            </a:r>
          </a:p>
          <a:p>
            <a:endParaRPr lang="en-IN" dirty="0"/>
          </a:p>
        </p:txBody>
      </p:sp>
    </p:spTree>
    <p:extLst>
      <p:ext uri="{BB962C8B-B14F-4D97-AF65-F5344CB8AC3E}">
        <p14:creationId xmlns:p14="http://schemas.microsoft.com/office/powerpoint/2010/main" val="869892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8732-0E17-B846-341F-C7050DAA90E3}"/>
              </a:ext>
            </a:extLst>
          </p:cNvPr>
          <p:cNvSpPr>
            <a:spLocks noGrp="1"/>
          </p:cNvSpPr>
          <p:nvPr>
            <p:ph type="title"/>
          </p:nvPr>
        </p:nvSpPr>
        <p:spPr/>
        <p:txBody>
          <a:bodyPr>
            <a:normAutofit/>
          </a:bodyPr>
          <a:lstStyle/>
          <a:p>
            <a:pPr rtl="0"/>
            <a:r>
              <a:rPr lang="en-IN" b="1" i="0" dirty="0">
                <a:solidFill>
                  <a:schemeClr val="tx1"/>
                </a:solidFill>
                <a:effectLst/>
                <a:latin typeface="circular"/>
              </a:rPr>
              <a:t>Business Objectives</a:t>
            </a:r>
            <a:endParaRPr lang="en-IN" dirty="0">
              <a:solidFill>
                <a:schemeClr val="tx1"/>
              </a:solidFill>
            </a:endParaRPr>
          </a:p>
        </p:txBody>
      </p:sp>
      <p:sp>
        <p:nvSpPr>
          <p:cNvPr id="3" name="Content Placeholder 2">
            <a:extLst>
              <a:ext uri="{FF2B5EF4-FFF2-40B4-BE49-F238E27FC236}">
                <a16:creationId xmlns:a16="http://schemas.microsoft.com/office/drawing/2014/main" id="{38A3E8EF-CCBB-D452-934D-DFE879950E96}"/>
              </a:ext>
            </a:extLst>
          </p:cNvPr>
          <p:cNvSpPr>
            <a:spLocks noGrp="1"/>
          </p:cNvSpPr>
          <p:nvPr>
            <p:ph idx="1"/>
          </p:nvPr>
        </p:nvSpPr>
        <p:spPr/>
        <p:txBody>
          <a:bodyPr>
            <a:normAutofit lnSpcReduction="10000"/>
          </a:bodyPr>
          <a:lstStyle/>
          <a:p>
            <a:pPr marL="0" indent="0" algn="l" rtl="0">
              <a:buNone/>
            </a:pPr>
            <a:r>
              <a:rPr lang="en-US" b="0" i="0" dirty="0">
                <a:effectLst/>
                <a:latin typeface="freight-text-pro"/>
              </a:rPr>
              <a:t>This case study aims to identify patterns which indicate if a client has difficulty paying their instalments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p>
          <a:p>
            <a:pPr marL="0" indent="0" algn="l" rtl="0">
              <a:buNone/>
            </a:pPr>
            <a:endParaRPr lang="en-US" b="0" i="0" dirty="0">
              <a:effectLst/>
              <a:latin typeface="freight-text-pro"/>
            </a:endParaRPr>
          </a:p>
          <a:p>
            <a:pPr marL="0" indent="0" algn="l" rtl="0">
              <a:buNone/>
            </a:pPr>
            <a:r>
              <a:rPr lang="en-US" b="0" i="0" dirty="0">
                <a:effectLst/>
                <a:latin typeface="freight-text-pro"/>
              </a:rPr>
              <a:t>In other words, the company wants to understand the driving factors (or driver variables) behind loan default, i.e. the variables which are strong indicators of default.  The company can </a:t>
            </a:r>
            <a:r>
              <a:rPr lang="en-US" b="0" i="0" dirty="0" err="1">
                <a:effectLst/>
                <a:latin typeface="freight-text-pro"/>
              </a:rPr>
              <a:t>utilise</a:t>
            </a:r>
            <a:r>
              <a:rPr lang="en-US" b="0" i="0" dirty="0">
                <a:effectLst/>
                <a:latin typeface="freight-text-pro"/>
              </a:rPr>
              <a:t> this knowledge for its portfolio and risk assessment.</a:t>
            </a:r>
          </a:p>
          <a:p>
            <a:pPr marL="0" indent="0" algn="l" rtl="0">
              <a:buNone/>
            </a:pPr>
            <a:r>
              <a:rPr lang="en-US" b="0" i="0" dirty="0">
                <a:effectLst/>
                <a:latin typeface="freight-text-pro"/>
              </a:rPr>
              <a:t>To develop your understanding of the domain, you are advised to independently research a little about risk analytics - understanding the types of variables and their significance should be enough.</a:t>
            </a:r>
          </a:p>
          <a:p>
            <a:endParaRPr lang="en-IN" dirty="0"/>
          </a:p>
        </p:txBody>
      </p:sp>
    </p:spTree>
    <p:extLst>
      <p:ext uri="{BB962C8B-B14F-4D97-AF65-F5344CB8AC3E}">
        <p14:creationId xmlns:p14="http://schemas.microsoft.com/office/powerpoint/2010/main" val="811796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090EA-1FBA-9452-C27B-104F16E1FDFC}"/>
              </a:ext>
            </a:extLst>
          </p:cNvPr>
          <p:cNvSpPr>
            <a:spLocks noGrp="1"/>
          </p:cNvSpPr>
          <p:nvPr>
            <p:ph type="title"/>
          </p:nvPr>
        </p:nvSpPr>
        <p:spPr/>
        <p:txBody>
          <a:bodyPr>
            <a:normAutofit/>
          </a:bodyPr>
          <a:lstStyle/>
          <a:p>
            <a:r>
              <a:rPr lang="en-IN" b="1" dirty="0">
                <a:solidFill>
                  <a:schemeClr val="tx1"/>
                </a:solidFill>
                <a:latin typeface="circular"/>
              </a:rPr>
              <a:t>Assumptions</a:t>
            </a:r>
          </a:p>
        </p:txBody>
      </p:sp>
      <p:sp>
        <p:nvSpPr>
          <p:cNvPr id="3" name="Content Placeholder 2">
            <a:extLst>
              <a:ext uri="{FF2B5EF4-FFF2-40B4-BE49-F238E27FC236}">
                <a16:creationId xmlns:a16="http://schemas.microsoft.com/office/drawing/2014/main" id="{27B1D76E-868C-5058-5A88-1E7AFB290FDB}"/>
              </a:ext>
            </a:extLst>
          </p:cNvPr>
          <p:cNvSpPr>
            <a:spLocks noGrp="1"/>
          </p:cNvSpPr>
          <p:nvPr>
            <p:ph idx="1"/>
          </p:nvPr>
        </p:nvSpPr>
        <p:spPr>
          <a:xfrm>
            <a:off x="838200" y="1438275"/>
            <a:ext cx="10515600" cy="5054600"/>
          </a:xfrm>
        </p:spPr>
        <p:txBody>
          <a:bodyPr>
            <a:normAutofit fontScale="92500" lnSpcReduction="10000"/>
          </a:bodyPr>
          <a:lstStyle/>
          <a:p>
            <a:r>
              <a:rPr lang="en-US" sz="2000" dirty="0"/>
              <a:t>Dropping columns have null values greater than or equal to 30%</a:t>
            </a:r>
          </a:p>
          <a:p>
            <a:r>
              <a:rPr lang="en-US" sz="2000" dirty="0"/>
              <a:t>Dropping below mentioned columns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Filled negative employment values in Employment (in </a:t>
            </a:r>
            <a:r>
              <a:rPr lang="en-US" sz="2000" dirty="0" err="1"/>
              <a:t>Yrs</a:t>
            </a:r>
            <a:r>
              <a:rPr lang="en-US" sz="2000" dirty="0"/>
              <a:t>) column with null</a:t>
            </a:r>
          </a:p>
          <a:p>
            <a:r>
              <a:rPr lang="en-US" sz="2000" dirty="0"/>
              <a:t>Filled 'XNA' in CODE_GENDER column with null</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7" name="TextBox 6">
            <a:extLst>
              <a:ext uri="{FF2B5EF4-FFF2-40B4-BE49-F238E27FC236}">
                <a16:creationId xmlns:a16="http://schemas.microsoft.com/office/drawing/2014/main" id="{9C9DA36C-4917-F84A-4955-018C369851B4}"/>
              </a:ext>
            </a:extLst>
          </p:cNvPr>
          <p:cNvSpPr txBox="1"/>
          <p:nvPr/>
        </p:nvSpPr>
        <p:spPr>
          <a:xfrm>
            <a:off x="1606280" y="2322512"/>
            <a:ext cx="3329613" cy="2954655"/>
          </a:xfrm>
          <a:prstGeom prst="rect">
            <a:avLst/>
          </a:prstGeom>
          <a:solidFill>
            <a:schemeClr val="tx1">
              <a:lumMod val="75000"/>
            </a:schemeClr>
          </a:solidFill>
        </p:spPr>
        <p:txBody>
          <a:bodyPr wrap="square" rtlCol="0">
            <a:spAutoFit/>
          </a:bodyPr>
          <a:lstStyle/>
          <a:p>
            <a:pPr marL="0" indent="0">
              <a:buNone/>
            </a:pPr>
            <a:r>
              <a:rPr lang="en-US" sz="1800" dirty="0">
                <a:solidFill>
                  <a:schemeClr val="bg1">
                    <a:lumMod val="85000"/>
                    <a:lumOff val="15000"/>
                  </a:schemeClr>
                </a:solidFill>
              </a:rPr>
              <a:t> </a:t>
            </a:r>
            <a:r>
              <a:rPr lang="en-US" sz="1400" dirty="0">
                <a:solidFill>
                  <a:schemeClr val="bg1">
                    <a:lumMod val="85000"/>
                    <a:lumOff val="15000"/>
                  </a:schemeClr>
                </a:solidFill>
              </a:rPr>
              <a:t>EXT_SOURCE_2</a:t>
            </a:r>
          </a:p>
          <a:p>
            <a:pPr marL="0" indent="0">
              <a:buNone/>
            </a:pPr>
            <a:r>
              <a:rPr lang="en-US" sz="1400" dirty="0">
                <a:solidFill>
                  <a:schemeClr val="bg1">
                    <a:lumMod val="85000"/>
                    <a:lumOff val="15000"/>
                  </a:schemeClr>
                </a:solidFill>
              </a:rPr>
              <a:t> EXT_SOURCE_3FLAG_DOCUMENT_2</a:t>
            </a:r>
          </a:p>
          <a:p>
            <a:pPr marL="0" indent="0">
              <a:buNone/>
            </a:pPr>
            <a:r>
              <a:rPr lang="en-US" sz="1400" dirty="0">
                <a:solidFill>
                  <a:schemeClr val="bg1">
                    <a:lumMod val="85000"/>
                    <a:lumOff val="15000"/>
                  </a:schemeClr>
                </a:solidFill>
              </a:rPr>
              <a:t> FLAG_DOCUMENT_3</a:t>
            </a:r>
          </a:p>
          <a:p>
            <a:pPr marL="0" indent="0">
              <a:buNone/>
            </a:pPr>
            <a:r>
              <a:rPr lang="en-US" sz="1400" dirty="0">
                <a:solidFill>
                  <a:schemeClr val="bg1">
                    <a:lumMod val="85000"/>
                    <a:lumOff val="15000"/>
                  </a:schemeClr>
                </a:solidFill>
              </a:rPr>
              <a:t> FLAG_DOCUMENT_4</a:t>
            </a:r>
          </a:p>
          <a:p>
            <a:pPr marL="0" indent="0">
              <a:buNone/>
            </a:pPr>
            <a:r>
              <a:rPr lang="en-US" sz="1400" dirty="0">
                <a:solidFill>
                  <a:schemeClr val="bg1">
                    <a:lumMod val="85000"/>
                    <a:lumOff val="15000"/>
                  </a:schemeClr>
                </a:solidFill>
              </a:rPr>
              <a:t> FLAG_DOCUMENT_5</a:t>
            </a:r>
          </a:p>
          <a:p>
            <a:pPr marL="0" indent="0">
              <a:buNone/>
            </a:pPr>
            <a:r>
              <a:rPr lang="en-US" sz="1400" dirty="0">
                <a:solidFill>
                  <a:schemeClr val="bg1">
                    <a:lumMod val="85000"/>
                    <a:lumOff val="15000"/>
                  </a:schemeClr>
                </a:solidFill>
              </a:rPr>
              <a:t> FLAG_DOCUMENT_6</a:t>
            </a:r>
          </a:p>
          <a:p>
            <a:pPr marL="0" indent="0">
              <a:buNone/>
            </a:pPr>
            <a:r>
              <a:rPr lang="en-US" sz="1400" dirty="0">
                <a:solidFill>
                  <a:schemeClr val="bg1">
                    <a:lumMod val="85000"/>
                    <a:lumOff val="15000"/>
                  </a:schemeClr>
                </a:solidFill>
              </a:rPr>
              <a:t> FLAG_DOCUMENT_7</a:t>
            </a:r>
          </a:p>
          <a:p>
            <a:pPr marL="0" indent="0">
              <a:buNone/>
            </a:pPr>
            <a:r>
              <a:rPr lang="en-US" sz="1400" dirty="0">
                <a:solidFill>
                  <a:schemeClr val="bg1">
                    <a:lumMod val="85000"/>
                    <a:lumOff val="15000"/>
                  </a:schemeClr>
                </a:solidFill>
              </a:rPr>
              <a:t> FLAG_DOCUMENT_8</a:t>
            </a:r>
          </a:p>
          <a:p>
            <a:pPr marL="0" indent="0">
              <a:buNone/>
            </a:pPr>
            <a:r>
              <a:rPr lang="en-US" sz="1400" dirty="0">
                <a:solidFill>
                  <a:schemeClr val="bg1">
                    <a:lumMod val="85000"/>
                    <a:lumOff val="15000"/>
                  </a:schemeClr>
                </a:solidFill>
              </a:rPr>
              <a:t> FLAG_DOCUMENT_9</a:t>
            </a:r>
          </a:p>
          <a:p>
            <a:pPr marL="0" indent="0">
              <a:buNone/>
            </a:pPr>
            <a:r>
              <a:rPr lang="en-US" sz="1400" dirty="0">
                <a:solidFill>
                  <a:schemeClr val="bg1">
                    <a:lumMod val="85000"/>
                    <a:lumOff val="15000"/>
                  </a:schemeClr>
                </a:solidFill>
              </a:rPr>
              <a:t> FLAG_DOCUMENT_10</a:t>
            </a:r>
          </a:p>
          <a:p>
            <a:pPr marL="0" indent="0">
              <a:buNone/>
            </a:pPr>
            <a:r>
              <a:rPr lang="en-US" sz="1400" dirty="0">
                <a:solidFill>
                  <a:schemeClr val="bg1">
                    <a:lumMod val="85000"/>
                    <a:lumOff val="15000"/>
                  </a:schemeClr>
                </a:solidFill>
              </a:rPr>
              <a:t> FLAG_DOCUMENT_11</a:t>
            </a:r>
          </a:p>
          <a:p>
            <a:pPr marL="0" indent="0">
              <a:buNone/>
            </a:pPr>
            <a:r>
              <a:rPr lang="en-US" sz="1400" dirty="0">
                <a:solidFill>
                  <a:schemeClr val="bg1">
                    <a:lumMod val="85000"/>
                    <a:lumOff val="15000"/>
                  </a:schemeClr>
                </a:solidFill>
              </a:rPr>
              <a:t> FLAG_DOCUMENT_12</a:t>
            </a:r>
          </a:p>
          <a:p>
            <a:pPr marL="0" indent="0">
              <a:buNone/>
            </a:pPr>
            <a:r>
              <a:rPr lang="en-US" sz="1400" dirty="0">
                <a:solidFill>
                  <a:schemeClr val="bg1">
                    <a:lumMod val="85000"/>
                    <a:lumOff val="15000"/>
                  </a:schemeClr>
                </a:solidFill>
              </a:rPr>
              <a:t> FLAG_DOCUMENT_13</a:t>
            </a:r>
          </a:p>
        </p:txBody>
      </p:sp>
      <p:sp>
        <p:nvSpPr>
          <p:cNvPr id="9" name="TextBox 8">
            <a:extLst>
              <a:ext uri="{FF2B5EF4-FFF2-40B4-BE49-F238E27FC236}">
                <a16:creationId xmlns:a16="http://schemas.microsoft.com/office/drawing/2014/main" id="{CE7D9B2E-1A37-7E21-872E-570975331586}"/>
              </a:ext>
            </a:extLst>
          </p:cNvPr>
          <p:cNvSpPr txBox="1"/>
          <p:nvPr/>
        </p:nvSpPr>
        <p:spPr>
          <a:xfrm>
            <a:off x="5019868" y="2253262"/>
            <a:ext cx="4695632" cy="3093154"/>
          </a:xfrm>
          <a:prstGeom prst="rect">
            <a:avLst/>
          </a:prstGeom>
          <a:solidFill>
            <a:schemeClr val="tx1">
              <a:lumMod val="75000"/>
            </a:schemeClr>
          </a:solidFill>
        </p:spPr>
        <p:txBody>
          <a:bodyPr wrap="square" rtlCol="0">
            <a:spAutoFit/>
          </a:bodyPr>
          <a:lstStyle>
            <a:defPPr>
              <a:defRPr lang="en-US"/>
            </a:defPPr>
            <a:lvl1pPr indent="0">
              <a:buNone/>
            </a:lvl1pPr>
          </a:lstStyle>
          <a:p>
            <a:r>
              <a:rPr lang="en-US" sz="1300" dirty="0">
                <a:solidFill>
                  <a:schemeClr val="bg1">
                    <a:lumMod val="85000"/>
                    <a:lumOff val="15000"/>
                  </a:schemeClr>
                </a:solidFill>
              </a:rPr>
              <a:t>FLAG_DOCUMENT_13</a:t>
            </a:r>
          </a:p>
          <a:p>
            <a:r>
              <a:rPr lang="en-US" sz="1300" dirty="0">
                <a:solidFill>
                  <a:schemeClr val="bg1">
                    <a:lumMod val="85000"/>
                    <a:lumOff val="15000"/>
                  </a:schemeClr>
                </a:solidFill>
              </a:rPr>
              <a:t> FLAG_DOCUMENT_14</a:t>
            </a:r>
          </a:p>
          <a:p>
            <a:r>
              <a:rPr lang="en-US" sz="1300" dirty="0">
                <a:solidFill>
                  <a:schemeClr val="bg1">
                    <a:lumMod val="85000"/>
                    <a:lumOff val="15000"/>
                  </a:schemeClr>
                </a:solidFill>
              </a:rPr>
              <a:t> FLAG_DOCUMENT_15</a:t>
            </a:r>
          </a:p>
          <a:p>
            <a:r>
              <a:rPr lang="en-US" sz="1300" dirty="0">
                <a:solidFill>
                  <a:schemeClr val="bg1">
                    <a:lumMod val="85000"/>
                    <a:lumOff val="15000"/>
                  </a:schemeClr>
                </a:solidFill>
              </a:rPr>
              <a:t> FLAG_DOCUMENT_16</a:t>
            </a:r>
          </a:p>
          <a:p>
            <a:r>
              <a:rPr lang="en-US" sz="1300" dirty="0">
                <a:solidFill>
                  <a:schemeClr val="bg1">
                    <a:lumMod val="85000"/>
                    <a:lumOff val="15000"/>
                  </a:schemeClr>
                </a:solidFill>
              </a:rPr>
              <a:t> FLAG_DOCUMENT_17</a:t>
            </a:r>
          </a:p>
          <a:p>
            <a:r>
              <a:rPr lang="en-US" sz="1300" dirty="0">
                <a:solidFill>
                  <a:schemeClr val="bg1">
                    <a:lumMod val="85000"/>
                    <a:lumOff val="15000"/>
                  </a:schemeClr>
                </a:solidFill>
              </a:rPr>
              <a:t> FLAG_DOCUMENT_18</a:t>
            </a:r>
          </a:p>
          <a:p>
            <a:r>
              <a:rPr lang="en-US" sz="1300" dirty="0">
                <a:solidFill>
                  <a:schemeClr val="bg1">
                    <a:lumMod val="85000"/>
                    <a:lumOff val="15000"/>
                  </a:schemeClr>
                </a:solidFill>
              </a:rPr>
              <a:t> FLAG_DOCUMENT_19</a:t>
            </a:r>
          </a:p>
          <a:p>
            <a:r>
              <a:rPr lang="en-US" sz="1300" dirty="0">
                <a:solidFill>
                  <a:schemeClr val="bg1">
                    <a:lumMod val="85000"/>
                    <a:lumOff val="15000"/>
                  </a:schemeClr>
                </a:solidFill>
              </a:rPr>
              <a:t> FLAG_DOCUMENT_20</a:t>
            </a:r>
          </a:p>
          <a:p>
            <a:r>
              <a:rPr lang="en-US" sz="1300" dirty="0">
                <a:solidFill>
                  <a:schemeClr val="bg1">
                    <a:lumMod val="85000"/>
                    <a:lumOff val="15000"/>
                  </a:schemeClr>
                </a:solidFill>
              </a:rPr>
              <a:t> FLAG_DOCUMENT_21</a:t>
            </a:r>
          </a:p>
          <a:p>
            <a:r>
              <a:rPr lang="en-US" sz="1300" dirty="0">
                <a:solidFill>
                  <a:schemeClr val="bg1">
                    <a:lumMod val="85000"/>
                    <a:lumOff val="15000"/>
                  </a:schemeClr>
                </a:solidFill>
              </a:rPr>
              <a:t>AMT_REQ_CREDIT_BUREAU_HOUR</a:t>
            </a:r>
          </a:p>
          <a:p>
            <a:r>
              <a:rPr lang="en-US" sz="1300" dirty="0">
                <a:solidFill>
                  <a:schemeClr val="bg1">
                    <a:lumMod val="85000"/>
                    <a:lumOff val="15000"/>
                  </a:schemeClr>
                </a:solidFill>
              </a:rPr>
              <a:t>AMT_REQ_CREDIT_BUREAU_DAY</a:t>
            </a:r>
          </a:p>
          <a:p>
            <a:r>
              <a:rPr lang="en-US" sz="1300" dirty="0">
                <a:solidFill>
                  <a:schemeClr val="bg1">
                    <a:lumMod val="85000"/>
                    <a:lumOff val="15000"/>
                  </a:schemeClr>
                </a:solidFill>
              </a:rPr>
              <a:t>AMT_REQ_CREDIT_BUREAU_WEEK</a:t>
            </a:r>
          </a:p>
          <a:p>
            <a:r>
              <a:rPr lang="en-US" sz="1300" dirty="0">
                <a:solidFill>
                  <a:schemeClr val="bg1">
                    <a:lumMod val="85000"/>
                    <a:lumOff val="15000"/>
                  </a:schemeClr>
                </a:solidFill>
              </a:rPr>
              <a:t>AMT_REQ_CREDIT_BUREAU_MON</a:t>
            </a:r>
          </a:p>
          <a:p>
            <a:r>
              <a:rPr lang="en-US" sz="1300" dirty="0">
                <a:solidFill>
                  <a:schemeClr val="bg1">
                    <a:lumMod val="85000"/>
                    <a:lumOff val="15000"/>
                  </a:schemeClr>
                </a:solidFill>
              </a:rPr>
              <a:t>AMT_REQ_CREDIT_BUREAU_QRT</a:t>
            </a:r>
          </a:p>
          <a:p>
            <a:r>
              <a:rPr lang="en-US" sz="1300" dirty="0">
                <a:solidFill>
                  <a:schemeClr val="bg1">
                    <a:lumMod val="85000"/>
                    <a:lumOff val="15000"/>
                  </a:schemeClr>
                </a:solidFill>
              </a:rPr>
              <a:t>AMT_REQ_CREDIT_BUREAU_YEAR</a:t>
            </a:r>
            <a:endParaRPr lang="en-IN" sz="1300" dirty="0">
              <a:solidFill>
                <a:schemeClr val="bg1">
                  <a:lumMod val="85000"/>
                  <a:lumOff val="15000"/>
                </a:schemeClr>
              </a:solidFill>
            </a:endParaRPr>
          </a:p>
        </p:txBody>
      </p:sp>
    </p:spTree>
    <p:extLst>
      <p:ext uri="{BB962C8B-B14F-4D97-AF65-F5344CB8AC3E}">
        <p14:creationId xmlns:p14="http://schemas.microsoft.com/office/powerpoint/2010/main" val="2280006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892F-6286-C210-D1D5-3FAC2152C198}"/>
              </a:ext>
            </a:extLst>
          </p:cNvPr>
          <p:cNvSpPr>
            <a:spLocks noGrp="1"/>
          </p:cNvSpPr>
          <p:nvPr>
            <p:ph type="title"/>
          </p:nvPr>
        </p:nvSpPr>
        <p:spPr/>
        <p:txBody>
          <a:bodyPr>
            <a:normAutofit/>
          </a:bodyPr>
          <a:lstStyle/>
          <a:p>
            <a:r>
              <a:rPr lang="en-IN" b="1" dirty="0">
                <a:solidFill>
                  <a:schemeClr val="tx1"/>
                </a:solidFill>
                <a:latin typeface="circular"/>
              </a:rPr>
              <a:t>Approach</a:t>
            </a:r>
          </a:p>
        </p:txBody>
      </p:sp>
      <p:sp>
        <p:nvSpPr>
          <p:cNvPr id="3" name="Content Placeholder 2">
            <a:extLst>
              <a:ext uri="{FF2B5EF4-FFF2-40B4-BE49-F238E27FC236}">
                <a16:creationId xmlns:a16="http://schemas.microsoft.com/office/drawing/2014/main" id="{83ABEB09-A6A0-F7F9-CD44-14F409A5726B}"/>
              </a:ext>
            </a:extLst>
          </p:cNvPr>
          <p:cNvSpPr>
            <a:spLocks noGrp="1"/>
          </p:cNvSpPr>
          <p:nvPr>
            <p:ph idx="1"/>
          </p:nvPr>
        </p:nvSpPr>
        <p:spPr>
          <a:xfrm>
            <a:off x="838199" y="1825625"/>
            <a:ext cx="10703767" cy="4351338"/>
          </a:xfrm>
        </p:spPr>
        <p:txBody>
          <a:bodyPr>
            <a:normAutofit/>
          </a:bodyPr>
          <a:lstStyle/>
          <a:p>
            <a:pPr marL="0" indent="0">
              <a:buNone/>
            </a:pPr>
            <a:r>
              <a:rPr lang="en-IN" b="1" dirty="0"/>
              <a:t>Importing the csv file of application data and previous application data</a:t>
            </a:r>
          </a:p>
          <a:p>
            <a:pPr marL="0" indent="0">
              <a:buNone/>
            </a:pPr>
            <a:r>
              <a:rPr lang="en-IN" b="1" dirty="0"/>
              <a:t>Understanding the column description file</a:t>
            </a:r>
          </a:p>
          <a:p>
            <a:pPr marL="0" indent="0">
              <a:buNone/>
            </a:pPr>
            <a:r>
              <a:rPr lang="en-IN" b="1" dirty="0"/>
              <a:t>Checking the structure of the data</a:t>
            </a:r>
          </a:p>
          <a:p>
            <a:pPr marL="0" indent="0">
              <a:buNone/>
            </a:pPr>
            <a:r>
              <a:rPr lang="en-IN" b="1" dirty="0"/>
              <a:t>Missing value check</a:t>
            </a:r>
          </a:p>
          <a:p>
            <a:pPr marL="0" indent="0">
              <a:buNone/>
            </a:pPr>
            <a:r>
              <a:rPr lang="en-IN" b="1" dirty="0"/>
              <a:t>Handling missing values</a:t>
            </a:r>
          </a:p>
          <a:p>
            <a:r>
              <a:rPr lang="en-US" dirty="0"/>
              <a:t>Dropping columns have null values greater than or equal to 30%.</a:t>
            </a:r>
            <a:endParaRPr lang="en-IN" dirty="0"/>
          </a:p>
          <a:p>
            <a:r>
              <a:rPr lang="en-IN" dirty="0"/>
              <a:t>Dropping unnecessary columns.</a:t>
            </a:r>
          </a:p>
          <a:p>
            <a:r>
              <a:rPr lang="en-IN" dirty="0"/>
              <a:t>Dropping rows containing missing values.</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4151633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8D3E44-31FE-4DE6-67B2-14A5D39F7A03}"/>
              </a:ext>
            </a:extLst>
          </p:cNvPr>
          <p:cNvSpPr>
            <a:spLocks noGrp="1"/>
          </p:cNvSpPr>
          <p:nvPr>
            <p:ph idx="1"/>
          </p:nvPr>
        </p:nvSpPr>
        <p:spPr>
          <a:xfrm>
            <a:off x="950167" y="1695774"/>
            <a:ext cx="10515600" cy="4351338"/>
          </a:xfrm>
        </p:spPr>
        <p:txBody>
          <a:bodyPr/>
          <a:lstStyle/>
          <a:p>
            <a:pPr marL="0" indent="0">
              <a:buNone/>
            </a:pPr>
            <a:r>
              <a:rPr lang="en-US" b="1" dirty="0"/>
              <a:t>Checking and Handling Outlier</a:t>
            </a:r>
          </a:p>
          <a:p>
            <a:r>
              <a:rPr lang="en-US" dirty="0"/>
              <a:t>Removing row having salary greater than 100000.</a:t>
            </a:r>
          </a:p>
          <a:p>
            <a:pPr marL="0" indent="0">
              <a:buNone/>
            </a:pPr>
            <a:r>
              <a:rPr lang="en-US" b="1" dirty="0"/>
              <a:t>Performing Univariate and Bivariate Analysis</a:t>
            </a:r>
          </a:p>
          <a:p>
            <a:r>
              <a:rPr lang="en-US" dirty="0"/>
              <a:t>Analyzing the data using bar chart, pie chart and line chart.</a:t>
            </a:r>
          </a:p>
          <a:p>
            <a:pPr marL="0" indent="0">
              <a:buNone/>
            </a:pPr>
            <a:r>
              <a:rPr lang="en-US" b="1" dirty="0"/>
              <a:t>Performing Multivariate Analysis</a:t>
            </a:r>
          </a:p>
          <a:p>
            <a:r>
              <a:rPr lang="en-US" dirty="0"/>
              <a:t>Analyzing using bar chart, pie chart, scatter plot, pair plot and heatmap.</a:t>
            </a:r>
          </a:p>
          <a:p>
            <a:pPr marL="0" indent="0">
              <a:buNone/>
            </a:pPr>
            <a:r>
              <a:rPr lang="en-US" b="1" dirty="0"/>
              <a:t>Analyzing Previous application data</a:t>
            </a:r>
            <a:endParaRPr lang="en-IN" b="1" dirty="0"/>
          </a:p>
        </p:txBody>
      </p:sp>
      <p:sp>
        <p:nvSpPr>
          <p:cNvPr id="4" name="TextBox 3">
            <a:extLst>
              <a:ext uri="{FF2B5EF4-FFF2-40B4-BE49-F238E27FC236}">
                <a16:creationId xmlns:a16="http://schemas.microsoft.com/office/drawing/2014/main" id="{A63737F4-D8F1-8584-9AC4-9B13C94F5A78}"/>
              </a:ext>
            </a:extLst>
          </p:cNvPr>
          <p:cNvSpPr txBox="1"/>
          <p:nvPr/>
        </p:nvSpPr>
        <p:spPr>
          <a:xfrm>
            <a:off x="838200" y="450886"/>
            <a:ext cx="6097554" cy="769441"/>
          </a:xfrm>
          <a:prstGeom prst="rect">
            <a:avLst/>
          </a:prstGeom>
          <a:noFill/>
        </p:spPr>
        <p:txBody>
          <a:bodyPr wrap="square">
            <a:spAutoFit/>
          </a:bodyPr>
          <a:lstStyle/>
          <a:p>
            <a:r>
              <a:rPr lang="en-IN" sz="4400" b="1" dirty="0">
                <a:latin typeface="circular"/>
                <a:ea typeface="+mj-ea"/>
                <a:cs typeface="+mj-cs"/>
              </a:rPr>
              <a:t>Approach</a:t>
            </a:r>
          </a:p>
        </p:txBody>
      </p:sp>
    </p:spTree>
    <p:extLst>
      <p:ext uri="{BB962C8B-B14F-4D97-AF65-F5344CB8AC3E}">
        <p14:creationId xmlns:p14="http://schemas.microsoft.com/office/powerpoint/2010/main" val="3060772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E06E8-D582-D0F3-AB70-E68546AFAD19}"/>
              </a:ext>
            </a:extLst>
          </p:cNvPr>
          <p:cNvSpPr>
            <a:spLocks noGrp="1"/>
          </p:cNvSpPr>
          <p:nvPr>
            <p:ph type="title"/>
          </p:nvPr>
        </p:nvSpPr>
        <p:spPr>
          <a:xfrm>
            <a:off x="614265" y="184665"/>
            <a:ext cx="10515600" cy="923331"/>
          </a:xfrm>
        </p:spPr>
        <p:txBody>
          <a:bodyPr>
            <a:normAutofit/>
          </a:bodyPr>
          <a:lstStyle/>
          <a:p>
            <a:r>
              <a:rPr lang="en-US" b="1" dirty="0">
                <a:solidFill>
                  <a:schemeClr val="tx1"/>
                </a:solidFill>
                <a:latin typeface="circular"/>
              </a:rPr>
              <a:t>RESULTS</a:t>
            </a:r>
            <a:endParaRPr lang="en-IN" b="1" dirty="0">
              <a:solidFill>
                <a:schemeClr val="tx1"/>
              </a:solidFill>
              <a:latin typeface="circular"/>
            </a:endParaRPr>
          </a:p>
        </p:txBody>
      </p:sp>
      <p:pic>
        <p:nvPicPr>
          <p:cNvPr id="5" name="Content Placeholder 4">
            <a:extLst>
              <a:ext uri="{FF2B5EF4-FFF2-40B4-BE49-F238E27FC236}">
                <a16:creationId xmlns:a16="http://schemas.microsoft.com/office/drawing/2014/main" id="{59FF7675-88B9-79FF-9FA9-9FFD09BCD0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954" y="1183451"/>
            <a:ext cx="3914801" cy="2088277"/>
          </a:xfrm>
          <a:solidFill>
            <a:schemeClr val="bg2">
              <a:lumMod val="20000"/>
              <a:lumOff val="80000"/>
              <a:alpha val="23000"/>
            </a:schemeClr>
          </a:solidFill>
          <a:ln w="19050">
            <a:solidFill>
              <a:schemeClr val="tx1"/>
            </a:solidFill>
          </a:ln>
        </p:spPr>
      </p:pic>
      <p:sp>
        <p:nvSpPr>
          <p:cNvPr id="6" name="TextBox 5">
            <a:extLst>
              <a:ext uri="{FF2B5EF4-FFF2-40B4-BE49-F238E27FC236}">
                <a16:creationId xmlns:a16="http://schemas.microsoft.com/office/drawing/2014/main" id="{342A6848-A2D8-F3FB-A306-164240C2CE23}"/>
              </a:ext>
            </a:extLst>
          </p:cNvPr>
          <p:cNvSpPr txBox="1"/>
          <p:nvPr/>
        </p:nvSpPr>
        <p:spPr>
          <a:xfrm>
            <a:off x="5212094" y="1797692"/>
            <a:ext cx="4282751" cy="369332"/>
          </a:xfrm>
          <a:prstGeom prst="rect">
            <a:avLst/>
          </a:prstGeom>
          <a:noFill/>
        </p:spPr>
        <p:txBody>
          <a:bodyPr wrap="square" rtlCol="0">
            <a:spAutoFit/>
          </a:bodyPr>
          <a:lstStyle/>
          <a:p>
            <a:r>
              <a:rPr lang="en-IN" dirty="0"/>
              <a:t>More than 90% of the Clients are </a:t>
            </a:r>
            <a:r>
              <a:rPr lang="en-IN" dirty="0" err="1"/>
              <a:t>repayers</a:t>
            </a:r>
            <a:endParaRPr lang="en-IN" dirty="0"/>
          </a:p>
        </p:txBody>
      </p:sp>
      <p:pic>
        <p:nvPicPr>
          <p:cNvPr id="11" name="Picture 10">
            <a:extLst>
              <a:ext uri="{FF2B5EF4-FFF2-40B4-BE49-F238E27FC236}">
                <a16:creationId xmlns:a16="http://schemas.microsoft.com/office/drawing/2014/main" id="{F12A6DF1-7B49-F766-F8A7-D5EF9E94F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47" y="2639153"/>
            <a:ext cx="3914801" cy="2098679"/>
          </a:xfrm>
          <a:prstGeom prst="rect">
            <a:avLst/>
          </a:prstGeom>
          <a:solidFill>
            <a:schemeClr val="accent1">
              <a:lumMod val="20000"/>
              <a:lumOff val="80000"/>
            </a:schemeClr>
          </a:solidFill>
          <a:ln w="19050">
            <a:solidFill>
              <a:schemeClr val="tx1"/>
            </a:solidFill>
          </a:ln>
        </p:spPr>
      </p:pic>
      <p:sp>
        <p:nvSpPr>
          <p:cNvPr id="12" name="TextBox 11">
            <a:extLst>
              <a:ext uri="{FF2B5EF4-FFF2-40B4-BE49-F238E27FC236}">
                <a16:creationId xmlns:a16="http://schemas.microsoft.com/office/drawing/2014/main" id="{D5300703-A79F-5835-9748-F6A345725316}"/>
              </a:ext>
            </a:extLst>
          </p:cNvPr>
          <p:cNvSpPr txBox="1"/>
          <p:nvPr/>
        </p:nvSpPr>
        <p:spPr>
          <a:xfrm>
            <a:off x="1212952" y="3500087"/>
            <a:ext cx="5692675" cy="646331"/>
          </a:xfrm>
          <a:prstGeom prst="rect">
            <a:avLst/>
          </a:prstGeom>
          <a:noFill/>
        </p:spPr>
        <p:txBody>
          <a:bodyPr wrap="square" rtlCol="0">
            <a:spAutoFit/>
          </a:bodyPr>
          <a:lstStyle/>
          <a:p>
            <a:r>
              <a:rPr lang="en-IN" dirty="0"/>
              <a:t>Average of employment years is less in case of defaulters as compared to </a:t>
            </a:r>
            <a:r>
              <a:rPr lang="en-IN" dirty="0" err="1"/>
              <a:t>repayers</a:t>
            </a:r>
            <a:endParaRPr lang="en-IN" dirty="0"/>
          </a:p>
        </p:txBody>
      </p:sp>
      <p:sp>
        <p:nvSpPr>
          <p:cNvPr id="15" name="TextBox 14">
            <a:extLst>
              <a:ext uri="{FF2B5EF4-FFF2-40B4-BE49-F238E27FC236}">
                <a16:creationId xmlns:a16="http://schemas.microsoft.com/office/drawing/2014/main" id="{F67326B9-84C6-0016-3230-38515B0FC7DA}"/>
              </a:ext>
            </a:extLst>
          </p:cNvPr>
          <p:cNvSpPr txBox="1"/>
          <p:nvPr/>
        </p:nvSpPr>
        <p:spPr>
          <a:xfrm>
            <a:off x="4655976" y="5217894"/>
            <a:ext cx="6671387" cy="923330"/>
          </a:xfrm>
          <a:prstGeom prst="rect">
            <a:avLst/>
          </a:prstGeom>
          <a:noFill/>
        </p:spPr>
        <p:txBody>
          <a:bodyPr wrap="square" rtlCol="0">
            <a:spAutoFit/>
          </a:bodyPr>
          <a:lstStyle/>
          <a:p>
            <a:pPr marL="285750" indent="-285750">
              <a:buFont typeface="Arial" panose="020B0604020202020204" pitchFamily="34" charset="0"/>
              <a:buChar char="•"/>
            </a:pPr>
            <a:r>
              <a:rPr lang="en-IN" dirty="0"/>
              <a:t>Maximum defaulters have the age between 28 to 33</a:t>
            </a:r>
          </a:p>
          <a:p>
            <a:pPr marL="285750" indent="-285750">
              <a:buFont typeface="Arial" panose="020B0604020202020204" pitchFamily="34" charset="0"/>
              <a:buChar char="•"/>
            </a:pPr>
            <a:r>
              <a:rPr lang="en-IN" dirty="0"/>
              <a:t>Average age of defaulters is less as compared to </a:t>
            </a:r>
            <a:r>
              <a:rPr lang="en-IN" dirty="0" err="1"/>
              <a:t>repayers</a:t>
            </a:r>
            <a:endParaRPr lang="en-IN" dirty="0"/>
          </a:p>
          <a:p>
            <a:pPr marL="285750" indent="-285750">
              <a:buFont typeface="Arial" panose="020B0604020202020204" pitchFamily="34" charset="0"/>
              <a:buChar char="•"/>
            </a:pPr>
            <a:r>
              <a:rPr lang="en-IN" dirty="0"/>
              <a:t>Defaulters tend to decrease as the age increases</a:t>
            </a:r>
          </a:p>
        </p:txBody>
      </p:sp>
      <p:pic>
        <p:nvPicPr>
          <p:cNvPr id="17" name="Picture 16">
            <a:extLst>
              <a:ext uri="{FF2B5EF4-FFF2-40B4-BE49-F238E27FC236}">
                <a16:creationId xmlns:a16="http://schemas.microsoft.com/office/drawing/2014/main" id="{09F7C65B-1A2C-013E-4828-AA05B83943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2954" y="4542860"/>
            <a:ext cx="3311421" cy="2082103"/>
          </a:xfrm>
          <a:prstGeom prst="rect">
            <a:avLst/>
          </a:prstGeom>
          <a:solidFill>
            <a:schemeClr val="tx1">
              <a:lumMod val="75000"/>
            </a:schemeClr>
          </a:solidFill>
          <a:ln w="19050">
            <a:solidFill>
              <a:schemeClr val="tx1"/>
            </a:solidFill>
          </a:ln>
        </p:spPr>
      </p:pic>
    </p:spTree>
    <p:extLst>
      <p:ext uri="{BB962C8B-B14F-4D97-AF65-F5344CB8AC3E}">
        <p14:creationId xmlns:p14="http://schemas.microsoft.com/office/powerpoint/2010/main" val="1537845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CDDF-79E8-CD06-7507-15CE2994E8F2}"/>
              </a:ext>
            </a:extLst>
          </p:cNvPr>
          <p:cNvSpPr>
            <a:spLocks noGrp="1"/>
          </p:cNvSpPr>
          <p:nvPr>
            <p:ph type="title"/>
          </p:nvPr>
        </p:nvSpPr>
        <p:spPr>
          <a:xfrm>
            <a:off x="666750" y="94456"/>
            <a:ext cx="10515600" cy="923330"/>
          </a:xfrm>
        </p:spPr>
        <p:txBody>
          <a:bodyPr>
            <a:normAutofit/>
          </a:bodyPr>
          <a:lstStyle/>
          <a:p>
            <a:r>
              <a:rPr lang="en-IN" b="1" dirty="0">
                <a:solidFill>
                  <a:schemeClr val="tx1"/>
                </a:solidFill>
                <a:latin typeface="circular"/>
              </a:rPr>
              <a:t>RESULTS</a:t>
            </a:r>
          </a:p>
        </p:txBody>
      </p:sp>
      <p:pic>
        <p:nvPicPr>
          <p:cNvPr id="5" name="Content Placeholder 4">
            <a:extLst>
              <a:ext uri="{FF2B5EF4-FFF2-40B4-BE49-F238E27FC236}">
                <a16:creationId xmlns:a16="http://schemas.microsoft.com/office/drawing/2014/main" id="{50E459DD-F76E-E22F-9BC4-B91021029F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2601" y="2086934"/>
            <a:ext cx="10023898" cy="4676610"/>
          </a:xfrm>
          <a:solidFill>
            <a:schemeClr val="tx1">
              <a:lumMod val="85000"/>
            </a:schemeClr>
          </a:solidFill>
        </p:spPr>
      </p:pic>
      <p:sp>
        <p:nvSpPr>
          <p:cNvPr id="6" name="TextBox 5">
            <a:extLst>
              <a:ext uri="{FF2B5EF4-FFF2-40B4-BE49-F238E27FC236}">
                <a16:creationId xmlns:a16="http://schemas.microsoft.com/office/drawing/2014/main" id="{B0D3114D-E4CB-821C-332C-CB3A788096E0}"/>
              </a:ext>
            </a:extLst>
          </p:cNvPr>
          <p:cNvSpPr txBox="1"/>
          <p:nvPr/>
        </p:nvSpPr>
        <p:spPr>
          <a:xfrm>
            <a:off x="666750" y="1017786"/>
            <a:ext cx="8920066"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Average income of defaulter and non-defaulter client are same</a:t>
            </a:r>
          </a:p>
          <a:p>
            <a:pPr marL="285750" indent="-285750">
              <a:buFont typeface="Arial" panose="020B0604020202020204" pitchFamily="34" charset="0"/>
              <a:buChar char="•"/>
            </a:pPr>
            <a:r>
              <a:rPr lang="en-US" sz="1600" dirty="0"/>
              <a:t>Standard deviation of income of defaulter is very high as compared to non-defaulter</a:t>
            </a:r>
          </a:p>
          <a:p>
            <a:pPr marL="285750" indent="-285750">
              <a:buFont typeface="Arial" panose="020B0604020202020204" pitchFamily="34" charset="0"/>
              <a:buChar char="•"/>
            </a:pPr>
            <a:r>
              <a:rPr lang="en-US" sz="1600" dirty="0"/>
              <a:t>Max income of defaulter is very high as compared to non-defaulter	</a:t>
            </a:r>
            <a:endParaRPr lang="en-IN" sz="1600" dirty="0"/>
          </a:p>
        </p:txBody>
      </p:sp>
    </p:spTree>
    <p:extLst>
      <p:ext uri="{BB962C8B-B14F-4D97-AF65-F5344CB8AC3E}">
        <p14:creationId xmlns:p14="http://schemas.microsoft.com/office/powerpoint/2010/main" val="8746986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589</TotalTime>
  <Words>996</Words>
  <Application>Microsoft Office PowerPoint</Application>
  <PresentationFormat>Widescreen</PresentationFormat>
  <Paragraphs>115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circular</vt:lpstr>
      <vt:lpstr>freight-text-pro</vt:lpstr>
      <vt:lpstr>Wingdings 3</vt:lpstr>
      <vt:lpstr>Ion</vt:lpstr>
      <vt:lpstr>CREDIT EDA</vt:lpstr>
      <vt:lpstr>PROBLEM STATEMENT</vt:lpstr>
      <vt:lpstr>PROBLEM STATEMENT</vt:lpstr>
      <vt:lpstr>Business Objectives</vt:lpstr>
      <vt:lpstr>Assumptions</vt:lpstr>
      <vt:lpstr>Approach</vt:lpstr>
      <vt:lpstr>PowerPoint Presentation</vt:lpstr>
      <vt:lpstr>RESULTS</vt:lpstr>
      <vt:lpstr>RESULTS</vt:lpstr>
      <vt:lpstr>Results</vt:lpstr>
      <vt:lpstr>Results</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dc:title>
  <dc:creator>Muhammad Sahil</dc:creator>
  <cp:lastModifiedBy>Muhammad Sahil</cp:lastModifiedBy>
  <cp:revision>19</cp:revision>
  <dcterms:created xsi:type="dcterms:W3CDTF">2023-03-03T12:52:56Z</dcterms:created>
  <dcterms:modified xsi:type="dcterms:W3CDTF">2023-03-04T18:02:45Z</dcterms:modified>
</cp:coreProperties>
</file>