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0"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3/6/2022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3/6/2022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3/6/2022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759-B07A-467B-B221-F24996E276C5}"/>
              </a:ext>
            </a:extLst>
          </p:cNvPr>
          <p:cNvSpPr>
            <a:spLocks noGrp="1"/>
          </p:cNvSpPr>
          <p:nvPr>
            <p:ph type="ctrTitle"/>
          </p:nvPr>
        </p:nvSpPr>
        <p:spPr>
          <a:xfrm>
            <a:off x="1915127" y="730619"/>
            <a:ext cx="8361229" cy="2098226"/>
          </a:xfrm>
        </p:spPr>
        <p:txBody>
          <a:bodyPr/>
          <a:lstStyle/>
          <a:p>
            <a:r>
              <a:rPr lang="en-IN" sz="5400" b="1" dirty="0">
                <a:latin typeface="Baskerville Old Face" panose="02020602080505020303" pitchFamily="18" charset="0"/>
              </a:rPr>
              <a:t>Real Time object detection with tfjs</a:t>
            </a:r>
          </a:p>
        </p:txBody>
      </p:sp>
      <p:pic>
        <p:nvPicPr>
          <p:cNvPr id="1026" name="Picture 2" descr="MechaPal - Scene Understanding Service">
            <a:extLst>
              <a:ext uri="{FF2B5EF4-FFF2-40B4-BE49-F238E27FC236}">
                <a16:creationId xmlns:a16="http://schemas.microsoft.com/office/drawing/2014/main" id="{41E7CE7A-32B1-4B9F-A0D0-A2B2CCFA4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53" y="2761128"/>
            <a:ext cx="6311153" cy="28418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38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030941" y="210671"/>
            <a:ext cx="6822141" cy="614082"/>
          </a:xfrm>
        </p:spPr>
        <p:txBody>
          <a:bodyPr>
            <a:normAutofit fontScale="90000"/>
          </a:bodyPr>
          <a:lstStyle/>
          <a:p>
            <a:r>
              <a:rPr lang="en-IN" b="1" dirty="0">
                <a:solidFill>
                  <a:srgbClr val="E48312"/>
                </a:solidFill>
                <a:latin typeface="Times New Roman" panose="02020603050405020304" pitchFamily="18" charset="0"/>
                <a:cs typeface="Times New Roman" panose="02020603050405020304" pitchFamily="18" charset="0"/>
              </a:rPr>
              <a:t>SYSTEM ARCHITECTURE</a:t>
            </a:r>
          </a:p>
        </p:txBody>
      </p:sp>
      <p:sp>
        <p:nvSpPr>
          <p:cNvPr id="4" name="TextBox 3">
            <a:extLst>
              <a:ext uri="{FF2B5EF4-FFF2-40B4-BE49-F238E27FC236}">
                <a16:creationId xmlns:a16="http://schemas.microsoft.com/office/drawing/2014/main" id="{993976E6-AC0B-4CA3-A662-6364608EC53C}"/>
              </a:ext>
            </a:extLst>
          </p:cNvPr>
          <p:cNvSpPr txBox="1"/>
          <p:nvPr/>
        </p:nvSpPr>
        <p:spPr>
          <a:xfrm>
            <a:off x="1030941" y="1390920"/>
            <a:ext cx="6096000" cy="523220"/>
          </a:xfrm>
          <a:prstGeom prst="rect">
            <a:avLst/>
          </a:prstGeom>
          <a:noFill/>
        </p:spPr>
        <p:txBody>
          <a:bodyPr wrap="square">
            <a:spAutoFit/>
          </a:bodyPr>
          <a:lstStyle/>
          <a:p>
            <a:pPr algn="l"/>
            <a:r>
              <a:rPr lang="en-IN" sz="2800" b="1" i="0" dirty="0">
                <a:effectLst/>
                <a:latin typeface="Times New Roman" panose="02020603050405020304" pitchFamily="18" charset="0"/>
                <a:cs typeface="Times New Roman" panose="02020603050405020304" pitchFamily="18" charset="0"/>
              </a:rPr>
              <a:t>OBJECT DETECTION (COCO-SSD)</a:t>
            </a:r>
          </a:p>
        </p:txBody>
      </p:sp>
      <p:sp>
        <p:nvSpPr>
          <p:cNvPr id="12" name="TextBox 11">
            <a:extLst>
              <a:ext uri="{FF2B5EF4-FFF2-40B4-BE49-F238E27FC236}">
                <a16:creationId xmlns:a16="http://schemas.microsoft.com/office/drawing/2014/main" id="{D9C03145-6B59-4966-BD30-91F16CB91E20}"/>
              </a:ext>
            </a:extLst>
          </p:cNvPr>
          <p:cNvSpPr txBox="1"/>
          <p:nvPr/>
        </p:nvSpPr>
        <p:spPr>
          <a:xfrm>
            <a:off x="1712258" y="1872584"/>
            <a:ext cx="10623176" cy="39039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Detects objects defined in the COCO dataset</a:t>
            </a:r>
            <a:endParaRPr lang="en-IN" sz="2400" b="0" i="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Large-scale object detection</a:t>
            </a:r>
          </a:p>
          <a:p>
            <a:pPr marL="285750" indent="-285750">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Segmentation</a:t>
            </a: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Captioning dataset</a:t>
            </a:r>
          </a:p>
          <a:p>
            <a:pPr marL="285750" indent="-28575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Does not require you to know about machine learning</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Takes input as any browser-based image elements</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Returns an array of bounding boxes with class name and confidence level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20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156447" y="86134"/>
            <a:ext cx="9601200" cy="658906"/>
          </a:xfrm>
        </p:spPr>
        <p:txBody>
          <a:bodyPr>
            <a:normAutofit fontScale="90000"/>
          </a:bodyPr>
          <a:lstStyle/>
          <a:p>
            <a:r>
              <a:rPr lang="en-IN" b="1" i="0" dirty="0">
                <a:solidFill>
                  <a:srgbClr val="E48312"/>
                </a:solidFill>
                <a:effectLst/>
                <a:latin typeface="Times New Roman" panose="02020603050405020304" pitchFamily="18" charset="0"/>
                <a:cs typeface="Times New Roman" panose="02020603050405020304" pitchFamily="18" charset="0"/>
              </a:rPr>
              <a:t>USAGE</a:t>
            </a:r>
            <a:br>
              <a:rPr lang="en-IN" b="1" i="0" dirty="0">
                <a:solidFill>
                  <a:srgbClr val="E48312"/>
                </a:solidFill>
                <a:effectLst/>
                <a:latin typeface="Times New Roman" panose="02020603050405020304" pitchFamily="18" charset="0"/>
                <a:cs typeface="Times New Roman" panose="02020603050405020304" pitchFamily="18" charset="0"/>
              </a:rPr>
            </a:br>
            <a:endParaRPr lang="en-IN" dirty="0">
              <a:solidFill>
                <a:srgbClr val="E4831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6E5CEE-D801-44E4-8448-C5DCF4F07FDF}"/>
              </a:ext>
            </a:extLst>
          </p:cNvPr>
          <p:cNvSpPr txBox="1"/>
          <p:nvPr/>
        </p:nvSpPr>
        <p:spPr>
          <a:xfrm>
            <a:off x="1156447" y="745040"/>
            <a:ext cx="10730754" cy="646331"/>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There are two main ways to get this model in your JavaScript project: via script tags or by installing it from NPM and using a build tool like Parcel, </a:t>
            </a:r>
            <a:r>
              <a:rPr lang="en-US" b="0" i="0" dirty="0" err="1">
                <a:effectLst/>
                <a:latin typeface="Times New Roman" panose="02020603050405020304" pitchFamily="18" charset="0"/>
                <a:cs typeface="Times New Roman" panose="02020603050405020304" pitchFamily="18" charset="0"/>
              </a:rPr>
              <a:t>WebPack</a:t>
            </a:r>
            <a:r>
              <a:rPr lang="en-US" b="0" i="0" dirty="0">
                <a:effectLst/>
                <a:latin typeface="Times New Roman" panose="02020603050405020304" pitchFamily="18" charset="0"/>
                <a:cs typeface="Times New Roman" panose="02020603050405020304" pitchFamily="18" charset="0"/>
              </a:rPr>
              <a:t>, or Rollup.</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BF85912-104D-4552-B619-B15E56356291}"/>
              </a:ext>
            </a:extLst>
          </p:cNvPr>
          <p:cNvSpPr txBox="1"/>
          <p:nvPr/>
        </p:nvSpPr>
        <p:spPr>
          <a:xfrm>
            <a:off x="1156447" y="1324221"/>
            <a:ext cx="6096000" cy="369332"/>
          </a:xfrm>
          <a:prstGeom prst="rect">
            <a:avLst/>
          </a:prstGeom>
          <a:noFill/>
        </p:spPr>
        <p:txBody>
          <a:bodyPr wrap="square">
            <a:spAutoFit/>
          </a:bodyPr>
          <a:lstStyle/>
          <a:p>
            <a:pPr algn="l"/>
            <a:r>
              <a:rPr lang="en-IN" b="1" i="0" dirty="0">
                <a:effectLst/>
                <a:latin typeface="Times New Roman" panose="02020603050405020304" pitchFamily="18" charset="0"/>
                <a:cs typeface="Times New Roman" panose="02020603050405020304" pitchFamily="18" charset="0"/>
              </a:rPr>
              <a:t>via NPM</a:t>
            </a:r>
          </a:p>
        </p:txBody>
      </p:sp>
      <p:sp>
        <p:nvSpPr>
          <p:cNvPr id="9" name="TextBox 8">
            <a:extLst>
              <a:ext uri="{FF2B5EF4-FFF2-40B4-BE49-F238E27FC236}">
                <a16:creationId xmlns:a16="http://schemas.microsoft.com/office/drawing/2014/main" id="{132DCF6B-1B4E-4247-8CF4-3EFFF33433BF}"/>
              </a:ext>
            </a:extLst>
          </p:cNvPr>
          <p:cNvSpPr txBox="1"/>
          <p:nvPr/>
        </p:nvSpPr>
        <p:spPr>
          <a:xfrm>
            <a:off x="1945338" y="1693553"/>
            <a:ext cx="10022543" cy="4801314"/>
          </a:xfrm>
          <a:prstGeom prst="rect">
            <a:avLst/>
          </a:prstGeom>
          <a:noFill/>
        </p:spPr>
        <p:txBody>
          <a:bodyPr wrap="square">
            <a:spAutoFit/>
          </a:bodyPr>
          <a:lstStyle/>
          <a:p>
            <a:r>
              <a:rPr lang="en-IN" dirty="0"/>
              <a:t>// Note: Require the </a:t>
            </a:r>
            <a:r>
              <a:rPr lang="en-IN" dirty="0" err="1"/>
              <a:t>cpu</a:t>
            </a:r>
            <a:r>
              <a:rPr lang="en-IN" dirty="0"/>
              <a:t> and </a:t>
            </a:r>
            <a:r>
              <a:rPr lang="en-IN" dirty="0" err="1"/>
              <a:t>webgl</a:t>
            </a:r>
            <a:r>
              <a:rPr lang="en-IN" dirty="0"/>
              <a:t> backend and add them to </a:t>
            </a:r>
            <a:r>
              <a:rPr lang="en-IN" dirty="0" err="1"/>
              <a:t>package.json</a:t>
            </a:r>
            <a:r>
              <a:rPr lang="en-IN" dirty="0"/>
              <a:t> as peer dependencies.</a:t>
            </a:r>
          </a:p>
          <a:p>
            <a:r>
              <a:rPr lang="en-IN" dirty="0"/>
              <a:t>require('@</a:t>
            </a:r>
            <a:r>
              <a:rPr lang="en-IN" dirty="0" err="1"/>
              <a:t>tensorflow</a:t>
            </a:r>
            <a:r>
              <a:rPr lang="en-IN" dirty="0"/>
              <a:t>/</a:t>
            </a:r>
            <a:r>
              <a:rPr lang="en-IN" dirty="0" err="1"/>
              <a:t>tfjs</a:t>
            </a:r>
            <a:r>
              <a:rPr lang="en-IN" dirty="0"/>
              <a:t>-backend-</a:t>
            </a:r>
            <a:r>
              <a:rPr lang="en-IN" dirty="0" err="1"/>
              <a:t>cpu</a:t>
            </a:r>
            <a:r>
              <a:rPr lang="en-IN" dirty="0"/>
              <a:t>');</a:t>
            </a:r>
          </a:p>
          <a:p>
            <a:r>
              <a:rPr lang="en-IN" dirty="0"/>
              <a:t>require('@</a:t>
            </a:r>
            <a:r>
              <a:rPr lang="en-IN" dirty="0" err="1"/>
              <a:t>tensorflow</a:t>
            </a:r>
            <a:r>
              <a:rPr lang="en-IN" dirty="0"/>
              <a:t>/</a:t>
            </a:r>
            <a:r>
              <a:rPr lang="en-IN" dirty="0" err="1"/>
              <a:t>tfjs</a:t>
            </a:r>
            <a:r>
              <a:rPr lang="en-IN" dirty="0"/>
              <a:t>-backend-</a:t>
            </a:r>
            <a:r>
              <a:rPr lang="en-IN" dirty="0" err="1"/>
              <a:t>webgl</a:t>
            </a:r>
            <a:r>
              <a:rPr lang="en-IN" dirty="0"/>
              <a:t>');</a:t>
            </a:r>
          </a:p>
          <a:p>
            <a:r>
              <a:rPr lang="en-IN" dirty="0" err="1"/>
              <a:t>const</a:t>
            </a:r>
            <a:r>
              <a:rPr lang="en-IN" dirty="0"/>
              <a:t> </a:t>
            </a:r>
            <a:r>
              <a:rPr lang="en-IN" dirty="0" err="1"/>
              <a:t>cocoSsd</a:t>
            </a:r>
            <a:r>
              <a:rPr lang="en-IN" dirty="0"/>
              <a:t> = require('@</a:t>
            </a:r>
            <a:r>
              <a:rPr lang="en-IN" dirty="0" err="1"/>
              <a:t>tensorflow</a:t>
            </a:r>
            <a:r>
              <a:rPr lang="en-IN" dirty="0"/>
              <a:t>-models/coco-</a:t>
            </a:r>
            <a:r>
              <a:rPr lang="en-IN" dirty="0" err="1"/>
              <a:t>ssd</a:t>
            </a:r>
            <a:r>
              <a:rPr lang="en-IN" dirty="0"/>
              <a:t>');</a:t>
            </a:r>
          </a:p>
          <a:p>
            <a:endParaRPr lang="en-IN" dirty="0"/>
          </a:p>
          <a:p>
            <a:r>
              <a:rPr lang="en-IN" dirty="0"/>
              <a:t>(async () =&gt; {</a:t>
            </a:r>
          </a:p>
          <a:p>
            <a:r>
              <a:rPr lang="en-IN" dirty="0"/>
              <a:t>  </a:t>
            </a:r>
            <a:r>
              <a:rPr lang="en-IN" dirty="0" err="1"/>
              <a:t>const</a:t>
            </a:r>
            <a:r>
              <a:rPr lang="en-IN" dirty="0"/>
              <a:t> </a:t>
            </a:r>
            <a:r>
              <a:rPr lang="en-IN" dirty="0" err="1"/>
              <a:t>img</a:t>
            </a:r>
            <a:r>
              <a:rPr lang="en-IN" dirty="0"/>
              <a:t> = </a:t>
            </a:r>
            <a:r>
              <a:rPr lang="en-IN" dirty="0" err="1"/>
              <a:t>document.getElementById</a:t>
            </a:r>
            <a:r>
              <a:rPr lang="en-IN" dirty="0"/>
              <a:t>('</a:t>
            </a:r>
            <a:r>
              <a:rPr lang="en-IN" dirty="0" err="1"/>
              <a:t>img</a:t>
            </a:r>
            <a:r>
              <a:rPr lang="en-IN" dirty="0"/>
              <a:t>');</a:t>
            </a:r>
          </a:p>
          <a:p>
            <a:endParaRPr lang="en-IN" dirty="0"/>
          </a:p>
          <a:p>
            <a:r>
              <a:rPr lang="en-IN" dirty="0"/>
              <a:t>  // Load the model.</a:t>
            </a:r>
          </a:p>
          <a:p>
            <a:r>
              <a:rPr lang="en-IN" dirty="0"/>
              <a:t>  </a:t>
            </a:r>
            <a:r>
              <a:rPr lang="en-IN" dirty="0" err="1"/>
              <a:t>const</a:t>
            </a:r>
            <a:r>
              <a:rPr lang="en-IN" dirty="0"/>
              <a:t> model = await </a:t>
            </a:r>
            <a:r>
              <a:rPr lang="en-IN" dirty="0" err="1"/>
              <a:t>cocoSsd.load</a:t>
            </a:r>
            <a:r>
              <a:rPr lang="en-IN" dirty="0"/>
              <a:t>();</a:t>
            </a:r>
          </a:p>
          <a:p>
            <a:endParaRPr lang="en-IN" dirty="0"/>
          </a:p>
          <a:p>
            <a:r>
              <a:rPr lang="en-IN" dirty="0"/>
              <a:t>  // Classify the image.</a:t>
            </a:r>
          </a:p>
          <a:p>
            <a:r>
              <a:rPr lang="en-IN" dirty="0"/>
              <a:t>  </a:t>
            </a:r>
            <a:r>
              <a:rPr lang="en-IN" dirty="0" err="1"/>
              <a:t>const</a:t>
            </a:r>
            <a:r>
              <a:rPr lang="en-IN" dirty="0"/>
              <a:t> predictions = await </a:t>
            </a:r>
            <a:r>
              <a:rPr lang="en-IN" dirty="0" err="1"/>
              <a:t>model.detect</a:t>
            </a:r>
            <a:r>
              <a:rPr lang="en-IN" dirty="0"/>
              <a:t>(</a:t>
            </a:r>
            <a:r>
              <a:rPr lang="en-IN" dirty="0" err="1"/>
              <a:t>img</a:t>
            </a:r>
            <a:r>
              <a:rPr lang="en-IN" dirty="0"/>
              <a:t>);</a:t>
            </a:r>
          </a:p>
          <a:p>
            <a:endParaRPr lang="en-IN" dirty="0"/>
          </a:p>
          <a:p>
            <a:r>
              <a:rPr lang="en-IN" dirty="0"/>
              <a:t>  console.log('Predictions: ');</a:t>
            </a:r>
          </a:p>
          <a:p>
            <a:r>
              <a:rPr lang="en-IN" dirty="0"/>
              <a:t>  console.log(predictions);</a:t>
            </a:r>
          </a:p>
          <a:p>
            <a:r>
              <a:rPr lang="en-IN" dirty="0"/>
              <a:t>})();</a:t>
            </a:r>
          </a:p>
        </p:txBody>
      </p:sp>
    </p:spTree>
    <p:extLst>
      <p:ext uri="{BB962C8B-B14F-4D97-AF65-F5344CB8AC3E}">
        <p14:creationId xmlns:p14="http://schemas.microsoft.com/office/powerpoint/2010/main" val="180407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6042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8F23-4094-4B8A-BBC9-EA023A5053D5}"/>
              </a:ext>
            </a:extLst>
          </p:cNvPr>
          <p:cNvSpPr>
            <a:spLocks noGrp="1"/>
          </p:cNvSpPr>
          <p:nvPr>
            <p:ph type="title"/>
          </p:nvPr>
        </p:nvSpPr>
        <p:spPr>
          <a:xfrm>
            <a:off x="1057835" y="112059"/>
            <a:ext cx="9601200" cy="811306"/>
          </a:xfrm>
        </p:spPr>
        <p:txBody>
          <a:bodyPr>
            <a:normAutofit fontScale="90000"/>
          </a:bodyPr>
          <a:lstStyle/>
          <a:p>
            <a:r>
              <a:rPr lang="en-IN" b="1" i="0" dirty="0">
                <a:solidFill>
                  <a:srgbClr val="E48312"/>
                </a:solidFill>
                <a:effectLst/>
                <a:latin typeface="Times New Roman" panose="02020603050405020304" pitchFamily="18" charset="0"/>
                <a:cs typeface="Times New Roman" panose="02020603050405020304" pitchFamily="18" charset="0"/>
              </a:rPr>
              <a:t>Applications Of Object Detection</a:t>
            </a:r>
            <a:br>
              <a:rPr lang="en-IN" b="0" i="0" dirty="0">
                <a:solidFill>
                  <a:srgbClr val="E48312"/>
                </a:solidFill>
                <a:effectLst/>
                <a:latin typeface="Times New Roman" panose="02020603050405020304" pitchFamily="18" charset="0"/>
                <a:cs typeface="Times New Roman" panose="02020603050405020304" pitchFamily="18" charset="0"/>
              </a:rPr>
            </a:br>
            <a:endParaRPr lang="en-IN" dirty="0">
              <a:solidFill>
                <a:srgbClr val="E4831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495ABDC-55B9-48E4-8AF1-98A027AC6C1C}"/>
              </a:ext>
            </a:extLst>
          </p:cNvPr>
          <p:cNvSpPr txBox="1"/>
          <p:nvPr/>
        </p:nvSpPr>
        <p:spPr>
          <a:xfrm>
            <a:off x="1138518" y="1056946"/>
            <a:ext cx="6096000" cy="4401205"/>
          </a:xfrm>
          <a:prstGeom prst="rect">
            <a:avLst/>
          </a:prstGeom>
          <a:noFill/>
        </p:spPr>
        <p:txBody>
          <a:bodyPr wrap="square">
            <a:spAutoFit/>
          </a:bodyPr>
          <a:lstStyle/>
          <a:p>
            <a:pPr marL="342900" indent="-342900">
              <a:buFont typeface="Arial" panose="020B0604020202020204" pitchFamily="34" charset="0"/>
              <a:buChar char="•"/>
            </a:pPr>
            <a:r>
              <a:rPr lang="en-IN" sz="2800" b="1" i="0" dirty="0">
                <a:solidFill>
                  <a:srgbClr val="4A4A4A"/>
                </a:solidFill>
                <a:effectLst/>
                <a:latin typeface="Times New Roman" panose="02020603050405020304" pitchFamily="18" charset="0"/>
                <a:cs typeface="Times New Roman" panose="02020603050405020304" pitchFamily="18" charset="0"/>
              </a:rPr>
              <a:t>Facial Recognition</a:t>
            </a:r>
            <a:endParaRPr lang="en-IN" sz="2800" b="0" i="0" dirty="0">
              <a:solidFill>
                <a:srgbClr val="4A4A4A"/>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800" b="1" i="0" dirty="0">
              <a:solidFill>
                <a:srgbClr val="4A4A4A"/>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800" b="1" i="0" dirty="0">
                <a:solidFill>
                  <a:srgbClr val="4A4A4A"/>
                </a:solidFill>
                <a:effectLst/>
                <a:latin typeface="Times New Roman" panose="02020603050405020304" pitchFamily="18" charset="0"/>
                <a:cs typeface="Times New Roman" panose="02020603050405020304" pitchFamily="18" charset="0"/>
              </a:rPr>
              <a:t>People Counting</a:t>
            </a:r>
          </a:p>
          <a:p>
            <a:pPr marL="342900" indent="-342900" algn="l">
              <a:buFont typeface="Arial" panose="020B0604020202020204" pitchFamily="34" charset="0"/>
              <a:buChar char="•"/>
            </a:pPr>
            <a:endParaRPr lang="en-IN" sz="2800" b="1" i="0" dirty="0">
              <a:solidFill>
                <a:srgbClr val="4A4A4A"/>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b="1" i="0" dirty="0">
                <a:solidFill>
                  <a:srgbClr val="4A4A4A"/>
                </a:solidFill>
                <a:effectLst/>
                <a:latin typeface="Times New Roman" panose="02020603050405020304" pitchFamily="18" charset="0"/>
                <a:cs typeface="Times New Roman" panose="02020603050405020304" pitchFamily="18" charset="0"/>
              </a:rPr>
              <a:t>Industrial Quality Check</a:t>
            </a:r>
          </a:p>
          <a:p>
            <a:pPr marL="342900" indent="-342900">
              <a:buFont typeface="Arial" panose="020B0604020202020204" pitchFamily="34" charset="0"/>
              <a:buChar char="•"/>
            </a:pPr>
            <a:endParaRPr lang="en-IN" sz="2800" b="0" i="0" dirty="0">
              <a:solidFill>
                <a:srgbClr val="4A4A4A"/>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b="1" i="0" dirty="0">
                <a:solidFill>
                  <a:srgbClr val="4A4A4A"/>
                </a:solidFill>
                <a:effectLst/>
                <a:latin typeface="Times New Roman" panose="02020603050405020304" pitchFamily="18" charset="0"/>
                <a:cs typeface="Times New Roman" panose="02020603050405020304" pitchFamily="18" charset="0"/>
              </a:rPr>
              <a:t>Self Driving Cars</a:t>
            </a:r>
          </a:p>
          <a:p>
            <a:pPr marL="342900" indent="-342900">
              <a:buFont typeface="Arial" panose="020B0604020202020204" pitchFamily="34" charset="0"/>
              <a:buChar char="•"/>
            </a:pPr>
            <a:endParaRPr lang="en-IN" sz="2800" b="0" i="0" dirty="0">
              <a:solidFill>
                <a:srgbClr val="4A4A4A"/>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b="1" i="0" dirty="0">
                <a:solidFill>
                  <a:srgbClr val="4A4A4A"/>
                </a:solidFill>
                <a:effectLst/>
                <a:latin typeface="Times New Roman" panose="02020603050405020304" pitchFamily="18" charset="0"/>
                <a:cs typeface="Times New Roman" panose="02020603050405020304" pitchFamily="18" charset="0"/>
              </a:rPr>
              <a:t>Security</a:t>
            </a:r>
            <a:endParaRPr lang="en-IN" sz="2800" b="0" i="0" dirty="0">
              <a:solidFill>
                <a:srgbClr val="4A4A4A"/>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27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A96D-6EC6-4A19-9467-BB86BDF97CC7}"/>
              </a:ext>
            </a:extLst>
          </p:cNvPr>
          <p:cNvSpPr>
            <a:spLocks noGrp="1"/>
          </p:cNvSpPr>
          <p:nvPr>
            <p:ph type="title"/>
          </p:nvPr>
        </p:nvSpPr>
        <p:spPr>
          <a:xfrm>
            <a:off x="1093694" y="273423"/>
            <a:ext cx="9601200" cy="703729"/>
          </a:xfrm>
        </p:spPr>
        <p:txBody>
          <a:bodyPr/>
          <a:lstStyle/>
          <a:p>
            <a:r>
              <a:rPr lang="en-IN" b="1" dirty="0">
                <a:solidFill>
                  <a:srgbClr val="E48312"/>
                </a:solidFill>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250354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156447" y="237565"/>
            <a:ext cx="9601200" cy="640976"/>
          </a:xfrm>
        </p:spPr>
        <p:txBody>
          <a:bodyPr>
            <a:normAutofit/>
          </a:bodyPr>
          <a:lstStyle/>
          <a:p>
            <a:r>
              <a:rPr lang="en-IN" sz="4000" b="1" dirty="0">
                <a:solidFill>
                  <a:srgbClr val="E48312"/>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C5C98EDA-AE4C-4863-966C-B35EDBBCC956}"/>
              </a:ext>
            </a:extLst>
          </p:cNvPr>
          <p:cNvSpPr txBox="1"/>
          <p:nvPr/>
        </p:nvSpPr>
        <p:spPr>
          <a:xfrm>
            <a:off x="1156446" y="1120676"/>
            <a:ext cx="10578353"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316858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174377" y="237564"/>
            <a:ext cx="9601200" cy="619541"/>
          </a:xfrm>
        </p:spPr>
        <p:txBody>
          <a:bodyPr>
            <a:normAutofit fontScale="90000"/>
          </a:bodyPr>
          <a:lstStyle/>
          <a:p>
            <a:r>
              <a:rPr lang="en-IN" sz="4000" b="1" dirty="0">
                <a:solidFill>
                  <a:srgbClr val="E48312"/>
                </a:solidFill>
                <a:latin typeface="Times New Roman" panose="02020603050405020304" pitchFamily="18" charset="0"/>
                <a:cs typeface="Times New Roman" panose="02020603050405020304" pitchFamily="18" charset="0"/>
              </a:rPr>
              <a:t>REFERENCES</a:t>
            </a:r>
            <a:br>
              <a:rPr lang="en-IN" sz="4000" b="1" dirty="0">
                <a:solidFill>
                  <a:srgbClr val="E48312"/>
                </a:solidFill>
                <a:latin typeface="Times New Roman" panose="02020603050405020304" pitchFamily="18" charset="0"/>
                <a:cs typeface="Times New Roman" panose="02020603050405020304" pitchFamily="18" charset="0"/>
              </a:rPr>
            </a:br>
            <a:endParaRPr lang="en-IN" sz="4000" b="1" dirty="0">
              <a:solidFill>
                <a:srgbClr val="E4831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4D1B18F-E935-4481-BC8C-D4F2A57653A6}"/>
              </a:ext>
            </a:extLst>
          </p:cNvPr>
          <p:cNvSpPr txBox="1"/>
          <p:nvPr/>
        </p:nvSpPr>
        <p:spPr>
          <a:xfrm>
            <a:off x="1021978" y="1215693"/>
            <a:ext cx="10972800" cy="4893647"/>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 Cadoni, A. </a:t>
            </a:r>
            <a:r>
              <a:rPr lang="en-IN" sz="2400" dirty="0" err="1">
                <a:latin typeface="Times New Roman" panose="02020603050405020304" pitchFamily="18" charset="0"/>
                <a:cs typeface="Times New Roman" panose="02020603050405020304" pitchFamily="18" charset="0"/>
              </a:rPr>
              <a:t>Lagorio</a:t>
            </a:r>
            <a:r>
              <a:rPr lang="en-IN" sz="2400" dirty="0">
                <a:latin typeface="Times New Roman" panose="02020603050405020304" pitchFamily="18" charset="0"/>
                <a:cs typeface="Times New Roman" panose="02020603050405020304" pitchFamily="18" charset="0"/>
              </a:rPr>
              <a:t>, and E. Grosso, “Incremental models based on features persistence for object recognition.” Pattern Recognition Letters, vol. 122, pp. 38-44, 2019</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 Xu, C. </a:t>
            </a:r>
            <a:r>
              <a:rPr lang="en-IN" sz="2400" dirty="0" err="1">
                <a:latin typeface="Times New Roman" panose="02020603050405020304" pitchFamily="18" charset="0"/>
                <a:cs typeface="Times New Roman" panose="02020603050405020304" pitchFamily="18" charset="0"/>
              </a:rPr>
              <a:t>Huo</a:t>
            </a:r>
            <a:r>
              <a:rPr lang="en-IN" sz="2400" dirty="0">
                <a:latin typeface="Times New Roman" panose="02020603050405020304" pitchFamily="18" charset="0"/>
                <a:cs typeface="Times New Roman" panose="02020603050405020304" pitchFamily="18" charset="0"/>
              </a:rPr>
              <a:t>, and C. Pan, “Adaptive Brightness Learning for Active Object recognition.” ICASSP 2019-2019 IEEE International Conference on Acoustics, Speech And Signal Processing(ICASSP), pp. 2161-2166, 2019.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 Brahimi, N. B. Aoun, and C. B. Amar, “Boosted Convolutional Neural Network for object recognition at large scale,” </a:t>
            </a:r>
            <a:r>
              <a:rPr lang="en-IN" sz="2400" dirty="0" err="1">
                <a:latin typeface="Times New Roman" panose="02020603050405020304" pitchFamily="18" charset="0"/>
                <a:cs typeface="Times New Roman" panose="02020603050405020304" pitchFamily="18" charset="0"/>
              </a:rPr>
              <a:t>NeuroComputing</a:t>
            </a:r>
            <a:r>
              <a:rPr lang="en-IN" sz="2400" dirty="0">
                <a:latin typeface="Times New Roman" panose="02020603050405020304" pitchFamily="18" charset="0"/>
                <a:cs typeface="Times New Roman" panose="02020603050405020304" pitchFamily="18" charset="0"/>
              </a:rPr>
              <a:t>, vol.330,pp. 337-354, 2019</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 Fang, Y. Ding, F. Zhang, and V. s. Sheng, “DOG: A new background removal for object recognition from images,” Neurocomputing, vol. 361,pp. 85-91, 2019. </a:t>
            </a:r>
          </a:p>
        </p:txBody>
      </p:sp>
    </p:spTree>
    <p:extLst>
      <p:ext uri="{BB962C8B-B14F-4D97-AF65-F5344CB8AC3E}">
        <p14:creationId xmlns:p14="http://schemas.microsoft.com/office/powerpoint/2010/main" val="434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8DFA437-1430-47E1-93F3-A30CFFB718E1}"/>
              </a:ext>
            </a:extLst>
          </p:cNvPr>
          <p:cNvSpPr>
            <a:spLocks noChangeArrowheads="1"/>
          </p:cNvSpPr>
          <p:nvPr/>
        </p:nvSpPr>
        <p:spPr bwMode="auto">
          <a:xfrm>
            <a:off x="2151529" y="428178"/>
            <a:ext cx="994185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PILLAI COLLEGE OF ENGINEERING, </a:t>
            </a: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NEW PANVEL-410206 , A+ NAAC </a:t>
            </a: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Academic Year 2021 – 22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Mr. Ashwin Pareparampil (B51)</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Mr. Saad Edroos(B17)</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Mr. Adnan Kazi(B29)</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Ms. Rahila Kable(B26)</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 (Computer Science)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College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Pillai college of Engineering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Semester</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VI</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 of the Guide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Prof.</a:t>
            </a:r>
            <a:r>
              <a:rPr kumimoji="0" lang="en-US" alt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Tejali Mhatre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illai&amp;#39;s College of Engineering in New Panvel,Panvel">
            <a:extLst>
              <a:ext uri="{FF2B5EF4-FFF2-40B4-BE49-F238E27FC236}">
                <a16:creationId xmlns:a16="http://schemas.microsoft.com/office/drawing/2014/main" id="{B50EEAFD-7F3C-44C7-8B24-3944BEFE5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177" y="80495"/>
            <a:ext cx="1606184" cy="162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41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BF0297-A33E-4449-BACC-CA59EB53F8B0}"/>
              </a:ext>
            </a:extLst>
          </p:cNvPr>
          <p:cNvSpPr txBox="1"/>
          <p:nvPr/>
        </p:nvSpPr>
        <p:spPr>
          <a:xfrm>
            <a:off x="1246094" y="63613"/>
            <a:ext cx="7799295" cy="6042680"/>
          </a:xfrm>
          <a:prstGeom prst="rect">
            <a:avLst/>
          </a:prstGeom>
          <a:noFill/>
        </p:spPr>
        <p:txBody>
          <a:bodyPr wrap="square">
            <a:spAutoFit/>
          </a:bodyPr>
          <a:lstStyle/>
          <a:p>
            <a:pPr rtl="0">
              <a:spcBef>
                <a:spcPts val="0"/>
              </a:spcBef>
              <a:spcAft>
                <a:spcPts val="0"/>
              </a:spcAft>
            </a:pPr>
            <a:r>
              <a:rPr lang="en-US" sz="2800" b="1" i="0" u="none" strike="noStrike" dirty="0">
                <a:solidFill>
                  <a:srgbClr val="E48312"/>
                </a:solidFill>
                <a:effectLst/>
                <a:latin typeface="Times New Roman" panose="02020603050405020304" pitchFamily="18" charset="0"/>
              </a:rPr>
              <a:t>OUTLINE </a:t>
            </a:r>
          </a:p>
          <a:p>
            <a:pPr rtl="0">
              <a:spcBef>
                <a:spcPts val="0"/>
              </a:spcBef>
              <a:spcAft>
                <a:spcPts val="0"/>
              </a:spcAft>
            </a:pPr>
            <a:endParaRPr lang="en-US" sz="2200" b="0" dirty="0">
              <a:effectLst/>
            </a:endParaRPr>
          </a:p>
          <a:p>
            <a:pPr rtl="0" fontAlgn="base">
              <a:spcBef>
                <a:spcPts val="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Abstract</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Introductions </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Problem Statement </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Literature Survey</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dirty="0">
                <a:solidFill>
                  <a:srgbClr val="3F3F3F"/>
                </a:solidFill>
                <a:latin typeface="Times New Roman" panose="02020603050405020304" pitchFamily="18" charset="0"/>
              </a:rPr>
              <a:t>Object Detection Workflow</a:t>
            </a:r>
            <a:r>
              <a:rPr lang="en-US" sz="2000" b="0" i="0" u="none" strike="noStrike" dirty="0">
                <a:solidFill>
                  <a:srgbClr val="3F3F3F"/>
                </a:solidFill>
                <a:effectLst/>
                <a:latin typeface="Times New Roman" panose="02020603050405020304" pitchFamily="18" charset="0"/>
              </a:rPr>
              <a:t>  </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System Architecture </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Hardware and Software Requirement</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Application</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Result</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Conclusion and Future Scope</a:t>
            </a:r>
            <a:endParaRPr lang="en-US" sz="2000" b="0" i="0" u="none" strike="noStrike" dirty="0">
              <a:solidFill>
                <a:srgbClr val="E48312"/>
              </a:solidFill>
              <a:effectLst/>
              <a:latin typeface="Calibri" panose="020F0502020204030204" pitchFamily="34" charset="0"/>
            </a:endParaRPr>
          </a:p>
          <a:p>
            <a:pPr rtl="0" fontAlgn="base">
              <a:spcBef>
                <a:spcPts val="1400"/>
              </a:spcBef>
              <a:spcAft>
                <a:spcPts val="0"/>
              </a:spcAft>
              <a:buFont typeface="+mj-lt"/>
              <a:buAutoNum type="arabicPeriod"/>
            </a:pPr>
            <a:r>
              <a:rPr lang="en-US" sz="2000" b="0" i="0" u="none" strike="noStrike" dirty="0">
                <a:solidFill>
                  <a:srgbClr val="3F3F3F"/>
                </a:solidFill>
                <a:effectLst/>
                <a:latin typeface="Times New Roman" panose="02020603050405020304" pitchFamily="18" charset="0"/>
              </a:rPr>
              <a:t>Reference and Acknowledgment</a:t>
            </a:r>
            <a:endParaRPr lang="en-US" sz="2000" b="0" i="0" u="none" strike="noStrike" dirty="0">
              <a:solidFill>
                <a:srgbClr val="E48312"/>
              </a:solidFill>
              <a:effectLst/>
              <a:latin typeface="Calibri" panose="020F0502020204030204" pitchFamily="34" charset="0"/>
            </a:endParaRPr>
          </a:p>
        </p:txBody>
      </p:sp>
    </p:spTree>
    <p:extLst>
      <p:ext uri="{BB962C8B-B14F-4D97-AF65-F5344CB8AC3E}">
        <p14:creationId xmlns:p14="http://schemas.microsoft.com/office/powerpoint/2010/main" val="319864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371599" y="291353"/>
            <a:ext cx="9601200" cy="856129"/>
          </a:xfrm>
        </p:spPr>
        <p:txBody>
          <a:bodyPr>
            <a:normAutofit fontScale="90000"/>
          </a:bodyPr>
          <a:lstStyle/>
          <a:p>
            <a:r>
              <a:rPr lang="en-IN" b="1" dirty="0">
                <a:solidFill>
                  <a:srgbClr val="E48312"/>
                </a:solidFill>
                <a:latin typeface="Times New Roman" panose="02020603050405020304" pitchFamily="18" charset="0"/>
                <a:cs typeface="Times New Roman" panose="02020603050405020304" pitchFamily="18" charset="0"/>
              </a:rPr>
              <a:t>ABSTRACT</a:t>
            </a:r>
            <a:br>
              <a:rPr lang="en-IN" dirty="0"/>
            </a:br>
            <a:br>
              <a:rPr lang="en-IN" dirty="0"/>
            </a:br>
            <a:endParaRPr lang="en-IN" dirty="0"/>
          </a:p>
        </p:txBody>
      </p:sp>
      <p:sp>
        <p:nvSpPr>
          <p:cNvPr id="4" name="TextBox 3">
            <a:extLst>
              <a:ext uri="{FF2B5EF4-FFF2-40B4-BE49-F238E27FC236}">
                <a16:creationId xmlns:a16="http://schemas.microsoft.com/office/drawing/2014/main" id="{BBAAB78B-4CF6-41BA-9389-581594FA233F}"/>
              </a:ext>
            </a:extLst>
          </p:cNvPr>
          <p:cNvSpPr txBox="1"/>
          <p:nvPr/>
        </p:nvSpPr>
        <p:spPr>
          <a:xfrm>
            <a:off x="1371599" y="1147482"/>
            <a:ext cx="10345272" cy="3970318"/>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In recent years, deep learning has been used in image classification, object tracking, action recognition and scene labeling. Traditionally, Image Processing techniques were used to solve any Computer Vision problems occurred in an artificial intelligence system. However, in real-time identification, image processing cannot be used. This is where Deep Learning concepts are applied. We built a simple Convolutional Neural Network for object detection. The model is trained and multiple test cases are implemented in the TensorFlow environment so as to obtain accurate results.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05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308847" y="129988"/>
            <a:ext cx="9601200" cy="766483"/>
          </a:xfrm>
        </p:spPr>
        <p:txBody>
          <a:bodyPr>
            <a:normAutofit/>
          </a:bodyPr>
          <a:lstStyle/>
          <a:p>
            <a:r>
              <a:rPr lang="en-IN" sz="4000" b="1" dirty="0">
                <a:solidFill>
                  <a:srgbClr val="E48312"/>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84D38906-D4C7-4EE4-AF9F-A7EDBCCAF44F}"/>
              </a:ext>
            </a:extLst>
          </p:cNvPr>
          <p:cNvSpPr txBox="1"/>
          <p:nvPr/>
        </p:nvSpPr>
        <p:spPr>
          <a:xfrm>
            <a:off x="1308847" y="1210237"/>
            <a:ext cx="10354235" cy="4832092"/>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applications and widespread use of machine learning algorithms have made a significant change in the way we perceive computer vision problems.</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With the introduction of deep learning into the field of image classification, the dynamics of real-time object detection have faced a great impact.</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model is trained to detect objects in real-time. This can be best achieved through a universal and open source library-TensorFlow (TF).</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74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335741" y="147918"/>
            <a:ext cx="10425954" cy="712694"/>
          </a:xfrm>
        </p:spPr>
        <p:txBody>
          <a:bodyPr>
            <a:noAutofit/>
          </a:bodyPr>
          <a:lstStyle/>
          <a:p>
            <a:pPr rtl="0">
              <a:spcBef>
                <a:spcPts val="0"/>
              </a:spcBef>
              <a:spcAft>
                <a:spcPts val="0"/>
              </a:spcAft>
            </a:pPr>
            <a:r>
              <a:rPr lang="en-IN" sz="4000" b="1" i="0" u="none" strike="noStrike" dirty="0">
                <a:solidFill>
                  <a:srgbClr val="E48312"/>
                </a:solidFill>
                <a:effectLst/>
                <a:latin typeface="Times New Roman" panose="02020603050405020304" pitchFamily="18" charset="0"/>
              </a:rPr>
              <a:t>PROBLEM STATEMENT </a:t>
            </a:r>
            <a:br>
              <a:rPr lang="en-IN" sz="4000" b="0" dirty="0">
                <a:effectLst/>
              </a:rPr>
            </a:br>
            <a:br>
              <a:rPr lang="en-IN" sz="4000" dirty="0"/>
            </a:br>
            <a:endParaRPr lang="en-IN" sz="4000" dirty="0"/>
          </a:p>
        </p:txBody>
      </p:sp>
      <p:sp>
        <p:nvSpPr>
          <p:cNvPr id="6" name="TextBox 5">
            <a:extLst>
              <a:ext uri="{FF2B5EF4-FFF2-40B4-BE49-F238E27FC236}">
                <a16:creationId xmlns:a16="http://schemas.microsoft.com/office/drawing/2014/main" id="{019626CA-F5BB-4857-B534-616E77204CE4}"/>
              </a:ext>
            </a:extLst>
          </p:cNvPr>
          <p:cNvSpPr txBox="1"/>
          <p:nvPr/>
        </p:nvSpPr>
        <p:spPr>
          <a:xfrm>
            <a:off x="977153" y="860612"/>
            <a:ext cx="10533529" cy="5262979"/>
          </a:xfrm>
          <a:prstGeom prst="rect">
            <a:avLst/>
          </a:prstGeom>
          <a:noFill/>
        </p:spPr>
        <p:txBody>
          <a:bodyPr wrap="square">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development of the algorithm for object detection and identification is a big challenge for this system. </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challenges faced in object detection and tracking is variation of height and the body shape. </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 may fail in case of object size is too small or distance should be very far from the system. </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One of the major problem in object detection and identification is image classification to determine the class of the images from the specified Location. </a:t>
            </a:r>
          </a:p>
        </p:txBody>
      </p:sp>
    </p:spTree>
    <p:extLst>
      <p:ext uri="{BB962C8B-B14F-4D97-AF65-F5344CB8AC3E}">
        <p14:creationId xmlns:p14="http://schemas.microsoft.com/office/powerpoint/2010/main" val="291776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174377" y="210671"/>
            <a:ext cx="9601200" cy="614082"/>
          </a:xfrm>
        </p:spPr>
        <p:txBody>
          <a:bodyPr>
            <a:noAutofit/>
          </a:bodyPr>
          <a:lstStyle/>
          <a:p>
            <a:pPr rtl="0">
              <a:spcBef>
                <a:spcPts val="0"/>
              </a:spcBef>
              <a:spcAft>
                <a:spcPts val="0"/>
              </a:spcAft>
            </a:pPr>
            <a:r>
              <a:rPr lang="en-IN" sz="4000" b="1" i="0" u="none" strike="noStrike" dirty="0">
                <a:solidFill>
                  <a:srgbClr val="E48312"/>
                </a:solidFill>
                <a:effectLst/>
                <a:latin typeface="Times New Roman" panose="02020603050405020304" pitchFamily="18" charset="0"/>
              </a:rPr>
              <a:t>LITERATURE SURVEY</a:t>
            </a:r>
            <a:br>
              <a:rPr lang="en-IN" sz="4000" b="0" dirty="0">
                <a:effectLst/>
              </a:rPr>
            </a:br>
            <a:br>
              <a:rPr lang="en-IN" sz="4000" dirty="0"/>
            </a:br>
            <a:endParaRPr lang="en-IN" sz="4000" dirty="0"/>
          </a:p>
        </p:txBody>
      </p:sp>
      <p:graphicFrame>
        <p:nvGraphicFramePr>
          <p:cNvPr id="5" name="Table 5">
            <a:extLst>
              <a:ext uri="{FF2B5EF4-FFF2-40B4-BE49-F238E27FC236}">
                <a16:creationId xmlns:a16="http://schemas.microsoft.com/office/drawing/2014/main" id="{214B9B3A-099D-4DA0-91FE-5833EA6AE902}"/>
              </a:ext>
            </a:extLst>
          </p:cNvPr>
          <p:cNvGraphicFramePr>
            <a:graphicFrameLocks noGrp="1"/>
          </p:cNvGraphicFramePr>
          <p:nvPr>
            <p:extLst>
              <p:ext uri="{D42A27DB-BD31-4B8C-83A1-F6EECF244321}">
                <p14:modId xmlns:p14="http://schemas.microsoft.com/office/powerpoint/2010/main" val="2601375000"/>
              </p:ext>
            </p:extLst>
          </p:nvPr>
        </p:nvGraphicFramePr>
        <p:xfrm>
          <a:off x="1138518" y="1004046"/>
          <a:ext cx="10757648" cy="5029200"/>
        </p:xfrm>
        <a:graphic>
          <a:graphicData uri="http://schemas.openxmlformats.org/drawingml/2006/table">
            <a:tbl>
              <a:tblPr firstRow="1" bandRow="1">
                <a:tableStyleId>{21E4AEA4-8DFA-4A89-87EB-49C32662AFE0}</a:tableStyleId>
              </a:tblPr>
              <a:tblGrid>
                <a:gridCol w="661189">
                  <a:extLst>
                    <a:ext uri="{9D8B030D-6E8A-4147-A177-3AD203B41FA5}">
                      <a16:colId xmlns:a16="http://schemas.microsoft.com/office/drawing/2014/main" val="74424102"/>
                    </a:ext>
                  </a:extLst>
                </a:gridCol>
                <a:gridCol w="1119759">
                  <a:extLst>
                    <a:ext uri="{9D8B030D-6E8A-4147-A177-3AD203B41FA5}">
                      <a16:colId xmlns:a16="http://schemas.microsoft.com/office/drawing/2014/main" val="1282301111"/>
                    </a:ext>
                  </a:extLst>
                </a:gridCol>
                <a:gridCol w="1699997">
                  <a:extLst>
                    <a:ext uri="{9D8B030D-6E8A-4147-A177-3AD203B41FA5}">
                      <a16:colId xmlns:a16="http://schemas.microsoft.com/office/drawing/2014/main" val="1120191096"/>
                    </a:ext>
                  </a:extLst>
                </a:gridCol>
                <a:gridCol w="2455549">
                  <a:extLst>
                    <a:ext uri="{9D8B030D-6E8A-4147-A177-3AD203B41FA5}">
                      <a16:colId xmlns:a16="http://schemas.microsoft.com/office/drawing/2014/main" val="605942524"/>
                    </a:ext>
                  </a:extLst>
                </a:gridCol>
                <a:gridCol w="872485">
                  <a:extLst>
                    <a:ext uri="{9D8B030D-6E8A-4147-A177-3AD203B41FA5}">
                      <a16:colId xmlns:a16="http://schemas.microsoft.com/office/drawing/2014/main" val="1886990881"/>
                    </a:ext>
                  </a:extLst>
                </a:gridCol>
                <a:gridCol w="1753964">
                  <a:extLst>
                    <a:ext uri="{9D8B030D-6E8A-4147-A177-3AD203B41FA5}">
                      <a16:colId xmlns:a16="http://schemas.microsoft.com/office/drawing/2014/main" val="3273373660"/>
                    </a:ext>
                  </a:extLst>
                </a:gridCol>
                <a:gridCol w="2194705">
                  <a:extLst>
                    <a:ext uri="{9D8B030D-6E8A-4147-A177-3AD203B41FA5}">
                      <a16:colId xmlns:a16="http://schemas.microsoft.com/office/drawing/2014/main" val="1860665987"/>
                    </a:ext>
                  </a:extLst>
                </a:gridCol>
              </a:tblGrid>
              <a:tr h="638939">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SR NO.</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NAME</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PROPOSED MODEL</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866824069"/>
                  </a:ext>
                </a:extLst>
              </a:tr>
              <a:tr h="1186601">
                <a:tc>
                  <a:txBody>
                    <a:bodyPr/>
                    <a:lstStyle/>
                    <a:p>
                      <a:pPr algn="ctr"/>
                      <a:r>
                        <a:rPr lang="en-IN"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just"/>
                      <a:r>
                        <a:rPr lang="en-IN" dirty="0">
                          <a:solidFill>
                            <a:schemeClr val="tx1"/>
                          </a:solidFill>
                          <a:latin typeface="Times New Roman" panose="02020603050405020304" pitchFamily="18" charset="0"/>
                          <a:cs typeface="Times New Roman" panose="02020603050405020304" pitchFamily="18" charset="0"/>
                        </a:rPr>
                        <a:t>Xu,N. </a:t>
                      </a:r>
                    </a:p>
                    <a:p>
                      <a:pPr algn="just"/>
                      <a:r>
                        <a:rPr lang="en-IN" dirty="0">
                          <a:solidFill>
                            <a:schemeClr val="tx1"/>
                          </a:solidFill>
                          <a:latin typeface="Times New Roman" panose="02020603050405020304" pitchFamily="18" charset="0"/>
                          <a:cs typeface="Times New Roman" panose="02020603050405020304" pitchFamily="18" charset="0"/>
                        </a:rPr>
                        <a:t>et al.</a:t>
                      </a: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Proposed model for adaptive brightness changes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In this research observed that YOLO is much better then other method of detectors.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2019</a:t>
                      </a:r>
                    </a:p>
                  </a:txBody>
                  <a:tcPr/>
                </a:tc>
                <a:tc>
                  <a:txBody>
                    <a:bodyPr/>
                    <a:lstStyle/>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1703233"/>
                  </a:ext>
                </a:extLst>
              </a:tr>
              <a:tr h="2281925">
                <a:tc>
                  <a:txBody>
                    <a:bodyPr/>
                    <a:lstStyle/>
                    <a:p>
                      <a:pPr algn="ctr"/>
                      <a:r>
                        <a:rPr lang="en-IN"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just"/>
                      <a:r>
                        <a:rPr lang="en-IN" dirty="0">
                          <a:solidFill>
                            <a:schemeClr val="tx1"/>
                          </a:solidFill>
                          <a:latin typeface="Times New Roman" panose="02020603050405020304" pitchFamily="18" charset="0"/>
                          <a:cs typeface="Times New Roman" panose="02020603050405020304" pitchFamily="18" charset="0"/>
                        </a:rPr>
                        <a:t>Cadoni, M. et al</a:t>
                      </a: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Novel image-based approach for identifying the objects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Recognition rates hits 91.17 percent at rank one, which compare favorably with the 81.75 recognition rate achieved through a competitive Bag-of-Words-based Process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2019</a:t>
                      </a:r>
                    </a:p>
                  </a:txBody>
                  <a:tcPr/>
                </a:tc>
                <a:tc>
                  <a:txBody>
                    <a:bodyPr/>
                    <a:lstStyle/>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2670533"/>
                  </a:ext>
                </a:extLst>
              </a:tr>
              <a:tr h="912770">
                <a:tc>
                  <a:txBody>
                    <a:bodyPr/>
                    <a:lstStyle/>
                    <a:p>
                      <a:pPr algn="ctr"/>
                      <a:r>
                        <a:rPr lang="en-IN"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just"/>
                      <a:r>
                        <a:rPr lang="en-IN" dirty="0">
                          <a:solidFill>
                            <a:schemeClr val="tx1"/>
                          </a:solidFill>
                          <a:latin typeface="Times New Roman" panose="02020603050405020304" pitchFamily="18" charset="0"/>
                          <a:cs typeface="Times New Roman" panose="02020603050405020304" pitchFamily="18" charset="0"/>
                        </a:rPr>
                        <a:t>Jian Bang &amp; Danni Cheng</a:t>
                      </a: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Detecting and identifying vehicle part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Capture the image of vehicles includes the part of the vehicles.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2018</a:t>
                      </a:r>
                    </a:p>
                  </a:txBody>
                  <a:tcPr/>
                </a:tc>
                <a:tc>
                  <a:txBody>
                    <a:bodyPr/>
                    <a:lstStyle/>
                    <a:p>
                      <a:pPr algn="ct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8814746"/>
                  </a:ext>
                </a:extLst>
              </a:tr>
            </a:tbl>
          </a:graphicData>
        </a:graphic>
      </p:graphicFrame>
    </p:spTree>
    <p:extLst>
      <p:ext uri="{BB962C8B-B14F-4D97-AF65-F5344CB8AC3E}">
        <p14:creationId xmlns:p14="http://schemas.microsoft.com/office/powerpoint/2010/main" val="46033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219200" y="183777"/>
            <a:ext cx="9601200" cy="712694"/>
          </a:xfrm>
        </p:spPr>
        <p:txBody>
          <a:bodyPr>
            <a:noAutofit/>
          </a:bodyPr>
          <a:lstStyle/>
          <a:p>
            <a:pPr>
              <a:spcBef>
                <a:spcPts val="0"/>
              </a:spcBef>
            </a:pPr>
            <a:r>
              <a:rPr lang="en-IN" b="1" dirty="0">
                <a:solidFill>
                  <a:srgbClr val="E48312"/>
                </a:solidFill>
                <a:latin typeface="Times New Roman" panose="02020603050405020304" pitchFamily="18" charset="0"/>
                <a:cs typeface="Times New Roman" panose="02020603050405020304" pitchFamily="18" charset="0"/>
              </a:rPr>
              <a:t>OBJECT DETECTION WORKFLOW</a:t>
            </a:r>
          </a:p>
        </p:txBody>
      </p:sp>
      <p:sp>
        <p:nvSpPr>
          <p:cNvPr id="4" name="TextBox 3">
            <a:extLst>
              <a:ext uri="{FF2B5EF4-FFF2-40B4-BE49-F238E27FC236}">
                <a16:creationId xmlns:a16="http://schemas.microsoft.com/office/drawing/2014/main" id="{C86DAFF5-E720-4112-A0E8-A7AB41839FB1}"/>
              </a:ext>
            </a:extLst>
          </p:cNvPr>
          <p:cNvSpPr txBox="1"/>
          <p:nvPr/>
        </p:nvSpPr>
        <p:spPr>
          <a:xfrm>
            <a:off x="977152" y="822085"/>
            <a:ext cx="10569389" cy="830997"/>
          </a:xfrm>
          <a:prstGeom prst="rect">
            <a:avLst/>
          </a:prstGeom>
          <a:noFill/>
        </p:spPr>
        <p:txBody>
          <a:bodyPr wrap="square">
            <a:spAutoFit/>
          </a:bodyPr>
          <a:lstStyle/>
          <a:p>
            <a:pPr algn="just"/>
            <a:r>
              <a:rPr lang="en-US" sz="2400" b="0" i="0" dirty="0">
                <a:solidFill>
                  <a:srgbClr val="4A4A4A"/>
                </a:solidFill>
                <a:effectLst/>
                <a:latin typeface="Times New Roman" panose="02020603050405020304" pitchFamily="18" charset="0"/>
                <a:cs typeface="Times New Roman" panose="02020603050405020304" pitchFamily="18" charset="0"/>
              </a:rPr>
              <a:t>Every Object Detection Algorithm has a different way of working, but they all work on the same principle</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1940E47-5661-4953-BB3B-8ED515C88DB3}"/>
              </a:ext>
            </a:extLst>
          </p:cNvPr>
          <p:cNvSpPr txBox="1"/>
          <p:nvPr/>
        </p:nvSpPr>
        <p:spPr>
          <a:xfrm>
            <a:off x="977152" y="1588968"/>
            <a:ext cx="10668002" cy="1200329"/>
          </a:xfrm>
          <a:prstGeom prst="rect">
            <a:avLst/>
          </a:prstGeom>
          <a:noFill/>
        </p:spPr>
        <p:txBody>
          <a:bodyPr wrap="square">
            <a:spAutoFit/>
          </a:bodyPr>
          <a:lstStyle/>
          <a:p>
            <a:pPr algn="just"/>
            <a:r>
              <a:rPr lang="en-US" sz="2400" b="1" i="0" dirty="0">
                <a:solidFill>
                  <a:srgbClr val="4A4A4A"/>
                </a:solidFill>
                <a:effectLst/>
                <a:latin typeface="Times New Roman" panose="02020603050405020304" pitchFamily="18" charset="0"/>
                <a:cs typeface="Times New Roman" panose="02020603050405020304" pitchFamily="18" charset="0"/>
              </a:rPr>
              <a:t>Feature Extraction: </a:t>
            </a:r>
            <a:r>
              <a:rPr lang="en-US" sz="2400" b="0" i="0" dirty="0">
                <a:solidFill>
                  <a:srgbClr val="4A4A4A"/>
                </a:solidFill>
                <a:effectLst/>
                <a:latin typeface="Times New Roman" panose="02020603050405020304" pitchFamily="18" charset="0"/>
                <a:cs typeface="Times New Roman" panose="02020603050405020304" pitchFamily="18" charset="0"/>
              </a:rPr>
              <a:t>They extract features from the input images at hands and use these features to determine the class of the image. Be it through MATLAB, Open CV, Viola Jones or Deep Learning.</a:t>
            </a:r>
            <a:endParaRPr lang="en-IN" sz="2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918C8850-0F42-4A84-8066-4EB64114408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815351" y="2789297"/>
            <a:ext cx="8880523" cy="40193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09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3DAE-5697-475B-B738-CEC92EEF44B7}"/>
              </a:ext>
            </a:extLst>
          </p:cNvPr>
          <p:cNvSpPr>
            <a:spLocks noGrp="1"/>
          </p:cNvSpPr>
          <p:nvPr>
            <p:ph type="title"/>
          </p:nvPr>
        </p:nvSpPr>
        <p:spPr>
          <a:xfrm>
            <a:off x="1084729" y="282388"/>
            <a:ext cx="9601200" cy="856130"/>
          </a:xfrm>
        </p:spPr>
        <p:txBody>
          <a:bodyPr/>
          <a:lstStyle/>
          <a:p>
            <a:r>
              <a:rPr lang="en-IN" b="1" dirty="0">
                <a:solidFill>
                  <a:srgbClr val="E48312"/>
                </a:solidFill>
                <a:latin typeface="Times New Roman" panose="02020603050405020304" pitchFamily="18" charset="0"/>
                <a:cs typeface="Times New Roman" panose="02020603050405020304" pitchFamily="18" charset="0"/>
              </a:rPr>
              <a:t>SYSTEM ARCHITECTURE</a:t>
            </a:r>
            <a:endParaRPr lang="en-IN" dirty="0"/>
          </a:p>
        </p:txBody>
      </p:sp>
      <p:sp>
        <p:nvSpPr>
          <p:cNvPr id="6" name="TextBox 5">
            <a:extLst>
              <a:ext uri="{FF2B5EF4-FFF2-40B4-BE49-F238E27FC236}">
                <a16:creationId xmlns:a16="http://schemas.microsoft.com/office/drawing/2014/main" id="{ED1F46BA-FE03-4436-A9B5-CDA6367D3C6A}"/>
              </a:ext>
            </a:extLst>
          </p:cNvPr>
          <p:cNvSpPr txBox="1"/>
          <p:nvPr/>
        </p:nvSpPr>
        <p:spPr>
          <a:xfrm>
            <a:off x="1084729" y="1138518"/>
            <a:ext cx="6096000" cy="461665"/>
          </a:xfrm>
          <a:prstGeom prst="rect">
            <a:avLst/>
          </a:prstGeom>
          <a:noFill/>
        </p:spPr>
        <p:txBody>
          <a:bodyPr wrap="square">
            <a:spAutoFit/>
          </a:bodyPr>
          <a:lstStyle/>
          <a:p>
            <a:pPr algn="l"/>
            <a:r>
              <a:rPr lang="en-IN" sz="2400" b="1" i="0" dirty="0">
                <a:solidFill>
                  <a:srgbClr val="4A4A4A"/>
                </a:solidFill>
                <a:effectLst/>
                <a:latin typeface="Times New Roman" panose="02020603050405020304" pitchFamily="18" charset="0"/>
                <a:cs typeface="Times New Roman" panose="02020603050405020304" pitchFamily="18" charset="0"/>
              </a:rPr>
              <a:t>What is TensorFlow?</a:t>
            </a:r>
            <a:endParaRPr lang="en-IN" sz="2400" b="0" i="0" dirty="0">
              <a:solidFill>
                <a:srgbClr val="4A4A4A"/>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2E9E053-0185-4F2F-915C-F9D0301B69DB}"/>
              </a:ext>
            </a:extLst>
          </p:cNvPr>
          <p:cNvSpPr txBox="1"/>
          <p:nvPr/>
        </p:nvSpPr>
        <p:spPr>
          <a:xfrm>
            <a:off x="986116" y="1600183"/>
            <a:ext cx="7960659" cy="16879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Google’s Open Source Machine Learning Framework</a:t>
            </a:r>
            <a:endParaRPr lang="en-US" sz="2400" dirty="0">
              <a:solidFill>
                <a:srgbClr val="4A4A4A"/>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Tensors are just multidimensional arrays</a:t>
            </a:r>
            <a:endParaRPr lang="en-US" sz="2400" dirty="0">
              <a:solidFill>
                <a:srgbClr val="4A4A4A"/>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b="0" i="0" dirty="0">
                <a:solidFill>
                  <a:srgbClr val="4A4A4A"/>
                </a:solidFill>
                <a:effectLst/>
                <a:latin typeface="Times New Roman" panose="02020603050405020304" pitchFamily="18" charset="0"/>
                <a:cs typeface="Times New Roman" panose="02020603050405020304" pitchFamily="18" charset="0"/>
              </a:rPr>
              <a:t>extension of 2-dimensional tables</a:t>
            </a:r>
            <a:endParaRPr lang="en-IN" sz="2400" dirty="0">
              <a:latin typeface="Times New Roman" panose="02020603050405020304" pitchFamily="18" charset="0"/>
              <a:cs typeface="Times New Roman" panose="02020603050405020304" pitchFamily="18" charset="0"/>
            </a:endParaRPr>
          </a:p>
        </p:txBody>
      </p:sp>
      <p:pic>
        <p:nvPicPr>
          <p:cNvPr id="2050" name="Picture 2" descr="TensorFlow-Object Detection Tutorial">
            <a:extLst>
              <a:ext uri="{FF2B5EF4-FFF2-40B4-BE49-F238E27FC236}">
                <a16:creationId xmlns:a16="http://schemas.microsoft.com/office/drawing/2014/main" id="{2B0F89D0-1547-4738-9D64-634F1CD55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094" y="3288146"/>
            <a:ext cx="8880666" cy="328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4404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{425F919B-27C7-4B72-A817-4C561EBF5760}tf10001105</Template>
  <TotalTime>298</TotalTime>
  <Words>931</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Baskerville Old Face</vt:lpstr>
      <vt:lpstr>Calibri</vt:lpstr>
      <vt:lpstr>Franklin Gothic Book</vt:lpstr>
      <vt:lpstr>Times New Roman</vt:lpstr>
      <vt:lpstr>Crop</vt:lpstr>
      <vt:lpstr>Real Time object detection with tfjs</vt:lpstr>
      <vt:lpstr>PowerPoint Presentation</vt:lpstr>
      <vt:lpstr>PowerPoint Presentation</vt:lpstr>
      <vt:lpstr>ABSTRACT  </vt:lpstr>
      <vt:lpstr>INTRODUCTION</vt:lpstr>
      <vt:lpstr>PROBLEM STATEMENT   </vt:lpstr>
      <vt:lpstr>LITERATURE SURVEY  </vt:lpstr>
      <vt:lpstr>OBJECT DETECTION WORKFLOW</vt:lpstr>
      <vt:lpstr>SYSTEM ARCHITECTURE</vt:lpstr>
      <vt:lpstr>SYSTEM ARCHITECTURE</vt:lpstr>
      <vt:lpstr>USAGE </vt:lpstr>
      <vt:lpstr>PowerPoint Presentation</vt:lpstr>
      <vt:lpstr>Applications Of Object Detection </vt:lpstr>
      <vt:lpstr>RESULT</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object detection with tfjs</dc:title>
  <dc:creator>Rahila Kable</dc:creator>
  <cp:lastModifiedBy>Rahila Kable</cp:lastModifiedBy>
  <cp:revision>8</cp:revision>
  <dcterms:created xsi:type="dcterms:W3CDTF">2022-02-21T13:04:50Z</dcterms:created>
  <dcterms:modified xsi:type="dcterms:W3CDTF">2022-03-06T07:39:24Z</dcterms:modified>
</cp:coreProperties>
</file>