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73" r:id="rId14"/>
    <p:sldId id="266" r:id="rId15"/>
    <p:sldId id="267" r:id="rId16"/>
    <p:sldId id="268" r:id="rId17"/>
    <p:sldId id="271" r:id="rId18"/>
    <p:sldId id="270" r:id="rId19"/>
    <p:sldId id="269" r:id="rId20"/>
    <p:sldId id="272"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6/29/2023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6/29/2023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6/29/2023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B73A-BF78-745A-1F04-6E6C59C2E691}"/>
              </a:ext>
            </a:extLst>
          </p:cNvPr>
          <p:cNvSpPr>
            <a:spLocks noGrp="1"/>
          </p:cNvSpPr>
          <p:nvPr>
            <p:ph type="ctrTitle"/>
          </p:nvPr>
        </p:nvSpPr>
        <p:spPr/>
        <p:txBody>
          <a:bodyPr/>
          <a:lstStyle/>
          <a:p>
            <a:r>
              <a:rPr lang="en-US" dirty="0">
                <a:effectLst>
                  <a:outerShdw blurRad="38100" dist="38100" dir="2700000" algn="tl">
                    <a:srgbClr val="000000">
                      <a:alpha val="43137"/>
                    </a:srgbClr>
                  </a:outerShdw>
                </a:effectLst>
                <a:latin typeface="Algerian" panose="04020705040A02060702" pitchFamily="82" charset="0"/>
              </a:rPr>
              <a:t>Welcoming college blog</a:t>
            </a:r>
            <a:endParaRPr lang="en-IN" dirty="0">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60585542-E0C6-D910-D5D9-8B628D2B263F}"/>
              </a:ext>
            </a:extLst>
          </p:cNvPr>
          <p:cNvSpPr>
            <a:spLocks noGrp="1"/>
          </p:cNvSpPr>
          <p:nvPr>
            <p:ph type="subTitle" idx="1"/>
          </p:nvPr>
        </p:nvSpPr>
        <p:spPr/>
        <p:txBody>
          <a:bodyPr>
            <a:normAutofit/>
          </a:bodyPr>
          <a:lstStyle/>
          <a:p>
            <a:r>
              <a:rPr lang="en-US" sz="3200" b="1" i="1" dirty="0">
                <a:effectLst>
                  <a:outerShdw blurRad="38100" dist="38100" dir="2700000" algn="tl">
                    <a:srgbClr val="000000">
                      <a:alpha val="43137"/>
                    </a:srgbClr>
                  </a:outerShdw>
                </a:effectLst>
              </a:rPr>
              <a:t>Web-D Group</a:t>
            </a:r>
            <a:endParaRPr lang="en-IN" sz="3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22950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90CE-035F-D429-7C75-733E0AC35C17}"/>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BF455AE2-8D7E-F8D1-5733-FB5CA6F3A34E}"/>
              </a:ext>
            </a:extLst>
          </p:cNvPr>
          <p:cNvPicPr>
            <a:picLocks noGrp="1" noChangeAspect="1"/>
          </p:cNvPicPr>
          <p:nvPr>
            <p:ph idx="1"/>
          </p:nvPr>
        </p:nvPicPr>
        <p:blipFill>
          <a:blip r:embed="rId2"/>
          <a:stretch>
            <a:fillRect/>
          </a:stretch>
        </p:blipFill>
        <p:spPr>
          <a:xfrm>
            <a:off x="684020" y="1"/>
            <a:ext cx="11507980" cy="6810036"/>
          </a:xfrm>
        </p:spPr>
      </p:pic>
      <p:pic>
        <p:nvPicPr>
          <p:cNvPr id="8" name="Content Placeholder 10">
            <a:extLst>
              <a:ext uri="{FF2B5EF4-FFF2-40B4-BE49-F238E27FC236}">
                <a16:creationId xmlns:a16="http://schemas.microsoft.com/office/drawing/2014/main" id="{DB2EF4CE-9E54-7373-7194-6987275DDB18}"/>
              </a:ext>
            </a:extLst>
          </p:cNvPr>
          <p:cNvPicPr>
            <a:picLocks noChangeAspect="1"/>
          </p:cNvPicPr>
          <p:nvPr/>
        </p:nvPicPr>
        <p:blipFill>
          <a:blip r:embed="rId3"/>
          <a:stretch>
            <a:fillRect/>
          </a:stretch>
        </p:blipFill>
        <p:spPr>
          <a:xfrm>
            <a:off x="3767967" y="1827655"/>
            <a:ext cx="5306760" cy="2888813"/>
          </a:xfrm>
          <a:prstGeom prst="rect">
            <a:avLst/>
          </a:prstGeom>
        </p:spPr>
      </p:pic>
      <p:sp>
        <p:nvSpPr>
          <p:cNvPr id="9" name="TextBox 8">
            <a:extLst>
              <a:ext uri="{FF2B5EF4-FFF2-40B4-BE49-F238E27FC236}">
                <a16:creationId xmlns:a16="http://schemas.microsoft.com/office/drawing/2014/main" id="{0C82FE59-FF04-1CDB-F4E4-18E5DB425D35}"/>
              </a:ext>
            </a:extLst>
          </p:cNvPr>
          <p:cNvSpPr txBox="1"/>
          <p:nvPr/>
        </p:nvSpPr>
        <p:spPr>
          <a:xfrm>
            <a:off x="3657600" y="540327"/>
            <a:ext cx="5569527" cy="707886"/>
          </a:xfrm>
          <a:prstGeom prst="rect">
            <a:avLst/>
          </a:prstGeom>
          <a:noFill/>
        </p:spPr>
        <p:txBody>
          <a:bodyPr wrap="square" rtlCol="0">
            <a:spAutoFit/>
          </a:bodyPr>
          <a:lstStyle/>
          <a:p>
            <a:pPr algn="ctr"/>
            <a:r>
              <a:rPr lang="en-IN" sz="4000" b="1" dirty="0">
                <a:effectLst>
                  <a:outerShdw blurRad="38100" dist="38100" dir="2700000" algn="tl">
                    <a:srgbClr val="000000">
                      <a:alpha val="43137"/>
                    </a:srgbClr>
                  </a:outerShdw>
                </a:effectLst>
                <a:latin typeface="Bell MT" panose="02020503060305020303" pitchFamily="18" charset="0"/>
              </a:rPr>
              <a:t>Home Page</a:t>
            </a:r>
          </a:p>
        </p:txBody>
      </p:sp>
    </p:spTree>
    <p:extLst>
      <p:ext uri="{BB962C8B-B14F-4D97-AF65-F5344CB8AC3E}">
        <p14:creationId xmlns:p14="http://schemas.microsoft.com/office/powerpoint/2010/main" val="276505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52FF-6A5D-8F71-3727-C5A9F2EF1A4A}"/>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439A799D-9057-D37E-8234-396146500CDE}"/>
              </a:ext>
            </a:extLst>
          </p:cNvPr>
          <p:cNvPicPr>
            <a:picLocks noGrp="1" noChangeAspect="1"/>
          </p:cNvPicPr>
          <p:nvPr>
            <p:ph idx="1"/>
          </p:nvPr>
        </p:nvPicPr>
        <p:blipFill rotWithShape="1">
          <a:blip r:embed="rId2"/>
          <a:srcRect b="1757"/>
          <a:stretch/>
        </p:blipFill>
        <p:spPr>
          <a:xfrm>
            <a:off x="748145" y="-1"/>
            <a:ext cx="11443855" cy="6858001"/>
          </a:xfrm>
        </p:spPr>
      </p:pic>
      <p:pic>
        <p:nvPicPr>
          <p:cNvPr id="7" name="Picture 6">
            <a:extLst>
              <a:ext uri="{FF2B5EF4-FFF2-40B4-BE49-F238E27FC236}">
                <a16:creationId xmlns:a16="http://schemas.microsoft.com/office/drawing/2014/main" id="{06317CAD-2C85-DC9A-C9FD-32A43272C0E9}"/>
              </a:ext>
            </a:extLst>
          </p:cNvPr>
          <p:cNvPicPr>
            <a:picLocks noChangeAspect="1"/>
          </p:cNvPicPr>
          <p:nvPr/>
        </p:nvPicPr>
        <p:blipFill>
          <a:blip r:embed="rId3"/>
          <a:stretch>
            <a:fillRect/>
          </a:stretch>
        </p:blipFill>
        <p:spPr>
          <a:xfrm>
            <a:off x="3810001" y="1925781"/>
            <a:ext cx="5223164" cy="2951019"/>
          </a:xfrm>
          <a:prstGeom prst="rect">
            <a:avLst/>
          </a:prstGeom>
        </p:spPr>
      </p:pic>
      <p:sp>
        <p:nvSpPr>
          <p:cNvPr id="3" name="TextBox 2">
            <a:extLst>
              <a:ext uri="{FF2B5EF4-FFF2-40B4-BE49-F238E27FC236}">
                <a16:creationId xmlns:a16="http://schemas.microsoft.com/office/drawing/2014/main" id="{DAA403B6-C18E-A480-A860-AB593AC98C0E}"/>
              </a:ext>
            </a:extLst>
          </p:cNvPr>
          <p:cNvSpPr txBox="1"/>
          <p:nvPr/>
        </p:nvSpPr>
        <p:spPr>
          <a:xfrm>
            <a:off x="3576025" y="659309"/>
            <a:ext cx="5691116" cy="769441"/>
          </a:xfrm>
          <a:prstGeom prst="rect">
            <a:avLst/>
          </a:prstGeom>
          <a:noFill/>
        </p:spPr>
        <p:txBody>
          <a:bodyPr wrap="square" rtlCol="0">
            <a:spAutoFit/>
          </a:bodyPr>
          <a:lstStyle/>
          <a:p>
            <a:pPr algn="ctr"/>
            <a:r>
              <a:rPr lang="en-IN" sz="4400" b="1" dirty="0">
                <a:latin typeface="Baskerville Old Face" panose="02020602080505020303" pitchFamily="18" charset="0"/>
              </a:rPr>
              <a:t>Index Second page</a:t>
            </a:r>
            <a:endParaRPr lang="en-IN" b="1" dirty="0">
              <a:latin typeface="Baskerville Old Face" panose="02020602080505020303" pitchFamily="18" charset="0"/>
            </a:endParaRPr>
          </a:p>
        </p:txBody>
      </p:sp>
    </p:spTree>
    <p:extLst>
      <p:ext uri="{BB962C8B-B14F-4D97-AF65-F5344CB8AC3E}">
        <p14:creationId xmlns:p14="http://schemas.microsoft.com/office/powerpoint/2010/main" val="146018989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1477-1109-253F-7591-3E60073650F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B3D1510-E747-3383-4F7E-43D611FDFD27}"/>
              </a:ext>
            </a:extLst>
          </p:cNvPr>
          <p:cNvPicPr>
            <a:picLocks noGrp="1" noChangeAspect="1"/>
          </p:cNvPicPr>
          <p:nvPr>
            <p:ph idx="1"/>
          </p:nvPr>
        </p:nvPicPr>
        <p:blipFill>
          <a:blip r:embed="rId2"/>
          <a:stretch>
            <a:fillRect/>
          </a:stretch>
        </p:blipFill>
        <p:spPr>
          <a:xfrm>
            <a:off x="686666" y="0"/>
            <a:ext cx="11505334" cy="6858000"/>
          </a:xfrm>
        </p:spPr>
      </p:pic>
      <p:pic>
        <p:nvPicPr>
          <p:cNvPr id="7" name="Picture 6">
            <a:extLst>
              <a:ext uri="{FF2B5EF4-FFF2-40B4-BE49-F238E27FC236}">
                <a16:creationId xmlns:a16="http://schemas.microsoft.com/office/drawing/2014/main" id="{91759359-578E-F399-5453-89CC7F2E6507}"/>
              </a:ext>
            </a:extLst>
          </p:cNvPr>
          <p:cNvPicPr>
            <a:picLocks noChangeAspect="1"/>
          </p:cNvPicPr>
          <p:nvPr/>
        </p:nvPicPr>
        <p:blipFill>
          <a:blip r:embed="rId3"/>
          <a:stretch>
            <a:fillRect/>
          </a:stretch>
        </p:blipFill>
        <p:spPr>
          <a:xfrm>
            <a:off x="3754582" y="1842655"/>
            <a:ext cx="5278582" cy="2992581"/>
          </a:xfrm>
          <a:prstGeom prst="rect">
            <a:avLst/>
          </a:prstGeom>
        </p:spPr>
      </p:pic>
      <p:sp>
        <p:nvSpPr>
          <p:cNvPr id="8" name="TextBox 7">
            <a:extLst>
              <a:ext uri="{FF2B5EF4-FFF2-40B4-BE49-F238E27FC236}">
                <a16:creationId xmlns:a16="http://schemas.microsoft.com/office/drawing/2014/main" id="{ECBF7B07-2B8E-27B0-D263-806AD372A212}"/>
              </a:ext>
            </a:extLst>
          </p:cNvPr>
          <p:cNvSpPr txBox="1"/>
          <p:nvPr/>
        </p:nvSpPr>
        <p:spPr>
          <a:xfrm>
            <a:off x="3754582" y="685800"/>
            <a:ext cx="5278582" cy="769441"/>
          </a:xfrm>
          <a:prstGeom prst="rect">
            <a:avLst/>
          </a:prstGeom>
          <a:noFill/>
        </p:spPr>
        <p:txBody>
          <a:bodyPr wrap="square" rtlCol="0">
            <a:spAutoFit/>
          </a:bodyPr>
          <a:lstStyle/>
          <a:p>
            <a:pPr algn="ctr"/>
            <a:r>
              <a:rPr lang="en-US" sz="4400" b="1" dirty="0">
                <a:effectLst>
                  <a:outerShdw blurRad="38100" dist="38100" dir="2700000" algn="tl">
                    <a:srgbClr val="000000">
                      <a:alpha val="43137"/>
                    </a:srgbClr>
                  </a:outerShdw>
                </a:effectLst>
                <a:latin typeface="Bell MT" panose="02020503060305020303" pitchFamily="18" charset="0"/>
              </a:rPr>
              <a:t>Contact Page</a:t>
            </a:r>
            <a:endParaRPr lang="en-IN" sz="4400" b="1" dirty="0">
              <a:effectLst>
                <a:outerShdw blurRad="38100" dist="38100" dir="2700000" algn="tl">
                  <a:srgbClr val="000000">
                    <a:alpha val="43137"/>
                  </a:srgbClr>
                </a:outerShdw>
              </a:effectLst>
              <a:latin typeface="Bell MT" panose="02020503060305020303" pitchFamily="18" charset="0"/>
            </a:endParaRPr>
          </a:p>
        </p:txBody>
      </p:sp>
    </p:spTree>
    <p:extLst>
      <p:ext uri="{BB962C8B-B14F-4D97-AF65-F5344CB8AC3E}">
        <p14:creationId xmlns:p14="http://schemas.microsoft.com/office/powerpoint/2010/main" val="200146474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7104E-9C7A-D7D0-B950-1223D54E320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0CFA168-E54A-E780-4E43-861502DF3114}"/>
              </a:ext>
            </a:extLst>
          </p:cNvPr>
          <p:cNvPicPr>
            <a:picLocks noGrp="1" noChangeAspect="1"/>
          </p:cNvPicPr>
          <p:nvPr>
            <p:ph idx="1"/>
          </p:nvPr>
        </p:nvPicPr>
        <p:blipFill>
          <a:blip r:embed="rId2"/>
          <a:stretch>
            <a:fillRect/>
          </a:stretch>
        </p:blipFill>
        <p:spPr>
          <a:xfrm>
            <a:off x="706582" y="-1"/>
            <a:ext cx="11485418" cy="6858001"/>
          </a:xfrm>
        </p:spPr>
      </p:pic>
      <p:pic>
        <p:nvPicPr>
          <p:cNvPr id="7" name="Picture 6">
            <a:extLst>
              <a:ext uri="{FF2B5EF4-FFF2-40B4-BE49-F238E27FC236}">
                <a16:creationId xmlns:a16="http://schemas.microsoft.com/office/drawing/2014/main" id="{39EF86EB-7571-3A72-E92A-FAB37282EF5E}"/>
              </a:ext>
            </a:extLst>
          </p:cNvPr>
          <p:cNvPicPr>
            <a:picLocks noChangeAspect="1"/>
          </p:cNvPicPr>
          <p:nvPr/>
        </p:nvPicPr>
        <p:blipFill>
          <a:blip r:embed="rId3"/>
          <a:stretch>
            <a:fillRect/>
          </a:stretch>
        </p:blipFill>
        <p:spPr>
          <a:xfrm>
            <a:off x="3796145" y="1828800"/>
            <a:ext cx="5250874" cy="2964873"/>
          </a:xfrm>
          <a:prstGeom prst="rect">
            <a:avLst/>
          </a:prstGeom>
        </p:spPr>
      </p:pic>
      <p:sp>
        <p:nvSpPr>
          <p:cNvPr id="8" name="TextBox 7">
            <a:extLst>
              <a:ext uri="{FF2B5EF4-FFF2-40B4-BE49-F238E27FC236}">
                <a16:creationId xmlns:a16="http://schemas.microsoft.com/office/drawing/2014/main" id="{5B619F97-19D2-9CE9-C67B-77D9274D2150}"/>
              </a:ext>
            </a:extLst>
          </p:cNvPr>
          <p:cNvSpPr txBox="1"/>
          <p:nvPr/>
        </p:nvSpPr>
        <p:spPr>
          <a:xfrm>
            <a:off x="3602182" y="716458"/>
            <a:ext cx="5638800" cy="769441"/>
          </a:xfrm>
          <a:prstGeom prst="rect">
            <a:avLst/>
          </a:prstGeom>
          <a:noFill/>
        </p:spPr>
        <p:txBody>
          <a:bodyPr wrap="square" rtlCol="0">
            <a:spAutoFit/>
          </a:bodyPr>
          <a:lstStyle/>
          <a:p>
            <a:pPr algn="ctr"/>
            <a:r>
              <a:rPr lang="en-IN" sz="4400" b="1" dirty="0">
                <a:latin typeface="Baskerville Old Face" panose="02020602080505020303" pitchFamily="18" charset="0"/>
              </a:rPr>
              <a:t>Entry Form</a:t>
            </a:r>
          </a:p>
        </p:txBody>
      </p:sp>
    </p:spTree>
    <p:extLst>
      <p:ext uri="{BB962C8B-B14F-4D97-AF65-F5344CB8AC3E}">
        <p14:creationId xmlns:p14="http://schemas.microsoft.com/office/powerpoint/2010/main" val="132712127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C8FB-A964-A063-537F-12D508512452}"/>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88071B0A-B9EC-30BD-DE2D-E6B983DED7A1}"/>
              </a:ext>
            </a:extLst>
          </p:cNvPr>
          <p:cNvPicPr>
            <a:picLocks noGrp="1" noChangeAspect="1"/>
          </p:cNvPicPr>
          <p:nvPr>
            <p:ph idx="1"/>
          </p:nvPr>
        </p:nvPicPr>
        <p:blipFill>
          <a:blip r:embed="rId2"/>
          <a:stretch>
            <a:fillRect/>
          </a:stretch>
        </p:blipFill>
        <p:spPr>
          <a:xfrm>
            <a:off x="718523" y="0"/>
            <a:ext cx="11473477" cy="6858000"/>
          </a:xfrm>
        </p:spPr>
      </p:pic>
      <p:pic>
        <p:nvPicPr>
          <p:cNvPr id="9" name="Picture 8">
            <a:extLst>
              <a:ext uri="{FF2B5EF4-FFF2-40B4-BE49-F238E27FC236}">
                <a16:creationId xmlns:a16="http://schemas.microsoft.com/office/drawing/2014/main" id="{616EF9D2-8498-DA81-0207-69CF63174DDC}"/>
              </a:ext>
            </a:extLst>
          </p:cNvPr>
          <p:cNvPicPr>
            <a:picLocks noChangeAspect="1"/>
          </p:cNvPicPr>
          <p:nvPr/>
        </p:nvPicPr>
        <p:blipFill>
          <a:blip r:embed="rId3"/>
          <a:stretch>
            <a:fillRect/>
          </a:stretch>
        </p:blipFill>
        <p:spPr>
          <a:xfrm>
            <a:off x="3782291" y="1874260"/>
            <a:ext cx="5264727" cy="2933267"/>
          </a:xfrm>
          <a:prstGeom prst="rect">
            <a:avLst/>
          </a:prstGeom>
        </p:spPr>
      </p:pic>
      <p:sp>
        <p:nvSpPr>
          <p:cNvPr id="11" name="TextBox 10">
            <a:extLst>
              <a:ext uri="{FF2B5EF4-FFF2-40B4-BE49-F238E27FC236}">
                <a16:creationId xmlns:a16="http://schemas.microsoft.com/office/drawing/2014/main" id="{B8EA7671-F07C-CA74-B4B3-D544C7CB3B72}"/>
              </a:ext>
            </a:extLst>
          </p:cNvPr>
          <p:cNvSpPr txBox="1"/>
          <p:nvPr/>
        </p:nvSpPr>
        <p:spPr>
          <a:xfrm>
            <a:off x="3477491" y="685800"/>
            <a:ext cx="5957454" cy="984885"/>
          </a:xfrm>
          <a:prstGeom prst="rect">
            <a:avLst/>
          </a:prstGeom>
          <a:noFill/>
        </p:spPr>
        <p:txBody>
          <a:bodyPr wrap="square" rtlCol="0">
            <a:spAutoFit/>
          </a:bodyPr>
          <a:lstStyle/>
          <a:p>
            <a:pPr algn="ctr"/>
            <a:r>
              <a:rPr lang="en-IN" sz="4000" b="1" dirty="0">
                <a:effectLst>
                  <a:outerShdw blurRad="38100" dist="38100" dir="2700000" algn="tl">
                    <a:srgbClr val="000000">
                      <a:alpha val="43137"/>
                    </a:srgbClr>
                  </a:outerShdw>
                </a:effectLst>
                <a:latin typeface="Bell MT" panose="02020503060305020303" pitchFamily="18" charset="0"/>
              </a:rPr>
              <a:t>After entry Courses page</a:t>
            </a:r>
          </a:p>
          <a:p>
            <a:endParaRPr lang="en-IN" dirty="0"/>
          </a:p>
        </p:txBody>
      </p:sp>
    </p:spTree>
    <p:extLst>
      <p:ext uri="{BB962C8B-B14F-4D97-AF65-F5344CB8AC3E}">
        <p14:creationId xmlns:p14="http://schemas.microsoft.com/office/powerpoint/2010/main" val="1839480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23EB0-E5BA-5FDF-CA81-02DAA413C59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6CE946C-D4DD-747F-0B7F-2A0AF387FA11}"/>
              </a:ext>
            </a:extLst>
          </p:cNvPr>
          <p:cNvPicPr>
            <a:picLocks noGrp="1" noChangeAspect="1"/>
          </p:cNvPicPr>
          <p:nvPr>
            <p:ph idx="1"/>
          </p:nvPr>
        </p:nvPicPr>
        <p:blipFill>
          <a:blip r:embed="rId2"/>
          <a:stretch>
            <a:fillRect/>
          </a:stretch>
        </p:blipFill>
        <p:spPr>
          <a:xfrm>
            <a:off x="723331" y="-112593"/>
            <a:ext cx="11468669" cy="6858000"/>
          </a:xfrm>
        </p:spPr>
      </p:pic>
      <p:pic>
        <p:nvPicPr>
          <p:cNvPr id="7" name="Picture 6">
            <a:extLst>
              <a:ext uri="{FF2B5EF4-FFF2-40B4-BE49-F238E27FC236}">
                <a16:creationId xmlns:a16="http://schemas.microsoft.com/office/drawing/2014/main" id="{2C64333C-38EA-2EAE-C3DE-858D2AE9686A}"/>
              </a:ext>
            </a:extLst>
          </p:cNvPr>
          <p:cNvPicPr>
            <a:picLocks noChangeAspect="1"/>
          </p:cNvPicPr>
          <p:nvPr/>
        </p:nvPicPr>
        <p:blipFill>
          <a:blip r:embed="rId3"/>
          <a:stretch>
            <a:fillRect/>
          </a:stretch>
        </p:blipFill>
        <p:spPr>
          <a:xfrm>
            <a:off x="3794078" y="1733266"/>
            <a:ext cx="5268036" cy="2953035"/>
          </a:xfrm>
          <a:prstGeom prst="rect">
            <a:avLst/>
          </a:prstGeom>
        </p:spPr>
      </p:pic>
      <p:sp>
        <p:nvSpPr>
          <p:cNvPr id="8" name="TextBox 7">
            <a:extLst>
              <a:ext uri="{FF2B5EF4-FFF2-40B4-BE49-F238E27FC236}">
                <a16:creationId xmlns:a16="http://schemas.microsoft.com/office/drawing/2014/main" id="{654F1307-1DE6-95D8-559D-538268ACF8CE}"/>
              </a:ext>
            </a:extLst>
          </p:cNvPr>
          <p:cNvSpPr txBox="1"/>
          <p:nvPr/>
        </p:nvSpPr>
        <p:spPr>
          <a:xfrm>
            <a:off x="3685822" y="563063"/>
            <a:ext cx="5364918" cy="707886"/>
          </a:xfrm>
          <a:prstGeom prst="rect">
            <a:avLst/>
          </a:prstGeom>
          <a:noFill/>
        </p:spPr>
        <p:txBody>
          <a:bodyPr wrap="square" rtlCol="0">
            <a:spAutoFit/>
          </a:bodyPr>
          <a:lstStyle/>
          <a:p>
            <a:pPr algn="ctr"/>
            <a:r>
              <a:rPr lang="en-IN" dirty="0"/>
              <a:t> </a:t>
            </a:r>
            <a:r>
              <a:rPr lang="en-IN" sz="4000" b="1" dirty="0">
                <a:latin typeface="Baskerville Old Face" panose="02020602080505020303" pitchFamily="18" charset="0"/>
              </a:rPr>
              <a:t>Trade page OR Sub page</a:t>
            </a:r>
            <a:endParaRPr lang="en-IN" b="1" dirty="0">
              <a:latin typeface="Baskerville Old Face" panose="02020602080505020303" pitchFamily="18" charset="0"/>
            </a:endParaRPr>
          </a:p>
        </p:txBody>
      </p:sp>
    </p:spTree>
    <p:extLst>
      <p:ext uri="{BB962C8B-B14F-4D97-AF65-F5344CB8AC3E}">
        <p14:creationId xmlns:p14="http://schemas.microsoft.com/office/powerpoint/2010/main" val="271444847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B628-927E-68CD-C625-59B8420122F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16674A5-5135-D2FB-90D3-49E072EECB70}"/>
              </a:ext>
            </a:extLst>
          </p:cNvPr>
          <p:cNvPicPr>
            <a:picLocks noGrp="1" noChangeAspect="1"/>
          </p:cNvPicPr>
          <p:nvPr>
            <p:ph idx="1"/>
          </p:nvPr>
        </p:nvPicPr>
        <p:blipFill>
          <a:blip r:embed="rId2"/>
          <a:stretch>
            <a:fillRect/>
          </a:stretch>
        </p:blipFill>
        <p:spPr>
          <a:xfrm>
            <a:off x="706582" y="0"/>
            <a:ext cx="11485418" cy="6858000"/>
          </a:xfrm>
        </p:spPr>
      </p:pic>
      <p:pic>
        <p:nvPicPr>
          <p:cNvPr id="7" name="Picture 6">
            <a:extLst>
              <a:ext uri="{FF2B5EF4-FFF2-40B4-BE49-F238E27FC236}">
                <a16:creationId xmlns:a16="http://schemas.microsoft.com/office/drawing/2014/main" id="{C62938BE-A77D-75FA-F4A2-6F41F7F0F7AA}"/>
              </a:ext>
            </a:extLst>
          </p:cNvPr>
          <p:cNvPicPr>
            <a:picLocks noChangeAspect="1"/>
          </p:cNvPicPr>
          <p:nvPr/>
        </p:nvPicPr>
        <p:blipFill>
          <a:blip r:embed="rId3"/>
          <a:stretch>
            <a:fillRect/>
          </a:stretch>
        </p:blipFill>
        <p:spPr>
          <a:xfrm>
            <a:off x="3782291" y="1884218"/>
            <a:ext cx="5264728" cy="2909456"/>
          </a:xfrm>
          <a:prstGeom prst="rect">
            <a:avLst/>
          </a:prstGeom>
        </p:spPr>
      </p:pic>
      <p:sp>
        <p:nvSpPr>
          <p:cNvPr id="8" name="TextBox 7">
            <a:extLst>
              <a:ext uri="{FF2B5EF4-FFF2-40B4-BE49-F238E27FC236}">
                <a16:creationId xmlns:a16="http://schemas.microsoft.com/office/drawing/2014/main" id="{DA2B204D-0DE6-5966-D179-D47D486B596D}"/>
              </a:ext>
            </a:extLst>
          </p:cNvPr>
          <p:cNvSpPr txBox="1"/>
          <p:nvPr/>
        </p:nvSpPr>
        <p:spPr>
          <a:xfrm>
            <a:off x="3560618" y="685800"/>
            <a:ext cx="5597237" cy="707886"/>
          </a:xfrm>
          <a:prstGeom prst="rect">
            <a:avLst/>
          </a:prstGeom>
          <a:noFill/>
        </p:spPr>
        <p:txBody>
          <a:bodyPr wrap="square" rtlCol="0">
            <a:spAutoFit/>
          </a:bodyPr>
          <a:lstStyle/>
          <a:p>
            <a:pPr algn="ctr"/>
            <a:r>
              <a:rPr lang="en-IN" sz="4000" b="1" dirty="0">
                <a:latin typeface="Baskerville Old Face" panose="02020602080505020303" pitchFamily="18" charset="0"/>
              </a:rPr>
              <a:t>Gallery Page</a:t>
            </a:r>
            <a:endParaRPr lang="en-IN" b="1" dirty="0">
              <a:latin typeface="Baskerville Old Face" panose="02020602080505020303" pitchFamily="18" charset="0"/>
            </a:endParaRPr>
          </a:p>
        </p:txBody>
      </p:sp>
    </p:spTree>
    <p:extLst>
      <p:ext uri="{BB962C8B-B14F-4D97-AF65-F5344CB8AC3E}">
        <p14:creationId xmlns:p14="http://schemas.microsoft.com/office/powerpoint/2010/main" val="288505697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B628-927E-68CD-C625-59B8420122F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16674A5-5135-D2FB-90D3-49E072EECB70}"/>
              </a:ext>
            </a:extLst>
          </p:cNvPr>
          <p:cNvPicPr>
            <a:picLocks noGrp="1" noChangeAspect="1"/>
          </p:cNvPicPr>
          <p:nvPr>
            <p:ph idx="1"/>
          </p:nvPr>
        </p:nvPicPr>
        <p:blipFill>
          <a:blip r:embed="rId2"/>
          <a:stretch>
            <a:fillRect/>
          </a:stretch>
        </p:blipFill>
        <p:spPr>
          <a:xfrm>
            <a:off x="706582" y="0"/>
            <a:ext cx="11485418" cy="6858000"/>
          </a:xfrm>
        </p:spPr>
      </p:pic>
      <p:pic>
        <p:nvPicPr>
          <p:cNvPr id="7" name="Picture 6">
            <a:extLst>
              <a:ext uri="{FF2B5EF4-FFF2-40B4-BE49-F238E27FC236}">
                <a16:creationId xmlns:a16="http://schemas.microsoft.com/office/drawing/2014/main" id="{C62938BE-A77D-75FA-F4A2-6F41F7F0F7AA}"/>
              </a:ext>
            </a:extLst>
          </p:cNvPr>
          <p:cNvPicPr>
            <a:picLocks noChangeAspect="1"/>
          </p:cNvPicPr>
          <p:nvPr/>
        </p:nvPicPr>
        <p:blipFill>
          <a:blip r:embed="rId3"/>
          <a:stretch>
            <a:fillRect/>
          </a:stretch>
        </p:blipFill>
        <p:spPr>
          <a:xfrm>
            <a:off x="3782291" y="1884218"/>
            <a:ext cx="5264728" cy="2909456"/>
          </a:xfrm>
          <a:prstGeom prst="rect">
            <a:avLst/>
          </a:prstGeom>
        </p:spPr>
      </p:pic>
      <p:sp>
        <p:nvSpPr>
          <p:cNvPr id="8" name="TextBox 7">
            <a:extLst>
              <a:ext uri="{FF2B5EF4-FFF2-40B4-BE49-F238E27FC236}">
                <a16:creationId xmlns:a16="http://schemas.microsoft.com/office/drawing/2014/main" id="{DA2B204D-0DE6-5966-D179-D47D486B596D}"/>
              </a:ext>
            </a:extLst>
          </p:cNvPr>
          <p:cNvSpPr txBox="1"/>
          <p:nvPr/>
        </p:nvSpPr>
        <p:spPr>
          <a:xfrm>
            <a:off x="3560618" y="685800"/>
            <a:ext cx="5597237" cy="707886"/>
          </a:xfrm>
          <a:prstGeom prst="rect">
            <a:avLst/>
          </a:prstGeom>
          <a:noFill/>
        </p:spPr>
        <p:txBody>
          <a:bodyPr wrap="square" rtlCol="0">
            <a:spAutoFit/>
          </a:bodyPr>
          <a:lstStyle/>
          <a:p>
            <a:pPr algn="ctr"/>
            <a:r>
              <a:rPr lang="en-IN" sz="4000" b="1" dirty="0">
                <a:latin typeface="Baskerville Old Face" panose="02020602080505020303" pitchFamily="18" charset="0"/>
              </a:rPr>
              <a:t>Gallery Page</a:t>
            </a:r>
            <a:endParaRPr lang="en-IN" b="1" dirty="0">
              <a:latin typeface="Baskerville Old Face" panose="02020602080505020303" pitchFamily="18" charset="0"/>
            </a:endParaRPr>
          </a:p>
        </p:txBody>
      </p:sp>
    </p:spTree>
    <p:extLst>
      <p:ext uri="{BB962C8B-B14F-4D97-AF65-F5344CB8AC3E}">
        <p14:creationId xmlns:p14="http://schemas.microsoft.com/office/powerpoint/2010/main" val="409364570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0943-FEEF-04D6-C1D5-245B50DFF439}"/>
              </a:ext>
            </a:extLst>
          </p:cNvPr>
          <p:cNvSpPr>
            <a:spLocks noGrp="1"/>
          </p:cNvSpPr>
          <p:nvPr>
            <p:ph type="title"/>
          </p:nvPr>
        </p:nvSpPr>
        <p:spPr/>
        <p:txBody>
          <a:bodyPr>
            <a:normAutofit/>
          </a:bodyPr>
          <a:lstStyle/>
          <a:p>
            <a:r>
              <a:rPr lang="en-US" sz="4800" b="1" dirty="0">
                <a:solidFill>
                  <a:schemeClr val="tx1"/>
                </a:solidFill>
                <a:effectLst>
                  <a:outerShdw blurRad="38100" dist="38100" dir="2700000" algn="tl">
                    <a:srgbClr val="000000">
                      <a:alpha val="43137"/>
                    </a:srgbClr>
                  </a:outerShdw>
                </a:effectLst>
                <a:latin typeface="Arial Black" panose="020B0A04020102020204" pitchFamily="34" charset="0"/>
              </a:rPr>
              <a:t>MEET OUR TEAM</a:t>
            </a:r>
            <a:endParaRPr lang="en-IN" sz="4800" dirty="0">
              <a:effectLst>
                <a:outerShdw blurRad="38100" dist="38100" dir="2700000" algn="tl">
                  <a:srgbClr val="000000">
                    <a:alpha val="43137"/>
                  </a:srgbClr>
                </a:outerShdw>
              </a:effectLst>
              <a:latin typeface="Arial Black" panose="020B0A04020102020204" pitchFamily="34" charset="0"/>
            </a:endParaRPr>
          </a:p>
        </p:txBody>
      </p:sp>
      <p:pic>
        <p:nvPicPr>
          <p:cNvPr id="8" name="Content Placeholder 7">
            <a:extLst>
              <a:ext uri="{FF2B5EF4-FFF2-40B4-BE49-F238E27FC236}">
                <a16:creationId xmlns:a16="http://schemas.microsoft.com/office/drawing/2014/main" id="{BD6AC19A-2C20-25E1-5F91-7837025BACD2}"/>
              </a:ext>
            </a:extLst>
          </p:cNvPr>
          <p:cNvPicPr>
            <a:picLocks noGrp="1" noChangeAspect="1"/>
          </p:cNvPicPr>
          <p:nvPr>
            <p:ph sz="half" idx="1"/>
          </p:nvPr>
        </p:nvPicPr>
        <p:blipFill>
          <a:blip r:embed="rId2"/>
          <a:stretch>
            <a:fillRect/>
          </a:stretch>
        </p:blipFill>
        <p:spPr>
          <a:xfrm>
            <a:off x="2451812" y="1646995"/>
            <a:ext cx="2632806" cy="25608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Content Placeholder 9">
            <a:extLst>
              <a:ext uri="{FF2B5EF4-FFF2-40B4-BE49-F238E27FC236}">
                <a16:creationId xmlns:a16="http://schemas.microsoft.com/office/drawing/2014/main" id="{9FD18F96-D86B-4ACB-09A6-76FA50B9C0DE}"/>
              </a:ext>
            </a:extLst>
          </p:cNvPr>
          <p:cNvPicPr>
            <a:picLocks noGrp="1" noChangeAspect="1"/>
          </p:cNvPicPr>
          <p:nvPr>
            <p:ph sz="half" idx="2"/>
          </p:nvPr>
        </p:nvPicPr>
        <p:blipFill>
          <a:blip r:embed="rId3"/>
          <a:stretch>
            <a:fillRect/>
          </a:stretch>
        </p:blipFill>
        <p:spPr>
          <a:xfrm>
            <a:off x="7748798" y="1633049"/>
            <a:ext cx="2632806" cy="25793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TextBox 10">
            <a:extLst>
              <a:ext uri="{FF2B5EF4-FFF2-40B4-BE49-F238E27FC236}">
                <a16:creationId xmlns:a16="http://schemas.microsoft.com/office/drawing/2014/main" id="{5B30BA49-631A-734B-E172-CF6B82662DCC}"/>
              </a:ext>
            </a:extLst>
          </p:cNvPr>
          <p:cNvSpPr txBox="1"/>
          <p:nvPr/>
        </p:nvSpPr>
        <p:spPr>
          <a:xfrm>
            <a:off x="1371600" y="3990236"/>
            <a:ext cx="4724400" cy="2523768"/>
          </a:xfrm>
          <a:prstGeom prst="rect">
            <a:avLst/>
          </a:prstGeom>
          <a:noFill/>
        </p:spPr>
        <p:txBody>
          <a:bodyPr wrap="square" rtlCol="0">
            <a:spAutoFit/>
          </a:bodyPr>
          <a:lstStyle/>
          <a:p>
            <a:pPr algn="ctr"/>
            <a:endParaRPr lang="en-US" sz="2400" dirty="0">
              <a:latin typeface="Arial Black" panose="020B0A04020102020204" pitchFamily="34" charset="0"/>
            </a:endParaRPr>
          </a:p>
          <a:p>
            <a:pPr algn="ctr"/>
            <a:endParaRPr lang="en-US" sz="2400" dirty="0">
              <a:latin typeface="Arial Black" panose="020B0A04020102020204" pitchFamily="34" charset="0"/>
            </a:endParaRPr>
          </a:p>
          <a:p>
            <a:pPr algn="ctr"/>
            <a:r>
              <a:rPr lang="en-US" sz="2400" dirty="0">
                <a:latin typeface="Arial Black" panose="020B0A04020102020204" pitchFamily="34" charset="0"/>
              </a:rPr>
              <a:t>Rahila khan</a:t>
            </a:r>
          </a:p>
          <a:p>
            <a:pPr algn="ctr"/>
            <a:r>
              <a:rPr lang="en-US" sz="2000" dirty="0">
                <a:latin typeface="Arial" panose="020B0604020202020204" pitchFamily="34" charset="0"/>
                <a:cs typeface="Arial" panose="020B0604020202020204" pitchFamily="34" charset="0"/>
              </a:rPr>
              <a:t>(Team Leader)</a:t>
            </a:r>
          </a:p>
          <a:p>
            <a:pPr algn="ctr"/>
            <a:r>
              <a:rPr lang="en-US" sz="2400" dirty="0">
                <a:latin typeface="Arial Rounded MT Bold" panose="020F0704030504030204" pitchFamily="34" charset="0"/>
              </a:rPr>
              <a:t>Highest Qualification</a:t>
            </a:r>
          </a:p>
          <a:p>
            <a:pPr marL="285750" indent="-285750" algn="ctr">
              <a:buFont typeface="Wingdings" panose="05000000000000000000" pitchFamily="2" charset="2"/>
              <a:buChar char="ü"/>
            </a:pPr>
            <a:r>
              <a:rPr lang="en-US" dirty="0"/>
              <a:t> </a:t>
            </a:r>
            <a:r>
              <a:rPr lang="en-US" sz="2400" dirty="0">
                <a:latin typeface="Arial" panose="020B0604020202020204" pitchFamily="34" charset="0"/>
                <a:cs typeface="Arial" panose="020B0604020202020204" pitchFamily="34" charset="0"/>
              </a:rPr>
              <a:t>ITI From COPA Trade</a:t>
            </a:r>
          </a:p>
          <a:p>
            <a:endParaRPr lang="en-IN" dirty="0"/>
          </a:p>
        </p:txBody>
      </p:sp>
      <p:sp>
        <p:nvSpPr>
          <p:cNvPr id="12" name="TextBox 11">
            <a:extLst>
              <a:ext uri="{FF2B5EF4-FFF2-40B4-BE49-F238E27FC236}">
                <a16:creationId xmlns:a16="http://schemas.microsoft.com/office/drawing/2014/main" id="{F513EFE1-7E24-E2DB-2ABA-6202FACF4C28}"/>
              </a:ext>
            </a:extLst>
          </p:cNvPr>
          <p:cNvSpPr txBox="1"/>
          <p:nvPr/>
        </p:nvSpPr>
        <p:spPr>
          <a:xfrm>
            <a:off x="6802582" y="3583990"/>
            <a:ext cx="4419600" cy="2893100"/>
          </a:xfrm>
          <a:prstGeom prst="rect">
            <a:avLst/>
          </a:prstGeom>
          <a:noFill/>
        </p:spPr>
        <p:txBody>
          <a:bodyPr wrap="square" rtlCol="0">
            <a:spAutoFit/>
          </a:bodyPr>
          <a:lstStyle/>
          <a:p>
            <a:pPr algn="ctr"/>
            <a:endParaRPr lang="en-US" sz="2400" dirty="0">
              <a:latin typeface="Arial Black" panose="020B0A04020102020204" pitchFamily="34" charset="0"/>
            </a:endParaRPr>
          </a:p>
          <a:p>
            <a:pPr algn="ctr"/>
            <a:endParaRPr lang="en-US" sz="2400" dirty="0">
              <a:latin typeface="Arial Black" panose="020B0A04020102020204" pitchFamily="34" charset="0"/>
            </a:endParaRPr>
          </a:p>
          <a:p>
            <a:pPr algn="ctr"/>
            <a:endParaRPr lang="en-US" sz="2400" dirty="0">
              <a:latin typeface="Arial Black" panose="020B0A04020102020204" pitchFamily="34" charset="0"/>
            </a:endParaRPr>
          </a:p>
          <a:p>
            <a:pPr algn="ctr"/>
            <a:r>
              <a:rPr lang="en-US" sz="2400" dirty="0">
                <a:latin typeface="Arial Black" panose="020B0A04020102020204" pitchFamily="34" charset="0"/>
              </a:rPr>
              <a:t>Anchal Verma</a:t>
            </a:r>
          </a:p>
          <a:p>
            <a:pPr algn="ctr"/>
            <a:r>
              <a:rPr lang="en-US" dirty="0"/>
              <a:t>(</a:t>
            </a:r>
            <a:r>
              <a:rPr lang="en-US" sz="2000" dirty="0">
                <a:latin typeface="Arial" panose="020B0604020202020204" pitchFamily="34" charset="0"/>
                <a:cs typeface="Arial" panose="020B0604020202020204" pitchFamily="34" charset="0"/>
              </a:rPr>
              <a:t>Team Member)</a:t>
            </a:r>
          </a:p>
          <a:p>
            <a:pPr algn="ctr"/>
            <a:r>
              <a:rPr lang="en-US" sz="2400" dirty="0">
                <a:latin typeface="Arial Rounded MT Bold" panose="020F0704030504030204" pitchFamily="34" charset="0"/>
              </a:rPr>
              <a:t>Highest Qualification</a:t>
            </a:r>
          </a:p>
          <a:p>
            <a:pPr marL="285750" indent="-285750" algn="ctr">
              <a:buFont typeface="Wingdings" panose="05000000000000000000" pitchFamily="2" charset="2"/>
              <a:buChar char="ü"/>
            </a:pPr>
            <a:r>
              <a:rPr lang="en-US" sz="2400" dirty="0">
                <a:latin typeface="Arial" panose="020B0604020202020204" pitchFamily="34" charset="0"/>
                <a:cs typeface="Arial" panose="020B0604020202020204" pitchFamily="34" charset="0"/>
              </a:rPr>
              <a:t>CITS From CSA Trade</a:t>
            </a:r>
          </a:p>
          <a:p>
            <a:endParaRPr lang="en-IN" dirty="0"/>
          </a:p>
        </p:txBody>
      </p:sp>
    </p:spTree>
    <p:extLst>
      <p:ext uri="{BB962C8B-B14F-4D97-AF65-F5344CB8AC3E}">
        <p14:creationId xmlns:p14="http://schemas.microsoft.com/office/powerpoint/2010/main" val="7697970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DD68-1D70-70F3-5AE0-281D76AD03A1}"/>
              </a:ext>
            </a:extLst>
          </p:cNvPr>
          <p:cNvSpPr>
            <a:spLocks noGrp="1"/>
          </p:cNvSpPr>
          <p:nvPr>
            <p:ph type="title"/>
          </p:nvPr>
        </p:nvSpPr>
        <p:spPr/>
        <p:txBody>
          <a:bodyPr>
            <a:normAutofit/>
          </a:bodyPr>
          <a:lstStyle/>
          <a:p>
            <a:r>
              <a:rPr lang="en-US" sz="5400" dirty="0">
                <a:latin typeface="Arial Black" panose="020B0A04020102020204" pitchFamily="34" charset="0"/>
              </a:rPr>
              <a:t>AGENDA</a:t>
            </a:r>
            <a:endParaRPr lang="en-IN" sz="5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23EA4D0-32D7-F897-8042-0896C8C30A21}"/>
              </a:ext>
            </a:extLst>
          </p:cNvPr>
          <p:cNvSpPr>
            <a:spLocks noGrp="1"/>
          </p:cNvSpPr>
          <p:nvPr>
            <p:ph idx="1"/>
          </p:nvPr>
        </p:nvSpPr>
        <p:spPr>
          <a:xfrm>
            <a:off x="1295400" y="2171700"/>
            <a:ext cx="9601200" cy="4118264"/>
          </a:xfrm>
        </p:spPr>
        <p:txBody>
          <a:bodyPr>
            <a:normAutofit lnSpcReduction="10000"/>
          </a:bodyPr>
          <a:lstStyle/>
          <a:p>
            <a:r>
              <a:rPr lang="en-US" sz="2800" dirty="0">
                <a:latin typeface="Bahnschrift Light SemiCondensed" panose="020B0502040204020203" pitchFamily="34" charset="0"/>
              </a:rPr>
              <a:t>PROBLEM  STATEMENT</a:t>
            </a:r>
          </a:p>
          <a:p>
            <a:r>
              <a:rPr lang="en-US" sz="2800" dirty="0">
                <a:latin typeface="Bahnschrift Light SemiCondensed" panose="020B0502040204020203" pitchFamily="34" charset="0"/>
              </a:rPr>
              <a:t>PROJECT  OVERVIEW</a:t>
            </a:r>
          </a:p>
          <a:p>
            <a:r>
              <a:rPr lang="en-US" sz="2800" dirty="0">
                <a:latin typeface="Bahnschrift Light SemiCondensed" panose="020B0502040204020203" pitchFamily="34" charset="0"/>
              </a:rPr>
              <a:t>WHO ARE THE END USERS?</a:t>
            </a:r>
          </a:p>
          <a:p>
            <a:r>
              <a:rPr lang="en-US" sz="2800" dirty="0">
                <a:latin typeface="Bahnschrift Light SemiCondensed" panose="020B0502040204020203" pitchFamily="34" charset="0"/>
              </a:rPr>
              <a:t>YOUR SOLUTION AND ITS VALUE PROPOSITION</a:t>
            </a:r>
          </a:p>
          <a:p>
            <a:r>
              <a:rPr lang="en-US" sz="2800" dirty="0">
                <a:latin typeface="Bahnschrift Light SemiCondensed" panose="020B0502040204020203" pitchFamily="34" charset="0"/>
              </a:rPr>
              <a:t>THE WOW IN YOUR SOLUTION</a:t>
            </a:r>
          </a:p>
          <a:p>
            <a:r>
              <a:rPr lang="en-GB" sz="2800" dirty="0">
                <a:latin typeface="Bahnschrift Light SemiCondensed" panose="020B0502040204020203" pitchFamily="34" charset="0"/>
              </a:rPr>
              <a:t>MODELLING</a:t>
            </a:r>
          </a:p>
          <a:p>
            <a:r>
              <a:rPr lang="en-GB" sz="2800" dirty="0">
                <a:latin typeface="Bahnschrift Light SemiCondensed" panose="020B0502040204020203" pitchFamily="34" charset="0"/>
              </a:rPr>
              <a:t>RESULTS</a:t>
            </a:r>
          </a:p>
          <a:p>
            <a:r>
              <a:rPr lang="en-US" sz="2800" dirty="0">
                <a:solidFill>
                  <a:schemeClr val="tx1"/>
                </a:solidFill>
                <a:latin typeface="Bahnschrift Light SemiCondensed" panose="020B0502040204020203" pitchFamily="34" charset="0"/>
              </a:rPr>
              <a:t>MEET OUR TEAM</a:t>
            </a:r>
            <a:endParaRPr lang="en-IN" sz="2800" dirty="0">
              <a:latin typeface="Bahnschrift Light SemiCondensed" panose="020B0502040204020203" pitchFamily="34" charset="0"/>
            </a:endParaRPr>
          </a:p>
        </p:txBody>
      </p:sp>
    </p:spTree>
    <p:extLst>
      <p:ext uri="{BB962C8B-B14F-4D97-AF65-F5344CB8AC3E}">
        <p14:creationId xmlns:p14="http://schemas.microsoft.com/office/powerpoint/2010/main" val="28862862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28BB-5811-C3AC-6042-FD6001AAFD7F}"/>
              </a:ext>
            </a:extLst>
          </p:cNvPr>
          <p:cNvSpPr>
            <a:spLocks noGrp="1"/>
          </p:cNvSpPr>
          <p:nvPr>
            <p:ph type="title"/>
          </p:nvPr>
        </p:nvSpPr>
        <p:spPr/>
        <p:txBody>
          <a:bodyPr>
            <a:normAutofit/>
          </a:bodyPr>
          <a:lstStyle/>
          <a:p>
            <a:r>
              <a:rPr lang="en-US" sz="4800" dirty="0">
                <a:latin typeface="Arial Black" panose="020B0A04020102020204" pitchFamily="34" charset="0"/>
              </a:rPr>
              <a:t>PROBLEM  STATEMENT</a:t>
            </a:r>
            <a:endParaRPr lang="en-IN" sz="4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5EB3FE3-FFAB-C0AE-FAEB-A15CAC27176A}"/>
              </a:ext>
            </a:extLst>
          </p:cNvPr>
          <p:cNvSpPr>
            <a:spLocks noGrp="1"/>
          </p:cNvSpPr>
          <p:nvPr>
            <p:ph idx="1"/>
          </p:nvPr>
        </p:nvSpPr>
        <p:spPr>
          <a:xfrm>
            <a:off x="1371600" y="1563329"/>
            <a:ext cx="9601200" cy="4304071"/>
          </a:xfrm>
        </p:spPr>
        <p:txBody>
          <a:bodyPr>
            <a:normAutofit/>
          </a:bodyPr>
          <a:lstStyle/>
          <a:p>
            <a:pPr marL="0" indent="0" algn="just">
              <a:buNone/>
            </a:pPr>
            <a:br>
              <a:rPr lang="en-US" dirty="0"/>
            </a:br>
            <a:endParaRPr lang="en-US" dirty="0">
              <a:latin typeface="Bahnschrift Light SemiCondensed" panose="020B0502040204020203" pitchFamily="34" charset="0"/>
            </a:endParaRPr>
          </a:p>
          <a:p>
            <a:pPr algn="just">
              <a:buFont typeface="Wingdings" panose="05000000000000000000" pitchFamily="2" charset="2"/>
              <a:buChar char="q"/>
            </a:pPr>
            <a:r>
              <a:rPr lang="en-US" sz="2800" dirty="0">
                <a:latin typeface="Bahnschrift Light SemiCondensed" panose="020B0502040204020203" pitchFamily="34" charset="0"/>
              </a:rPr>
              <a:t>Hello we are students of ADIT NSTI Noida, when we wanted to take admission in NSTI Noida then our parents had many questions in their mind like how will be our college, how will be our class, we were curious to know everything about the college which that we could not find easily.</a:t>
            </a:r>
          </a:p>
          <a:p>
            <a:pPr algn="just">
              <a:buFont typeface="Wingdings" panose="05000000000000000000" pitchFamily="2" charset="2"/>
              <a:buChar char="q"/>
            </a:pPr>
            <a:r>
              <a:rPr lang="en-US" altLang="en-US" sz="2800" dirty="0">
                <a:latin typeface="Bahnschrift Light SemiCondensed" panose="020B0502040204020203" pitchFamily="34" charset="0"/>
              </a:rPr>
              <a:t>we wanted to know about our course &amp; admission fees.</a:t>
            </a:r>
          </a:p>
          <a:p>
            <a:pPr algn="just">
              <a:buFont typeface="Wingdings" panose="05000000000000000000" pitchFamily="2" charset="2"/>
              <a:buChar char="q"/>
            </a:pPr>
            <a:r>
              <a:rPr lang="en-US" altLang="en-US" sz="2800" dirty="0">
                <a:latin typeface="Bahnschrift Light SemiCondensed" panose="020B0502040204020203" pitchFamily="34" charset="0"/>
              </a:rPr>
              <a:t> Hostel and college facility  </a:t>
            </a:r>
            <a:endParaRPr lang="en-US" sz="2800" dirty="0">
              <a:latin typeface="Bahnschrift Light SemiCondensed" panose="020B0502040204020203" pitchFamily="34" charset="0"/>
            </a:endParaRPr>
          </a:p>
        </p:txBody>
      </p:sp>
      <p:sp>
        <p:nvSpPr>
          <p:cNvPr id="6" name="Rectangle 3">
            <a:extLst>
              <a:ext uri="{FF2B5EF4-FFF2-40B4-BE49-F238E27FC236}">
                <a16:creationId xmlns:a16="http://schemas.microsoft.com/office/drawing/2014/main" id="{EDFBB78F-9835-50C2-7C80-7A011CECB86B}"/>
              </a:ext>
            </a:extLst>
          </p:cNvPr>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23AC2C8-644A-9E49-2CF5-5C0FA80215D9}"/>
              </a:ext>
            </a:extLst>
          </p:cNvPr>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76041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BFFE-B762-BD7A-4917-AE46A452B6B5}"/>
              </a:ext>
            </a:extLst>
          </p:cNvPr>
          <p:cNvSpPr>
            <a:spLocks noGrp="1"/>
          </p:cNvSpPr>
          <p:nvPr>
            <p:ph type="title"/>
          </p:nvPr>
        </p:nvSpPr>
        <p:spPr/>
        <p:txBody>
          <a:bodyPr>
            <a:normAutofit/>
          </a:bodyPr>
          <a:lstStyle/>
          <a:p>
            <a:r>
              <a:rPr lang="en-US" sz="4000" kern="1200" baseline="0" dirty="0">
                <a:solidFill>
                  <a:srgbClr val="191B0E"/>
                </a:solidFill>
                <a:effectLst/>
                <a:latin typeface="Arial Black" panose="020B0A04020102020204" pitchFamily="34" charset="0"/>
                <a:ea typeface="+mj-ea"/>
                <a:cs typeface="+mj-cs"/>
              </a:rPr>
              <a:t>SOLUTION AND ITS VALUE PROPOSITION</a:t>
            </a:r>
            <a:endParaRPr lang="en-IN" sz="8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FC26C71-5236-5578-DE4B-0DE18F89C19E}"/>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sz="2800" dirty="0">
                <a:latin typeface="Bahnschrift Light SemiCondensed" panose="020B0502040204020203" pitchFamily="34" charset="0"/>
              </a:rPr>
              <a:t>Full information of our college in this website.</a:t>
            </a:r>
          </a:p>
          <a:p>
            <a:pPr>
              <a:buFont typeface="Wingdings" panose="05000000000000000000" pitchFamily="2" charset="2"/>
              <a:buChar char="q"/>
            </a:pPr>
            <a:r>
              <a:rPr kumimoji="0" lang="en-US" altLang="en-US" sz="2800" b="0" i="0" u="none" strike="noStrike" cap="none" normalizeH="0" baseline="0" dirty="0">
                <a:ln>
                  <a:noFill/>
                </a:ln>
                <a:solidFill>
                  <a:schemeClr val="tx1"/>
                </a:solidFill>
                <a:effectLst/>
                <a:latin typeface="Bahnschrift Light SemiCondensed" panose="020B0502040204020203" pitchFamily="34" charset="0"/>
              </a:rPr>
              <a:t>Complete information about the courses running in our college is given.</a:t>
            </a:r>
          </a:p>
          <a:p>
            <a:pPr>
              <a:buFont typeface="Wingdings" panose="05000000000000000000" pitchFamily="2" charset="2"/>
              <a:buChar char="q"/>
            </a:pPr>
            <a:r>
              <a:rPr kumimoji="0" lang="en-US" altLang="en-US" sz="2800" b="0" i="0" u="none" strike="noStrike" cap="none" normalizeH="0" baseline="0" dirty="0">
                <a:ln>
                  <a:noFill/>
                </a:ln>
                <a:solidFill>
                  <a:schemeClr val="tx1"/>
                </a:solidFill>
                <a:effectLst/>
                <a:latin typeface="Bahnschrift Light SemiCondensed" panose="020B0502040204020203" pitchFamily="34" charset="0"/>
              </a:rPr>
              <a:t>Pictures of the classrooms and labs of each trade in our college are given.</a:t>
            </a:r>
            <a:endParaRPr lang="en-US" altLang="en-US" sz="2800" dirty="0">
              <a:solidFill>
                <a:schemeClr val="tx1"/>
              </a:solidFill>
              <a:latin typeface="Bahnschrift Light SemiCondensed" panose="020B0502040204020203" pitchFamily="34" charset="0"/>
            </a:endParaRPr>
          </a:p>
          <a:p>
            <a:pPr>
              <a:buFont typeface="Wingdings" panose="05000000000000000000" pitchFamily="2" charset="2"/>
              <a:buChar char="q"/>
            </a:pPr>
            <a:r>
              <a:rPr kumimoji="0" lang="en-US" altLang="en-US" sz="2800" b="0" i="0" u="none" strike="noStrike" cap="none" normalizeH="0" baseline="0" dirty="0">
                <a:ln>
                  <a:noFill/>
                </a:ln>
                <a:solidFill>
                  <a:schemeClr val="tx1"/>
                </a:solidFill>
                <a:effectLst/>
                <a:latin typeface="Bahnschrift Light SemiCondensed" panose="020B0502040204020203" pitchFamily="34" charset="0"/>
              </a:rPr>
              <a:t>Photos of every event of the college are given in the gallery of the website.</a:t>
            </a:r>
          </a:p>
          <a:p>
            <a:pPr>
              <a:buFont typeface="Wingdings" panose="05000000000000000000" pitchFamily="2" charset="2"/>
              <a:buChar char="q"/>
            </a:pPr>
            <a:r>
              <a:rPr kumimoji="0" lang="en-US" altLang="en-US" sz="2800" b="0" i="0" u="none" strike="noStrike" cap="none" normalizeH="0" baseline="0" dirty="0">
                <a:ln>
                  <a:noFill/>
                </a:ln>
                <a:solidFill>
                  <a:schemeClr val="tx1"/>
                </a:solidFill>
                <a:effectLst/>
                <a:latin typeface="Bahnschrift Light SemiCondensed" panose="020B0502040204020203" pitchFamily="34" charset="0"/>
              </a:rPr>
              <a:t>Full address with map, and contact form provided.</a:t>
            </a:r>
          </a:p>
          <a:p>
            <a:pPr>
              <a:buFont typeface="Wingdings" panose="05000000000000000000" pitchFamily="2" charset="2"/>
              <a:buChar char="q"/>
            </a:pPr>
            <a:endParaRPr lang="en-US" sz="2800" dirty="0"/>
          </a:p>
          <a:p>
            <a:pPr>
              <a:buFont typeface="Wingdings" panose="05000000000000000000" pitchFamily="2" charset="2"/>
              <a:buChar char="q"/>
            </a:pPr>
            <a:endParaRPr lang="en-IN" sz="2800" dirty="0"/>
          </a:p>
        </p:txBody>
      </p:sp>
      <p:sp>
        <p:nvSpPr>
          <p:cNvPr id="5" name="Rectangle 2">
            <a:extLst>
              <a:ext uri="{FF2B5EF4-FFF2-40B4-BE49-F238E27FC236}">
                <a16:creationId xmlns:a16="http://schemas.microsoft.com/office/drawing/2014/main" id="{F02D36D7-557D-BA6C-7D94-D478938456FF}"/>
              </a:ext>
            </a:extLst>
          </p:cNvPr>
          <p:cNvSpPr>
            <a:spLocks noChangeArrowheads="1"/>
          </p:cNvSpPr>
          <p:nvPr/>
        </p:nvSpPr>
        <p:spPr bwMode="auto">
          <a:xfrm>
            <a:off x="0" y="-133037"/>
            <a:ext cx="65"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953A186-6012-3A43-9C61-8296282D847E}"/>
              </a:ext>
            </a:extLst>
          </p:cNvPr>
          <p:cNvSpPr>
            <a:spLocks noChangeArrowheads="1"/>
          </p:cNvSpPr>
          <p:nvPr/>
        </p:nvSpPr>
        <p:spPr bwMode="auto">
          <a:xfrm>
            <a:off x="0" y="-133037"/>
            <a:ext cx="65"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45F1568-83B3-451F-F5E5-EA0A912355AA}"/>
              </a:ext>
            </a:extLst>
          </p:cNvPr>
          <p:cNvSpPr>
            <a:spLocks noChangeArrowheads="1"/>
          </p:cNvSpPr>
          <p:nvPr/>
        </p:nvSpPr>
        <p:spPr bwMode="auto">
          <a:xfrm>
            <a:off x="0" y="-133037"/>
            <a:ext cx="65"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37B04637-F08B-8F65-02A4-FE5B93247DC7}"/>
              </a:ext>
            </a:extLst>
          </p:cNvPr>
          <p:cNvSpPr>
            <a:spLocks noChangeArrowheads="1"/>
          </p:cNvSpPr>
          <p:nvPr/>
        </p:nvSpPr>
        <p:spPr bwMode="auto">
          <a:xfrm>
            <a:off x="0" y="-133037"/>
            <a:ext cx="65"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33600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513B-7278-53F2-C715-034E1CA8B7A5}"/>
              </a:ext>
            </a:extLst>
          </p:cNvPr>
          <p:cNvSpPr>
            <a:spLocks noGrp="1"/>
          </p:cNvSpPr>
          <p:nvPr>
            <p:ph type="title"/>
          </p:nvPr>
        </p:nvSpPr>
        <p:spPr/>
        <p:txBody>
          <a:bodyPr>
            <a:normAutofit/>
          </a:bodyPr>
          <a:lstStyle/>
          <a:p>
            <a:r>
              <a:rPr lang="en-US" kern="1200" baseline="0" dirty="0">
                <a:solidFill>
                  <a:srgbClr val="191B0E"/>
                </a:solidFill>
                <a:effectLst/>
                <a:latin typeface="Arial Black" panose="020B0A04020102020204" pitchFamily="34" charset="0"/>
                <a:ea typeface="+mj-ea"/>
                <a:cs typeface="+mj-cs"/>
              </a:rPr>
              <a:t>THE WOW IN YOUR SOLUTION</a:t>
            </a:r>
            <a:endParaRPr lang="en-IN" sz="9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0EFD8FC-26A2-B032-CAC7-D96F93F2E161}"/>
              </a:ext>
            </a:extLst>
          </p:cNvPr>
          <p:cNvSpPr>
            <a:spLocks noGrp="1"/>
          </p:cNvSpPr>
          <p:nvPr>
            <p:ph idx="1"/>
          </p:nvPr>
        </p:nvSpPr>
        <p:spPr/>
        <p:txBody>
          <a:bodyPr>
            <a:normAutofit lnSpcReduction="10000"/>
          </a:bodyPr>
          <a:lstStyle/>
          <a:p>
            <a:pPr>
              <a:buFont typeface="Wingdings" panose="05000000000000000000" pitchFamily="2" charset="2"/>
              <a:buChar char="q"/>
            </a:pPr>
            <a:r>
              <a:rPr lang="en-US" sz="2800" dirty="0">
                <a:latin typeface="Bahnschrift Light SemiCondensed" panose="020B0502040204020203" pitchFamily="34" charset="0"/>
              </a:rPr>
              <a:t>Entry form</a:t>
            </a:r>
          </a:p>
          <a:p>
            <a:pPr>
              <a:buFont typeface="Wingdings" panose="05000000000000000000" pitchFamily="2" charset="2"/>
              <a:buChar char="q"/>
            </a:pPr>
            <a:r>
              <a:rPr lang="en-US" sz="2800" dirty="0">
                <a:latin typeface="Bahnschrift Light SemiCondensed" panose="020B0502040204020203" pitchFamily="34" charset="0"/>
              </a:rPr>
              <a:t>Contact form</a:t>
            </a:r>
          </a:p>
          <a:p>
            <a:pPr>
              <a:buFont typeface="Wingdings" panose="05000000000000000000" pitchFamily="2" charset="2"/>
              <a:buChar char="q"/>
            </a:pPr>
            <a:r>
              <a:rPr lang="en-US" sz="2800" dirty="0">
                <a:latin typeface="Bahnschrift Light SemiCondensed" panose="020B0502040204020203" pitchFamily="34" charset="0"/>
              </a:rPr>
              <a:t>Picture of all events and class rooms</a:t>
            </a:r>
          </a:p>
          <a:p>
            <a:pPr>
              <a:buFont typeface="Wingdings" panose="05000000000000000000" pitchFamily="2" charset="2"/>
              <a:buChar char="q"/>
            </a:pPr>
            <a:r>
              <a:rPr lang="en-US" sz="2800" dirty="0">
                <a:latin typeface="Bahnschrift Light SemiCondensed" panose="020B0502040204020203" pitchFamily="34" charset="0"/>
              </a:rPr>
              <a:t>Easy to access</a:t>
            </a:r>
          </a:p>
          <a:p>
            <a:pPr>
              <a:buFont typeface="Wingdings" panose="05000000000000000000" pitchFamily="2" charset="2"/>
              <a:buChar char="q"/>
            </a:pPr>
            <a:r>
              <a:rPr lang="en-US" sz="2800" dirty="0">
                <a:latin typeface="Bahnschrift Light SemiCondensed" panose="020B0502040204020203" pitchFamily="34" charset="0"/>
              </a:rPr>
              <a:t>Beautifull Look</a:t>
            </a:r>
          </a:p>
          <a:p>
            <a:pPr>
              <a:buFont typeface="Wingdings" panose="05000000000000000000" pitchFamily="2" charset="2"/>
              <a:buChar char="q"/>
            </a:pPr>
            <a:r>
              <a:rPr lang="en-US" sz="2800" dirty="0">
                <a:latin typeface="Bahnschrift Light SemiCondensed" panose="020B0502040204020203" pitchFamily="34" charset="0"/>
              </a:rPr>
              <a:t>Fully responsive</a:t>
            </a:r>
          </a:p>
          <a:p>
            <a:pPr>
              <a:buFont typeface="Wingdings" panose="05000000000000000000" pitchFamily="2" charset="2"/>
              <a:buChar char="q"/>
            </a:pPr>
            <a:r>
              <a:rPr lang="en-US" sz="2800" dirty="0">
                <a:latin typeface="Bahnschrift Light SemiCondensed" panose="020B0502040204020203" pitchFamily="34" charset="0"/>
              </a:rPr>
              <a:t>Official website link of DGT in the logo</a:t>
            </a:r>
          </a:p>
          <a:p>
            <a:pPr>
              <a:buFont typeface="Wingdings" panose="05000000000000000000" pitchFamily="2" charset="2"/>
              <a:buChar char="q"/>
            </a:pPr>
            <a:endParaRPr lang="en-US" sz="3200" dirty="0">
              <a:latin typeface="Bahnschrift Light SemiCondensed" panose="020B0502040204020203" pitchFamily="34" charset="0"/>
            </a:endParaRPr>
          </a:p>
          <a:p>
            <a:endParaRPr lang="en-IN" dirty="0"/>
          </a:p>
        </p:txBody>
      </p:sp>
    </p:spTree>
    <p:extLst>
      <p:ext uri="{BB962C8B-B14F-4D97-AF65-F5344CB8AC3E}">
        <p14:creationId xmlns:p14="http://schemas.microsoft.com/office/powerpoint/2010/main" val="28207538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F4D0-CF2D-2580-3AA5-3B67D66C6926}"/>
              </a:ext>
            </a:extLst>
          </p:cNvPr>
          <p:cNvSpPr>
            <a:spLocks noGrp="1"/>
          </p:cNvSpPr>
          <p:nvPr>
            <p:ph type="title"/>
          </p:nvPr>
        </p:nvSpPr>
        <p:spPr>
          <a:xfrm>
            <a:off x="1371600" y="557463"/>
            <a:ext cx="9601200" cy="1485900"/>
          </a:xfrm>
        </p:spPr>
        <p:txBody>
          <a:bodyPr>
            <a:normAutofit/>
          </a:bodyPr>
          <a:lstStyle/>
          <a:p>
            <a:r>
              <a:rPr lang="en-US" kern="1200" baseline="0" dirty="0">
                <a:solidFill>
                  <a:srgbClr val="191B0E"/>
                </a:solidFill>
                <a:effectLst/>
                <a:latin typeface="Arial Black" panose="020B0A04020102020204" pitchFamily="34" charset="0"/>
                <a:ea typeface="+mj-ea"/>
                <a:cs typeface="+mj-cs"/>
              </a:rPr>
              <a:t>WHO ARE THE END USERS?</a:t>
            </a:r>
            <a:endParaRPr lang="en-IN" sz="413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967B7FA-885B-47EF-CC51-3831384D2834}"/>
              </a:ext>
            </a:extLst>
          </p:cNvPr>
          <p:cNvSpPr>
            <a:spLocks noGrp="1"/>
          </p:cNvSpPr>
          <p:nvPr>
            <p:ph idx="1"/>
          </p:nvPr>
        </p:nvSpPr>
        <p:spPr/>
        <p:txBody>
          <a:bodyPr/>
          <a:lstStyle/>
          <a:p>
            <a:pPr>
              <a:buFont typeface="Wingdings" panose="05000000000000000000" pitchFamily="2" charset="2"/>
              <a:buChar char="q"/>
            </a:pPr>
            <a:endParaRPr lang="en-US" sz="3600" dirty="0"/>
          </a:p>
          <a:p>
            <a:pPr>
              <a:buFont typeface="Wingdings" panose="05000000000000000000" pitchFamily="2" charset="2"/>
              <a:buChar char="q"/>
            </a:pPr>
            <a:r>
              <a:rPr lang="en-US" sz="3600" dirty="0">
                <a:latin typeface="Bahnschrift Light SemiCondensed" panose="020B0502040204020203" pitchFamily="34" charset="0"/>
              </a:rPr>
              <a:t>Future Students</a:t>
            </a:r>
          </a:p>
          <a:p>
            <a:pPr>
              <a:buFont typeface="Wingdings" panose="05000000000000000000" pitchFamily="2" charset="2"/>
              <a:buChar char="q"/>
            </a:pPr>
            <a:r>
              <a:rPr lang="en-US" sz="3600" dirty="0">
                <a:latin typeface="Bahnschrift Light SemiCondensed" panose="020B0502040204020203" pitchFamily="34" charset="0"/>
              </a:rPr>
              <a:t>Present students</a:t>
            </a:r>
          </a:p>
          <a:p>
            <a:pPr>
              <a:buFont typeface="Wingdings" panose="05000000000000000000" pitchFamily="2" charset="2"/>
              <a:buChar char="q"/>
            </a:pPr>
            <a:r>
              <a:rPr lang="en-US" sz="3600" dirty="0">
                <a:latin typeface="Bahnschrift Light SemiCondensed" panose="020B0502040204020203" pitchFamily="34" charset="0"/>
              </a:rPr>
              <a:t>Parents/Guardian</a:t>
            </a:r>
          </a:p>
          <a:p>
            <a:pPr marL="0" indent="0">
              <a:buNone/>
            </a:pPr>
            <a:endParaRPr lang="en-US" sz="3600"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02769971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0CEE-5103-3F06-C525-89DBBA0D4E82}"/>
              </a:ext>
            </a:extLst>
          </p:cNvPr>
          <p:cNvSpPr>
            <a:spLocks noGrp="1"/>
          </p:cNvSpPr>
          <p:nvPr>
            <p:ph type="title"/>
          </p:nvPr>
        </p:nvSpPr>
        <p:spPr/>
        <p:txBody>
          <a:bodyPr>
            <a:normAutofit/>
          </a:bodyPr>
          <a:lstStyle/>
          <a:p>
            <a:r>
              <a:rPr lang="en-US" sz="4800" kern="1200" baseline="0" dirty="0">
                <a:solidFill>
                  <a:srgbClr val="191B0E"/>
                </a:solidFill>
                <a:effectLst/>
                <a:latin typeface="Arial Black" panose="020B0A04020102020204" pitchFamily="34" charset="0"/>
                <a:ea typeface="+mj-ea"/>
                <a:cs typeface="+mj-cs"/>
              </a:rPr>
              <a:t>PROJECT  OVERVIEW</a:t>
            </a:r>
            <a:endParaRPr lang="en-IN" sz="34400" dirty="0">
              <a:latin typeface="Arial Black" panose="020B0A04020102020204" pitchFamily="34" charset="0"/>
            </a:endParaRPr>
          </a:p>
        </p:txBody>
      </p:sp>
      <p:sp>
        <p:nvSpPr>
          <p:cNvPr id="4" name="Content Placeholder 3">
            <a:extLst>
              <a:ext uri="{FF2B5EF4-FFF2-40B4-BE49-F238E27FC236}">
                <a16:creationId xmlns:a16="http://schemas.microsoft.com/office/drawing/2014/main" id="{F2450028-C1C0-DAE9-19A1-5D91A5892C60}"/>
              </a:ext>
            </a:extLst>
          </p:cNvPr>
          <p:cNvSpPr>
            <a:spLocks noGrp="1"/>
          </p:cNvSpPr>
          <p:nvPr>
            <p:ph idx="1"/>
          </p:nvPr>
        </p:nvSpPr>
        <p:spPr/>
        <p:txBody>
          <a:bodyPr>
            <a:normAutofit/>
          </a:bodyPr>
          <a:lstStyle/>
          <a:p>
            <a:pPr marL="0" indent="0" algn="just">
              <a:buNone/>
            </a:pPr>
            <a:r>
              <a:rPr lang="en-US" sz="3600" b="0" i="0" dirty="0">
                <a:solidFill>
                  <a:srgbClr val="000000"/>
                </a:solidFill>
                <a:effectLst/>
                <a:latin typeface="Bahnschrift Light SemiCondensed" panose="020B0502040204020203" pitchFamily="34" charset="0"/>
              </a:rPr>
              <a:t>This is our final project of core Module-3. By using different technology like :- HTML, CSS, BOOTSTRAP, JAVASCRIPT, JQUERY, PHP, MySQL We have put all information about our college on this website. Through this website you all can visit or know more information about NSTI Noida College.</a:t>
            </a:r>
            <a:br>
              <a:rPr lang="en-US" dirty="0"/>
            </a:br>
            <a:endParaRPr lang="en-IN" dirty="0"/>
          </a:p>
        </p:txBody>
      </p:sp>
    </p:spTree>
    <p:extLst>
      <p:ext uri="{BB962C8B-B14F-4D97-AF65-F5344CB8AC3E}">
        <p14:creationId xmlns:p14="http://schemas.microsoft.com/office/powerpoint/2010/main" val="14865997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F3E3-A0E8-C942-DF66-A1406B471C1B}"/>
              </a:ext>
            </a:extLst>
          </p:cNvPr>
          <p:cNvSpPr>
            <a:spLocks noGrp="1"/>
          </p:cNvSpPr>
          <p:nvPr>
            <p:ph type="title"/>
          </p:nvPr>
        </p:nvSpPr>
        <p:spPr/>
        <p:txBody>
          <a:bodyPr/>
          <a:lstStyle/>
          <a:p>
            <a:r>
              <a:rPr lang="en-GB" sz="4800" dirty="0">
                <a:latin typeface="Arial Black" panose="020B0A04020102020204" pitchFamily="34" charset="0"/>
              </a:rPr>
              <a:t>MODELLING</a:t>
            </a:r>
            <a:endParaRPr lang="en-IN" dirty="0">
              <a:latin typeface="Arial Black" panose="020B0A04020102020204" pitchFamily="34" charset="0"/>
            </a:endParaRPr>
          </a:p>
        </p:txBody>
      </p:sp>
      <p:sp>
        <p:nvSpPr>
          <p:cNvPr id="12" name="TextBox 11">
            <a:extLst>
              <a:ext uri="{FF2B5EF4-FFF2-40B4-BE49-F238E27FC236}">
                <a16:creationId xmlns:a16="http://schemas.microsoft.com/office/drawing/2014/main" id="{2F70F7E3-B2A7-B048-D23D-5BF265FCD462}"/>
              </a:ext>
            </a:extLst>
          </p:cNvPr>
          <p:cNvSpPr txBox="1"/>
          <p:nvPr/>
        </p:nvSpPr>
        <p:spPr>
          <a:xfrm>
            <a:off x="1108363" y="2926545"/>
            <a:ext cx="3602181" cy="1569660"/>
          </a:xfrm>
          <a:prstGeom prst="rect">
            <a:avLst/>
          </a:prstGeom>
          <a:noFill/>
        </p:spPr>
        <p:txBody>
          <a:bodyPr wrap="square" rtlCol="0">
            <a:spAutoFit/>
          </a:bodyPr>
          <a:lstStyle/>
          <a:p>
            <a:endParaRPr lang="en-US" sz="4800" b="1" dirty="0">
              <a:effectLst>
                <a:outerShdw blurRad="38100" dist="38100" dir="2700000" algn="tl">
                  <a:srgbClr val="000000">
                    <a:alpha val="43137"/>
                  </a:srgbClr>
                </a:outerShdw>
              </a:effectLst>
              <a:latin typeface="Bell MT" panose="02020503060305020303" pitchFamily="18" charset="0"/>
            </a:endParaRPr>
          </a:p>
          <a:p>
            <a:r>
              <a:rPr lang="en-US" sz="4800" b="1" dirty="0">
                <a:effectLst>
                  <a:outerShdw blurRad="38100" dist="38100" dir="2700000" algn="tl">
                    <a:srgbClr val="000000">
                      <a:alpha val="43137"/>
                    </a:srgbClr>
                  </a:outerShdw>
                </a:effectLst>
                <a:latin typeface="Bell MT" panose="02020503060305020303" pitchFamily="18" charset="0"/>
              </a:rPr>
              <a:t>Index Page</a:t>
            </a:r>
            <a:endParaRPr lang="en-IN" sz="4800" b="1" dirty="0">
              <a:effectLst>
                <a:outerShdw blurRad="38100" dist="38100" dir="2700000" algn="tl">
                  <a:srgbClr val="000000">
                    <a:alpha val="43137"/>
                  </a:srgbClr>
                </a:outerShdw>
              </a:effectLst>
              <a:latin typeface="Bell MT" panose="02020503060305020303" pitchFamily="18" charset="0"/>
            </a:endParaRPr>
          </a:p>
        </p:txBody>
      </p:sp>
      <p:pic>
        <p:nvPicPr>
          <p:cNvPr id="8" name="Content Placeholder 7">
            <a:extLst>
              <a:ext uri="{FF2B5EF4-FFF2-40B4-BE49-F238E27FC236}">
                <a16:creationId xmlns:a16="http://schemas.microsoft.com/office/drawing/2014/main" id="{5A81F416-8B25-4519-4253-E00BE299DFF4}"/>
              </a:ext>
            </a:extLst>
          </p:cNvPr>
          <p:cNvPicPr>
            <a:picLocks noGrp="1" noChangeAspect="1"/>
          </p:cNvPicPr>
          <p:nvPr>
            <p:ph idx="1"/>
          </p:nvPr>
        </p:nvPicPr>
        <p:blipFill>
          <a:blip r:embed="rId2"/>
          <a:stretch>
            <a:fillRect/>
          </a:stretch>
        </p:blipFill>
        <p:spPr>
          <a:xfrm>
            <a:off x="692726" y="1451310"/>
            <a:ext cx="11499273" cy="5356990"/>
          </a:xfrm>
        </p:spPr>
      </p:pic>
    </p:spTree>
    <p:extLst>
      <p:ext uri="{BB962C8B-B14F-4D97-AF65-F5344CB8AC3E}">
        <p14:creationId xmlns:p14="http://schemas.microsoft.com/office/powerpoint/2010/main" val="10460587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69F6-682B-EF90-6A64-5E34D3EB6EB0}"/>
              </a:ext>
            </a:extLst>
          </p:cNvPr>
          <p:cNvSpPr>
            <a:spLocks noGrp="1"/>
          </p:cNvSpPr>
          <p:nvPr>
            <p:ph type="title"/>
          </p:nvPr>
        </p:nvSpPr>
        <p:spPr/>
        <p:txBody>
          <a:bodyPr/>
          <a:lstStyle/>
          <a:p>
            <a:r>
              <a:rPr lang="en-GB" sz="4800" dirty="0">
                <a:latin typeface="Arial Black" panose="020B0A04020102020204" pitchFamily="34" charset="0"/>
              </a:rPr>
              <a:t>RESULTS</a:t>
            </a:r>
            <a:r>
              <a:rPr lang="en-GB" dirty="0"/>
              <a:t> </a:t>
            </a:r>
            <a:endParaRPr lang="en-IN" dirty="0"/>
          </a:p>
        </p:txBody>
      </p:sp>
      <p:sp>
        <p:nvSpPr>
          <p:cNvPr id="3" name="Content Placeholder 2">
            <a:extLst>
              <a:ext uri="{FF2B5EF4-FFF2-40B4-BE49-F238E27FC236}">
                <a16:creationId xmlns:a16="http://schemas.microsoft.com/office/drawing/2014/main" id="{296571A4-A3D1-4401-F832-674CA1C86386}"/>
              </a:ext>
            </a:extLst>
          </p:cNvPr>
          <p:cNvSpPr>
            <a:spLocks noGrp="1"/>
          </p:cNvSpPr>
          <p:nvPr>
            <p:ph idx="1"/>
          </p:nvPr>
        </p:nvSpPr>
        <p:spPr/>
        <p:txBody>
          <a:bodyPr>
            <a:normAutofit/>
          </a:bodyPr>
          <a:lstStyle/>
          <a:p>
            <a:pPr algn="just">
              <a:buFont typeface="Wingdings" panose="05000000000000000000" pitchFamily="2" charset="2"/>
              <a:buChar char="q"/>
            </a:pPr>
            <a:r>
              <a:rPr lang="en-US" sz="2800" b="0" i="0" dirty="0">
                <a:solidFill>
                  <a:srgbClr val="202124"/>
                </a:solidFill>
                <a:effectLst/>
                <a:latin typeface="Bahnschrift Light SemiCondensed" panose="020B0502040204020203" pitchFamily="34" charset="0"/>
              </a:rPr>
              <a:t>Students will be able to easily get the information of the college from only one platform.</a:t>
            </a:r>
          </a:p>
          <a:p>
            <a:pPr algn="just">
              <a:buFont typeface="Wingdings" panose="05000000000000000000" pitchFamily="2" charset="2"/>
              <a:buChar char="q"/>
            </a:pPr>
            <a:r>
              <a:rPr lang="en-US" sz="2800" b="0" i="0" dirty="0">
                <a:solidFill>
                  <a:srgbClr val="202124"/>
                </a:solidFill>
                <a:effectLst/>
                <a:latin typeface="Bahnschrift Light SemiCondensed" panose="020B0502040204020203" pitchFamily="34" charset="0"/>
              </a:rPr>
              <a:t>they will not need to take information from YouTube or any other medium.</a:t>
            </a:r>
          </a:p>
          <a:p>
            <a:pPr algn="just">
              <a:buFont typeface="Wingdings" panose="05000000000000000000" pitchFamily="2" charset="2"/>
              <a:buChar char="q"/>
            </a:pPr>
            <a:r>
              <a:rPr lang="en-US" sz="2800" b="0" i="0" dirty="0">
                <a:solidFill>
                  <a:srgbClr val="202124"/>
                </a:solidFill>
                <a:effectLst/>
                <a:latin typeface="Bahnschrift Light SemiCondensed" panose="020B0502040204020203" pitchFamily="34" charset="0"/>
              </a:rPr>
              <a:t>Students will be able to get their queries solved by contacting us directly.</a:t>
            </a:r>
            <a:endParaRPr lang="en-IN" sz="2800" dirty="0">
              <a:latin typeface="Bahnschrift Light SemiCondensed" panose="020B0502040204020203" pitchFamily="34" charset="0"/>
            </a:endParaRPr>
          </a:p>
        </p:txBody>
      </p:sp>
    </p:spTree>
    <p:extLst>
      <p:ext uri="{BB962C8B-B14F-4D97-AF65-F5344CB8AC3E}">
        <p14:creationId xmlns:p14="http://schemas.microsoft.com/office/powerpoint/2010/main" val="236974963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7FCB274D910C478E653640A31BE046" ma:contentTypeVersion="15" ma:contentTypeDescription="Create a new document." ma:contentTypeScope="" ma:versionID="538b64e3425d3a0df45f810cd5ebb783">
  <xsd:schema xmlns:xsd="http://www.w3.org/2001/XMLSchema" xmlns:xs="http://www.w3.org/2001/XMLSchema" xmlns:p="http://schemas.microsoft.com/office/2006/metadata/properties" xmlns:ns3="2081e5d7-f4f6-47ac-bbd5-dc5e91184e20" xmlns:ns4="aeb9c99d-b56a-44d7-ba51-e09114b3e757" targetNamespace="http://schemas.microsoft.com/office/2006/metadata/properties" ma:root="true" ma:fieldsID="9ac1bf5abf9183592f4e61027774c58c" ns3:_="" ns4:_="">
    <xsd:import namespace="2081e5d7-f4f6-47ac-bbd5-dc5e91184e20"/>
    <xsd:import namespace="aeb9c99d-b56a-44d7-ba51-e09114b3e75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3:MediaServiceOCR" minOccurs="0"/>
                <xsd:element ref="ns3:MediaServiceGenerationTime" minOccurs="0"/>
                <xsd:element ref="ns3:MediaServiceEventHashCode"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81e5d7-f4f6-47ac-bbd5-dc5e91184e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eb9c99d-b56a-44d7-ba51-e09114b3e7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2081e5d7-f4f6-47ac-bbd5-dc5e91184e2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5E5F00-3619-47A3-B3A5-B9BF908EB823}">
  <ds:schemaRefs>
    <ds:schemaRef ds:uri="http://schemas.microsoft.com/office/2006/metadata/contentType"/>
    <ds:schemaRef ds:uri="http://schemas.microsoft.com/office/2006/metadata/properties/metaAttributes"/>
    <ds:schemaRef ds:uri="http://www.w3.org/2000/xmlns/"/>
    <ds:schemaRef ds:uri="http://www.w3.org/2001/XMLSchema"/>
    <ds:schemaRef ds:uri="2081e5d7-f4f6-47ac-bbd5-dc5e91184e20"/>
    <ds:schemaRef ds:uri="aeb9c99d-b56a-44d7-ba51-e09114b3e757"/>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70D75A-D82E-4B0C-8D7E-FD9B5D313F37}">
  <ds:schemaRefs>
    <ds:schemaRef ds:uri="http://schemas.microsoft.com/office/2006/metadata/properties"/>
    <ds:schemaRef ds:uri="http://www.w3.org/2000/xmlns/"/>
    <ds:schemaRef ds:uri="2081e5d7-f4f6-47ac-bbd5-dc5e91184e20"/>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4B382EE4-9AAC-4237-9930-7CBA21586C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853</TotalTime>
  <Words>382</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Algerian</vt:lpstr>
      <vt:lpstr>Arial</vt:lpstr>
      <vt:lpstr>Arial Black</vt:lpstr>
      <vt:lpstr>Arial Rounded MT Bold</vt:lpstr>
      <vt:lpstr>Bahnschrift Light SemiCondensed</vt:lpstr>
      <vt:lpstr>Baskerville Old Face</vt:lpstr>
      <vt:lpstr>Bell MT</vt:lpstr>
      <vt:lpstr>Franklin Gothic Book</vt:lpstr>
      <vt:lpstr>Wingdings</vt:lpstr>
      <vt:lpstr>Crop</vt:lpstr>
      <vt:lpstr>Welcoming college blog</vt:lpstr>
      <vt:lpstr>AGENDA</vt:lpstr>
      <vt:lpstr>PROBLEM  STATEMENT</vt:lpstr>
      <vt:lpstr>SOLUTION AND ITS VALUE PROPOSITION</vt:lpstr>
      <vt:lpstr>THE WOW IN YOUR SOLUTION</vt:lpstr>
      <vt:lpstr>WHO ARE THE END USERS?</vt:lpstr>
      <vt:lpstr>PROJECT  OVERVIEW</vt:lpstr>
      <vt:lpstr>MODELLING</vt:lpstr>
      <vt:lpstr>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Mala Mishra</dc:creator>
  <cp:lastModifiedBy>Rahila .</cp:lastModifiedBy>
  <cp:revision>51</cp:revision>
  <dcterms:created xsi:type="dcterms:W3CDTF">2023-06-21T07:00:30Z</dcterms:created>
  <dcterms:modified xsi:type="dcterms:W3CDTF">2023-06-29T06:45:12Z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0x010100037FCB274D910C478E653640A31BE046</vt:lpwstr>
  </property>
</Properties>
</file>