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302" r:id="rId2"/>
    <p:sldId id="303" r:id="rId3"/>
    <p:sldId id="288" r:id="rId4"/>
    <p:sldId id="299" r:id="rId5"/>
    <p:sldId id="300" r:id="rId6"/>
    <p:sldId id="305" r:id="rId7"/>
    <p:sldId id="304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Raleway SemiBold" panose="020B060402020202020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53" d="100"/>
          <a:sy n="53" d="100"/>
        </p:scale>
        <p:origin x="84" y="81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FEA14-3063-4C44-8EAB-FD646C13526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ACB1F3-BD57-4114-AA50-C130C65FBAE5}">
      <dgm:prSet phldrT="[Text]"/>
      <dgm:spPr/>
      <dgm:t>
        <a:bodyPr/>
        <a:lstStyle/>
        <a:p>
          <a:r>
            <a:rPr lang="en-US" dirty="0" smtClean="0"/>
            <a:t>Weather Dataset</a:t>
          </a:r>
          <a:endParaRPr lang="en-US" dirty="0"/>
        </a:p>
      </dgm:t>
    </dgm:pt>
    <dgm:pt modelId="{475469A8-37D6-4CFA-B1C9-46955F2A2FDC}" type="parTrans" cxnId="{81DB4639-B23E-43C6-81CB-BDF21BE95764}">
      <dgm:prSet/>
      <dgm:spPr/>
      <dgm:t>
        <a:bodyPr/>
        <a:lstStyle/>
        <a:p>
          <a:endParaRPr lang="en-US"/>
        </a:p>
      </dgm:t>
    </dgm:pt>
    <dgm:pt modelId="{EBE37385-D88F-4241-84EC-3D71BDB48725}" type="sibTrans" cxnId="{81DB4639-B23E-43C6-81CB-BDF21BE95764}">
      <dgm:prSet/>
      <dgm:spPr/>
      <dgm:t>
        <a:bodyPr/>
        <a:lstStyle/>
        <a:p>
          <a:endParaRPr lang="en-US"/>
        </a:p>
      </dgm:t>
    </dgm:pt>
    <dgm:pt modelId="{45D2443C-B37C-4C02-B4AB-78C1A609DB25}">
      <dgm:prSet phldrT="[Text]"/>
      <dgm:spPr/>
      <dgm:t>
        <a:bodyPr/>
        <a:lstStyle/>
        <a:p>
          <a:r>
            <a:rPr lang="en-US" dirty="0" smtClean="0"/>
            <a:t>Terminology</a:t>
          </a:r>
          <a:endParaRPr lang="en-US" dirty="0"/>
        </a:p>
      </dgm:t>
    </dgm:pt>
    <dgm:pt modelId="{BE8FE74C-F94E-4291-989C-4A50D33F42D2}" type="parTrans" cxnId="{2455BD07-0C6D-4D77-8ADE-CDF7D6364181}">
      <dgm:prSet/>
      <dgm:spPr/>
      <dgm:t>
        <a:bodyPr/>
        <a:lstStyle/>
        <a:p>
          <a:endParaRPr lang="en-US"/>
        </a:p>
      </dgm:t>
    </dgm:pt>
    <dgm:pt modelId="{AE568365-0C86-4401-9820-D77F72994B4A}" type="sibTrans" cxnId="{2455BD07-0C6D-4D77-8ADE-CDF7D6364181}">
      <dgm:prSet/>
      <dgm:spPr/>
      <dgm:t>
        <a:bodyPr/>
        <a:lstStyle/>
        <a:p>
          <a:endParaRPr lang="en-US"/>
        </a:p>
      </dgm:t>
    </dgm:pt>
    <dgm:pt modelId="{27E99D1D-CD83-43D2-B17D-D4E0912BB382}">
      <dgm:prSet phldrT="[Text]"/>
      <dgm:spPr/>
      <dgm:t>
        <a:bodyPr/>
        <a:lstStyle/>
        <a:p>
          <a:r>
            <a:rPr lang="en-US" dirty="0" smtClean="0"/>
            <a:t>Supervised/Unsupervised with Examples</a:t>
          </a:r>
          <a:endParaRPr lang="en-US" dirty="0"/>
        </a:p>
      </dgm:t>
    </dgm:pt>
    <dgm:pt modelId="{46C92A64-7C34-4095-8A7D-C40673533239}" type="parTrans" cxnId="{85E63228-E39F-4245-BAC3-89B1C0747181}">
      <dgm:prSet/>
      <dgm:spPr/>
      <dgm:t>
        <a:bodyPr/>
        <a:lstStyle/>
        <a:p>
          <a:endParaRPr lang="en-US"/>
        </a:p>
      </dgm:t>
    </dgm:pt>
    <dgm:pt modelId="{74F4F277-2C7C-44DA-8075-2C6BE57D3D9F}" type="sibTrans" cxnId="{85E63228-E39F-4245-BAC3-89B1C0747181}">
      <dgm:prSet/>
      <dgm:spPr/>
      <dgm:t>
        <a:bodyPr/>
        <a:lstStyle/>
        <a:p>
          <a:endParaRPr lang="en-US"/>
        </a:p>
      </dgm:t>
    </dgm:pt>
    <dgm:pt modelId="{D59453C9-710B-4FA5-BA2E-06345D2FACE2}" type="pres">
      <dgm:prSet presAssocID="{570FEA14-3063-4C44-8EAB-FD646C1352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8BDC18-B9ED-4063-8942-4B55CE585862}" type="pres">
      <dgm:prSet presAssocID="{570FEA14-3063-4C44-8EAB-FD646C13526E}" presName="Name1" presStyleCnt="0"/>
      <dgm:spPr/>
    </dgm:pt>
    <dgm:pt modelId="{A39C6261-41C8-4DF8-BBFC-B906D6162978}" type="pres">
      <dgm:prSet presAssocID="{570FEA14-3063-4C44-8EAB-FD646C13526E}" presName="cycle" presStyleCnt="0"/>
      <dgm:spPr/>
    </dgm:pt>
    <dgm:pt modelId="{CBD576FD-FC01-4D5B-822E-2C3DACCB61DB}" type="pres">
      <dgm:prSet presAssocID="{570FEA14-3063-4C44-8EAB-FD646C13526E}" presName="srcNode" presStyleLbl="node1" presStyleIdx="0" presStyleCnt="3"/>
      <dgm:spPr/>
    </dgm:pt>
    <dgm:pt modelId="{0420A0AA-DCA6-49B1-9D31-15FF31DCA435}" type="pres">
      <dgm:prSet presAssocID="{570FEA14-3063-4C44-8EAB-FD646C13526E}" presName="conn" presStyleLbl="parChTrans1D2" presStyleIdx="0" presStyleCnt="1"/>
      <dgm:spPr/>
      <dgm:t>
        <a:bodyPr/>
        <a:lstStyle/>
        <a:p>
          <a:endParaRPr lang="en-US"/>
        </a:p>
      </dgm:t>
    </dgm:pt>
    <dgm:pt modelId="{F1D29FE9-0432-4903-AEB4-2922B48FC3E6}" type="pres">
      <dgm:prSet presAssocID="{570FEA14-3063-4C44-8EAB-FD646C13526E}" presName="extraNode" presStyleLbl="node1" presStyleIdx="0" presStyleCnt="3"/>
      <dgm:spPr/>
    </dgm:pt>
    <dgm:pt modelId="{1A144DBE-24AC-4463-A5A1-D4029A6AF90F}" type="pres">
      <dgm:prSet presAssocID="{570FEA14-3063-4C44-8EAB-FD646C13526E}" presName="dstNode" presStyleLbl="node1" presStyleIdx="0" presStyleCnt="3"/>
      <dgm:spPr/>
    </dgm:pt>
    <dgm:pt modelId="{B29CF6F3-7FD6-4EB1-8C76-AD19E6EC80A7}" type="pres">
      <dgm:prSet presAssocID="{1BACB1F3-BD57-4114-AA50-C130C65FBAE5}" presName="text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FCFC-241B-4FCE-979B-E9ECAA73B161}" type="pres">
      <dgm:prSet presAssocID="{1BACB1F3-BD57-4114-AA50-C130C65FBAE5}" presName="accent_1" presStyleCnt="0"/>
      <dgm:spPr/>
    </dgm:pt>
    <dgm:pt modelId="{5CEB1FD9-6700-4B0F-9D6B-12D68147B2F9}" type="pres">
      <dgm:prSet presAssocID="{1BACB1F3-BD57-4114-AA50-C130C65FBAE5}" presName="accentRepeatNode" presStyleLbl="solidFgAcc1" presStyleIdx="0" presStyleCnt="3"/>
      <dgm:spPr/>
    </dgm:pt>
    <dgm:pt modelId="{988C67FD-B5D3-42A6-8855-247AA09B2D78}" type="pres">
      <dgm:prSet presAssocID="{45D2443C-B37C-4C02-B4AB-78C1A609DB2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9285-32F7-492C-A28F-F970AC0C910A}" type="pres">
      <dgm:prSet presAssocID="{45D2443C-B37C-4C02-B4AB-78C1A609DB25}" presName="accent_2" presStyleCnt="0"/>
      <dgm:spPr/>
    </dgm:pt>
    <dgm:pt modelId="{0434BDCE-6AA7-4125-A26D-4FA6B13F5E5F}" type="pres">
      <dgm:prSet presAssocID="{45D2443C-B37C-4C02-B4AB-78C1A609DB25}" presName="accentRepeatNode" presStyleLbl="solidFgAcc1" presStyleIdx="1" presStyleCnt="3"/>
      <dgm:spPr/>
    </dgm:pt>
    <dgm:pt modelId="{3B6DF4DB-4618-4364-82C2-255D203A5007}" type="pres">
      <dgm:prSet presAssocID="{27E99D1D-CD83-43D2-B17D-D4E0912BB3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E533-FB0E-4CE1-AAFC-5F33354F8B21}" type="pres">
      <dgm:prSet presAssocID="{27E99D1D-CD83-43D2-B17D-D4E0912BB382}" presName="accent_3" presStyleCnt="0"/>
      <dgm:spPr/>
    </dgm:pt>
    <dgm:pt modelId="{BA3DBABD-8357-4BAF-ADAF-4FC2A8C8C70E}" type="pres">
      <dgm:prSet presAssocID="{27E99D1D-CD83-43D2-B17D-D4E0912BB382}" presName="accentRepeatNode" presStyleLbl="solidFgAcc1" presStyleIdx="2" presStyleCnt="3"/>
      <dgm:spPr/>
    </dgm:pt>
  </dgm:ptLst>
  <dgm:cxnLst>
    <dgm:cxn modelId="{D550B0C7-F1B7-46FA-93EF-D86D2F928849}" type="presOf" srcId="{EBE37385-D88F-4241-84EC-3D71BDB48725}" destId="{0420A0AA-DCA6-49B1-9D31-15FF31DCA435}" srcOrd="0" destOrd="0" presId="urn:microsoft.com/office/officeart/2008/layout/VerticalCurvedList"/>
    <dgm:cxn modelId="{85E63228-E39F-4245-BAC3-89B1C0747181}" srcId="{570FEA14-3063-4C44-8EAB-FD646C13526E}" destId="{27E99D1D-CD83-43D2-B17D-D4E0912BB382}" srcOrd="2" destOrd="0" parTransId="{46C92A64-7C34-4095-8A7D-C40673533239}" sibTransId="{74F4F277-2C7C-44DA-8075-2C6BE57D3D9F}"/>
    <dgm:cxn modelId="{81DB4639-B23E-43C6-81CB-BDF21BE95764}" srcId="{570FEA14-3063-4C44-8EAB-FD646C13526E}" destId="{1BACB1F3-BD57-4114-AA50-C130C65FBAE5}" srcOrd="0" destOrd="0" parTransId="{475469A8-37D6-4CFA-B1C9-46955F2A2FDC}" sibTransId="{EBE37385-D88F-4241-84EC-3D71BDB48725}"/>
    <dgm:cxn modelId="{C53B92CE-B83F-459F-B012-3C9CF12C51E1}" type="presOf" srcId="{1BACB1F3-BD57-4114-AA50-C130C65FBAE5}" destId="{B29CF6F3-7FD6-4EB1-8C76-AD19E6EC80A7}" srcOrd="0" destOrd="0" presId="urn:microsoft.com/office/officeart/2008/layout/VerticalCurvedList"/>
    <dgm:cxn modelId="{06CBD641-9C0F-4E91-8253-FBC8B17C5F29}" type="presOf" srcId="{570FEA14-3063-4C44-8EAB-FD646C13526E}" destId="{D59453C9-710B-4FA5-BA2E-06345D2FACE2}" srcOrd="0" destOrd="0" presId="urn:microsoft.com/office/officeart/2008/layout/VerticalCurvedList"/>
    <dgm:cxn modelId="{DD2A304B-B8FA-46B1-9DD5-674102A4D5AB}" type="presOf" srcId="{27E99D1D-CD83-43D2-B17D-D4E0912BB382}" destId="{3B6DF4DB-4618-4364-82C2-255D203A5007}" srcOrd="0" destOrd="0" presId="urn:microsoft.com/office/officeart/2008/layout/VerticalCurvedList"/>
    <dgm:cxn modelId="{2455BD07-0C6D-4D77-8ADE-CDF7D6364181}" srcId="{570FEA14-3063-4C44-8EAB-FD646C13526E}" destId="{45D2443C-B37C-4C02-B4AB-78C1A609DB25}" srcOrd="1" destOrd="0" parTransId="{BE8FE74C-F94E-4291-989C-4A50D33F42D2}" sibTransId="{AE568365-0C86-4401-9820-D77F72994B4A}"/>
    <dgm:cxn modelId="{CC316D80-90A0-4CD9-95AB-6A6CA4AC7DBB}" type="presOf" srcId="{45D2443C-B37C-4C02-B4AB-78C1A609DB25}" destId="{988C67FD-B5D3-42A6-8855-247AA09B2D78}" srcOrd="0" destOrd="0" presId="urn:microsoft.com/office/officeart/2008/layout/VerticalCurvedList"/>
    <dgm:cxn modelId="{33680FEE-4E27-4E7D-846D-3F93F8B0F082}" type="presParOf" srcId="{D59453C9-710B-4FA5-BA2E-06345D2FACE2}" destId="{958BDC18-B9ED-4063-8942-4B55CE585862}" srcOrd="0" destOrd="0" presId="urn:microsoft.com/office/officeart/2008/layout/VerticalCurvedList"/>
    <dgm:cxn modelId="{9AC4E886-9B3E-42BF-B164-FB2A11D22129}" type="presParOf" srcId="{958BDC18-B9ED-4063-8942-4B55CE585862}" destId="{A39C6261-41C8-4DF8-BBFC-B906D6162978}" srcOrd="0" destOrd="0" presId="urn:microsoft.com/office/officeart/2008/layout/VerticalCurvedList"/>
    <dgm:cxn modelId="{594526B5-041D-4E7B-B55D-17C9E6695ED9}" type="presParOf" srcId="{A39C6261-41C8-4DF8-BBFC-B906D6162978}" destId="{CBD576FD-FC01-4D5B-822E-2C3DACCB61DB}" srcOrd="0" destOrd="0" presId="urn:microsoft.com/office/officeart/2008/layout/VerticalCurvedList"/>
    <dgm:cxn modelId="{04BCBDCE-512D-4434-B86E-FAD57AEAB84E}" type="presParOf" srcId="{A39C6261-41C8-4DF8-BBFC-B906D6162978}" destId="{0420A0AA-DCA6-49B1-9D31-15FF31DCA435}" srcOrd="1" destOrd="0" presId="urn:microsoft.com/office/officeart/2008/layout/VerticalCurvedList"/>
    <dgm:cxn modelId="{C4B84564-3554-4153-BA92-F6B825D7B0A7}" type="presParOf" srcId="{A39C6261-41C8-4DF8-BBFC-B906D6162978}" destId="{F1D29FE9-0432-4903-AEB4-2922B48FC3E6}" srcOrd="2" destOrd="0" presId="urn:microsoft.com/office/officeart/2008/layout/VerticalCurvedList"/>
    <dgm:cxn modelId="{29E1E244-5277-4ADB-AFC6-D236ABD91365}" type="presParOf" srcId="{A39C6261-41C8-4DF8-BBFC-B906D6162978}" destId="{1A144DBE-24AC-4463-A5A1-D4029A6AF90F}" srcOrd="3" destOrd="0" presId="urn:microsoft.com/office/officeart/2008/layout/VerticalCurvedList"/>
    <dgm:cxn modelId="{C5786D93-1E7A-45FF-AF9C-66C335203CB4}" type="presParOf" srcId="{958BDC18-B9ED-4063-8942-4B55CE585862}" destId="{B29CF6F3-7FD6-4EB1-8C76-AD19E6EC80A7}" srcOrd="1" destOrd="0" presId="urn:microsoft.com/office/officeart/2008/layout/VerticalCurvedList"/>
    <dgm:cxn modelId="{49EA04B2-A3CD-499D-A7FC-91371B74A5CE}" type="presParOf" srcId="{958BDC18-B9ED-4063-8942-4B55CE585862}" destId="{3438FCFC-241B-4FCE-979B-E9ECAA73B161}" srcOrd="2" destOrd="0" presId="urn:microsoft.com/office/officeart/2008/layout/VerticalCurvedList"/>
    <dgm:cxn modelId="{CCE9886A-5F81-4E25-81D2-A2FD0D4AF46F}" type="presParOf" srcId="{3438FCFC-241B-4FCE-979B-E9ECAA73B161}" destId="{5CEB1FD9-6700-4B0F-9D6B-12D68147B2F9}" srcOrd="0" destOrd="0" presId="urn:microsoft.com/office/officeart/2008/layout/VerticalCurvedList"/>
    <dgm:cxn modelId="{F19C05AF-C7CB-4875-A1D7-74E5E438A09D}" type="presParOf" srcId="{958BDC18-B9ED-4063-8942-4B55CE585862}" destId="{988C67FD-B5D3-42A6-8855-247AA09B2D78}" srcOrd="3" destOrd="0" presId="urn:microsoft.com/office/officeart/2008/layout/VerticalCurvedList"/>
    <dgm:cxn modelId="{114C17F3-9E47-48F6-A039-E21CEFEF7100}" type="presParOf" srcId="{958BDC18-B9ED-4063-8942-4B55CE585862}" destId="{FC9B9285-32F7-492C-A28F-F970AC0C910A}" srcOrd="4" destOrd="0" presId="urn:microsoft.com/office/officeart/2008/layout/VerticalCurvedList"/>
    <dgm:cxn modelId="{465D103C-AC9E-42C0-9449-2FA76F6E19E7}" type="presParOf" srcId="{FC9B9285-32F7-492C-A28F-F970AC0C910A}" destId="{0434BDCE-6AA7-4125-A26D-4FA6B13F5E5F}" srcOrd="0" destOrd="0" presId="urn:microsoft.com/office/officeart/2008/layout/VerticalCurvedList"/>
    <dgm:cxn modelId="{AF188ECC-8801-4C02-88AB-3635CC9B9F10}" type="presParOf" srcId="{958BDC18-B9ED-4063-8942-4B55CE585862}" destId="{3B6DF4DB-4618-4364-82C2-255D203A5007}" srcOrd="5" destOrd="0" presId="urn:microsoft.com/office/officeart/2008/layout/VerticalCurvedList"/>
    <dgm:cxn modelId="{F07834EC-11D6-4977-A3D7-ABFEA503AB1B}" type="presParOf" srcId="{958BDC18-B9ED-4063-8942-4B55CE585862}" destId="{BF7CE533-FB0E-4CE1-AAFC-5F33354F8B21}" srcOrd="6" destOrd="0" presId="urn:microsoft.com/office/officeart/2008/layout/VerticalCurvedList"/>
    <dgm:cxn modelId="{D94F6463-6B08-45E7-8618-C679D8D938AD}" type="presParOf" srcId="{BF7CE533-FB0E-4CE1-AAFC-5F33354F8B21}" destId="{BA3DBABD-8357-4BAF-ADAF-4FC2A8C8C7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16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1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87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C5285C-7427-4253-A06A-C1FA29D84AB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4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360169"/>
            <a:ext cx="4343700" cy="17142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587011"/>
            <a:ext cx="4343700" cy="1259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11" y="37732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35" y="4398753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6584" y="3846598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7954" y="4511110"/>
            <a:ext cx="18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4920770" y="654112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 build="p"/>
      <p:bldP spid="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0967214"/>
              </p:ext>
            </p:extLst>
          </p:nvPr>
        </p:nvGraphicFramePr>
        <p:xfrm>
          <a:off x="457200" y="11469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9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4995"/>
            <a:ext cx="5640900" cy="1123305"/>
          </a:xfrm>
        </p:spPr>
        <p:txBody>
          <a:bodyPr/>
          <a:lstStyle/>
          <a:p>
            <a:r>
              <a:rPr lang="en-US" dirty="0">
                <a:latin typeface="+mn-lt"/>
                <a:ea typeface="Cambria" panose="02040503050406030204" pitchFamily="18" charset="0"/>
              </a:rPr>
              <a:t>Weather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7B1952F2-47CC-4A1C-A3FB-AFD70E816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1349"/>
              </p:ext>
            </p:extLst>
          </p:nvPr>
        </p:nvGraphicFramePr>
        <p:xfrm>
          <a:off x="457199" y="1659725"/>
          <a:ext cx="5665726" cy="35052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75658">
                  <a:extLst>
                    <a:ext uri="{9D8B030D-6E8A-4147-A177-3AD203B41FA5}">
                      <a16:colId xmlns="" xmlns:a16="http://schemas.microsoft.com/office/drawing/2014/main" val="3146507054"/>
                    </a:ext>
                  </a:extLst>
                </a:gridCol>
                <a:gridCol w="1290402">
                  <a:extLst>
                    <a:ext uri="{9D8B030D-6E8A-4147-A177-3AD203B41FA5}">
                      <a16:colId xmlns="" xmlns:a16="http://schemas.microsoft.com/office/drawing/2014/main" val="2254469901"/>
                    </a:ext>
                  </a:extLst>
                </a:gridCol>
                <a:gridCol w="1106059">
                  <a:extLst>
                    <a:ext uri="{9D8B030D-6E8A-4147-A177-3AD203B41FA5}">
                      <a16:colId xmlns="" xmlns:a16="http://schemas.microsoft.com/office/drawing/2014/main" val="3053683735"/>
                    </a:ext>
                  </a:extLst>
                </a:gridCol>
                <a:gridCol w="917949">
                  <a:extLst>
                    <a:ext uri="{9D8B030D-6E8A-4147-A177-3AD203B41FA5}">
                      <a16:colId xmlns="" xmlns:a16="http://schemas.microsoft.com/office/drawing/2014/main" val="208564981"/>
                    </a:ext>
                  </a:extLst>
                </a:gridCol>
                <a:gridCol w="1175658">
                  <a:extLst>
                    <a:ext uri="{9D8B030D-6E8A-4147-A177-3AD203B41FA5}">
                      <a16:colId xmlns="" xmlns:a16="http://schemas.microsoft.com/office/drawing/2014/main" val="4042211170"/>
                    </a:ext>
                  </a:extLst>
                </a:gridCol>
              </a:tblGrid>
              <a:tr h="38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Temperature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effectLst/>
                        </a:rPr>
                        <a:t>Play</a:t>
                      </a:r>
                      <a:endParaRPr lang="en-US" sz="1100" b="1" dirty="0">
                        <a:effectLst/>
                      </a:endParaRP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1247949"/>
                  </a:ext>
                </a:extLst>
              </a:tr>
              <a:tr h="223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4394886"/>
                  </a:ext>
                </a:extLst>
              </a:tr>
              <a:tr h="223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7130123"/>
                  </a:ext>
                </a:extLst>
              </a:tr>
              <a:tr h="223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6691129"/>
                  </a:ext>
                </a:extLst>
              </a:tr>
              <a:tr h="223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8123266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001411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5564089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6451979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0306606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6087188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8138205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1636609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1627090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6145920"/>
                  </a:ext>
                </a:extLst>
              </a:tr>
              <a:tr h="20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51582" marR="51582" marT="25792" marB="257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132456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D4848682-0A5E-4568-8C52-0C95276B6249}"/>
              </a:ext>
            </a:extLst>
          </p:cNvPr>
          <p:cNvSpPr/>
          <p:nvPr/>
        </p:nvSpPr>
        <p:spPr>
          <a:xfrm rot="2147634">
            <a:off x="4479786" y="826282"/>
            <a:ext cx="343318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rgbClr val="3A3F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 </a:t>
            </a:r>
            <a:r>
              <a:rPr lang="en-US" dirty="0">
                <a:ln w="0"/>
                <a:solidFill>
                  <a:srgbClr val="3A3F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dirty="0">
                <a:ln w="0"/>
                <a:solidFill>
                  <a:srgbClr val="3A3F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 </a:t>
            </a:r>
            <a:r>
              <a:rPr lang="en-US" dirty="0">
                <a:ln w="0"/>
                <a:solidFill>
                  <a:srgbClr val="3A3F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Play or Not?</a:t>
            </a:r>
            <a:endParaRPr lang="en-US" dirty="0">
              <a:ln w="0"/>
              <a:solidFill>
                <a:srgbClr val="3A3F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035B2FD0-5901-4EB9-A4FA-0591C9E8CDD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629275" y="1343812"/>
            <a:ext cx="399977" cy="344488"/>
          </a:xfrm>
          <a:prstGeom prst="straightConnector1">
            <a:avLst/>
          </a:prstGeom>
          <a:ln w="38100">
            <a:solidFill>
              <a:srgbClr val="3A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E5A9A69-75B3-4541-87B8-F6D940C84366}"/>
              </a:ext>
            </a:extLst>
          </p:cNvPr>
          <p:cNvSpPr txBox="1"/>
          <p:nvPr/>
        </p:nvSpPr>
        <p:spPr>
          <a:xfrm>
            <a:off x="6122925" y="2078936"/>
            <a:ext cx="2886075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Hypothesis: we only play when it’s </a:t>
            </a:r>
            <a:r>
              <a:rPr lang="en-US" sz="1600" b="1" dirty="0"/>
              <a:t>sunny</a:t>
            </a:r>
            <a:r>
              <a:rPr lang="en-US" sz="1600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D6005C-94BE-4827-8239-5BD1C78831E0}"/>
              </a:ext>
            </a:extLst>
          </p:cNvPr>
          <p:cNvSpPr txBox="1"/>
          <p:nvPr/>
        </p:nvSpPr>
        <p:spPr>
          <a:xfrm>
            <a:off x="6130744" y="2715793"/>
            <a:ext cx="2878256" cy="58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No, because we also play when it’s </a:t>
            </a:r>
            <a:r>
              <a:rPr lang="en-US" sz="1600" b="1" dirty="0"/>
              <a:t>overcast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4862991-9880-4E5C-A4DB-D5CFE642081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5924550" y="2534893"/>
            <a:ext cx="285750" cy="315913"/>
          </a:xfrm>
          <a:prstGeom prst="straightConnector1">
            <a:avLst/>
          </a:prstGeom>
          <a:ln w="38100">
            <a:solidFill>
              <a:srgbClr val="3A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576181E-EA5E-4F77-B57E-3B789D66CBCF}"/>
              </a:ext>
            </a:extLst>
          </p:cNvPr>
          <p:cNvSpPr/>
          <p:nvPr/>
        </p:nvSpPr>
        <p:spPr>
          <a:xfrm>
            <a:off x="5095875" y="2078936"/>
            <a:ext cx="828675" cy="91191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407127B-5381-4EA7-9269-998701475B92}"/>
              </a:ext>
            </a:extLst>
          </p:cNvPr>
          <p:cNvSpPr txBox="1"/>
          <p:nvPr/>
        </p:nvSpPr>
        <p:spPr>
          <a:xfrm>
            <a:off x="6130744" y="3924354"/>
            <a:ext cx="2886075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Hypothesis: we don’t play if it’s </a:t>
            </a:r>
            <a:r>
              <a:rPr lang="en-US" sz="1600" b="1" dirty="0"/>
              <a:t>windy</a:t>
            </a:r>
            <a:r>
              <a:rPr lang="en-US" sz="1600" dirty="0"/>
              <a:t> and </a:t>
            </a:r>
            <a:r>
              <a:rPr lang="en-US" sz="1600" b="1" dirty="0"/>
              <a:t>rainy</a:t>
            </a:r>
            <a:r>
              <a:rPr lang="en-US" sz="1600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E89D155-AAF7-4F38-AD18-44E414851F18}"/>
              </a:ext>
            </a:extLst>
          </p:cNvPr>
          <p:cNvSpPr txBox="1"/>
          <p:nvPr/>
        </p:nvSpPr>
        <p:spPr>
          <a:xfrm>
            <a:off x="6138563" y="4561211"/>
            <a:ext cx="2878256" cy="58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No, because we don’t play in other cases too.</a:t>
            </a:r>
            <a:endParaRPr lang="en-US" sz="1600" b="1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882C263-75E1-440A-9148-281DA8CC1B7B}"/>
              </a:ext>
            </a:extLst>
          </p:cNvPr>
          <p:cNvSpPr/>
          <p:nvPr/>
        </p:nvSpPr>
        <p:spPr>
          <a:xfrm>
            <a:off x="5169527" y="4490079"/>
            <a:ext cx="755023" cy="26518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B00D036C-D642-4124-92E1-065575178450}"/>
              </a:ext>
            </a:extLst>
          </p:cNvPr>
          <p:cNvCxnSpPr>
            <a:cxnSpLocks/>
            <a:stCxn id="32" idx="7"/>
          </p:cNvCxnSpPr>
          <p:nvPr/>
        </p:nvCxnSpPr>
        <p:spPr>
          <a:xfrm>
            <a:off x="5813979" y="4528914"/>
            <a:ext cx="396321" cy="226345"/>
          </a:xfrm>
          <a:prstGeom prst="straightConnector1">
            <a:avLst/>
          </a:prstGeom>
          <a:ln w="38100">
            <a:solidFill>
              <a:srgbClr val="3A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001A1-7936-4142-AA4B-10D51648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3328A0A-6EAB-49FF-BF40-D712B10B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90675"/>
            <a:ext cx="6981825" cy="3084075"/>
          </a:xfrm>
        </p:spPr>
        <p:txBody>
          <a:bodyPr/>
          <a:lstStyle/>
          <a:p>
            <a:r>
              <a:rPr lang="en-US" dirty="0"/>
              <a:t>Classification (Categorical/Discrete)</a:t>
            </a:r>
          </a:p>
          <a:p>
            <a:pPr lvl="1"/>
            <a:r>
              <a:rPr lang="en-US" dirty="0"/>
              <a:t>Gender (Male and </a:t>
            </a:r>
            <a:r>
              <a:rPr lang="en-US" dirty="0" err="1"/>
              <a:t>Femlae</a:t>
            </a:r>
            <a:r>
              <a:rPr lang="en-US" dirty="0"/>
              <a:t>)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Regression (Continuous)</a:t>
            </a:r>
          </a:p>
          <a:p>
            <a:pPr lvl="1"/>
            <a:r>
              <a:rPr lang="en-US" dirty="0"/>
              <a:t>Age of Person (17, 18.5, 33)</a:t>
            </a:r>
          </a:p>
          <a:p>
            <a:pPr lvl="1"/>
            <a:r>
              <a:rPr lang="en-US" dirty="0"/>
              <a:t>Score of Player in Sports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0705A6-44C0-4C88-A8B7-570953A5A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6" r="30866"/>
          <a:stretch/>
        </p:blipFill>
        <p:spPr>
          <a:xfrm>
            <a:off x="7107554" y="1147842"/>
            <a:ext cx="662941" cy="17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r="25454"/>
          <a:stretch/>
        </p:blipFill>
        <p:spPr>
          <a:xfrm>
            <a:off x="5429250" y="1146950"/>
            <a:ext cx="845820" cy="1738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9250" y="83917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A3F50"/>
                </a:solidFill>
              </a:rPr>
              <a:t>Female</a:t>
            </a:r>
            <a:endParaRPr lang="en-US" b="1" dirty="0">
              <a:solidFill>
                <a:srgbClr val="3A3F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7918" y="8391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A3F50"/>
                </a:solidFill>
              </a:rPr>
              <a:t>Male</a:t>
            </a:r>
            <a:endParaRPr lang="en-US" b="1" dirty="0">
              <a:solidFill>
                <a:srgbClr val="3A3F5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39" y="3344761"/>
            <a:ext cx="749356" cy="17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15" y="3385172"/>
            <a:ext cx="810155" cy="17669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29894" y="3071748"/>
            <a:ext cx="145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A3F50"/>
                </a:solidFill>
              </a:rPr>
              <a:t>Age: 5.5 years</a:t>
            </a:r>
            <a:endParaRPr lang="en-US" b="1" dirty="0">
              <a:solidFill>
                <a:srgbClr val="3A3F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9409" y="3071748"/>
            <a:ext cx="145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A3F50"/>
                </a:solidFill>
              </a:rPr>
              <a:t>Age: 65 years</a:t>
            </a:r>
            <a:endParaRPr lang="en-US" b="1" dirty="0">
              <a:solidFill>
                <a:srgbClr val="3A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D58BB-AC25-4474-AFC6-295BB066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26B8F4-33E3-4B66-8F56-B5B33E0D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4300"/>
            <a:ext cx="7334250" cy="2679000"/>
          </a:xfrm>
        </p:spPr>
        <p:txBody>
          <a:bodyPr/>
          <a:lstStyle/>
          <a:p>
            <a:r>
              <a:rPr lang="en-US" b="1" dirty="0"/>
              <a:t>Supervised Learning (Training)</a:t>
            </a:r>
          </a:p>
          <a:p>
            <a:pPr lvl="1"/>
            <a:r>
              <a:rPr lang="en-US" dirty="0"/>
              <a:t>Provided output to associated input in dataset (Labeled Data)</a:t>
            </a:r>
          </a:p>
          <a:p>
            <a:pPr lvl="1"/>
            <a:r>
              <a:rPr lang="en-US" dirty="0"/>
              <a:t>Detect and learn pattern/relationship between I/O.</a:t>
            </a:r>
          </a:p>
          <a:p>
            <a:pPr lvl="1"/>
            <a:r>
              <a:rPr lang="en-US" dirty="0"/>
              <a:t>Example: Classification, Regression</a:t>
            </a:r>
          </a:p>
          <a:p>
            <a:pPr lvl="1"/>
            <a:endParaRPr lang="en-US" dirty="0"/>
          </a:p>
          <a:p>
            <a:r>
              <a:rPr lang="en-US" b="1" dirty="0"/>
              <a:t>Unsupervised Learning (Sometimes: Mining)</a:t>
            </a:r>
          </a:p>
          <a:p>
            <a:pPr lvl="1"/>
            <a:r>
              <a:rPr lang="en-US" dirty="0"/>
              <a:t>Only input is provided (Unlabeled Data)</a:t>
            </a:r>
          </a:p>
          <a:p>
            <a:pPr lvl="1"/>
            <a:r>
              <a:rPr lang="en-US" dirty="0"/>
              <a:t>Example: Clustering, Dimension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1BDDC1-9708-4967-9BE0-5C4D967DB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31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ambria" panose="02040503050406030204" pitchFamily="18" charset="0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59" t="5725" r="1837" b="3588"/>
          <a:stretch/>
        </p:blipFill>
        <p:spPr>
          <a:xfrm>
            <a:off x="457200" y="1688300"/>
            <a:ext cx="3348798" cy="1703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61798"/>
            <a:ext cx="3348798" cy="76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688300"/>
            <a:ext cx="4060507" cy="32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03538" y="304747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Leave comments below.</a:t>
            </a:r>
            <a:endParaRPr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690223" y="2068497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2" name="TextBox 151"/>
          <p:cNvSpPr txBox="1"/>
          <p:nvPr/>
        </p:nvSpPr>
        <p:spPr>
          <a:xfrm>
            <a:off x="1668086" y="2429321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F50"/>
                </a:solidFill>
                <a:latin typeface="Barlow" panose="020B0604020202020204" charset="0"/>
              </a:rPr>
              <a:t>@</a:t>
            </a:r>
            <a:r>
              <a:rPr lang="en-US" sz="2000" dirty="0" err="1">
                <a:solidFill>
                  <a:srgbClr val="3A3F50"/>
                </a:solidFill>
                <a:latin typeface="Barlow" panose="020B0604020202020204" charset="0"/>
              </a:rPr>
              <a:t>saifhassandr</a:t>
            </a:r>
            <a:endParaRPr lang="en-US" sz="2000" dirty="0">
              <a:solidFill>
                <a:srgbClr val="3A3F50"/>
              </a:solidFill>
              <a:latin typeface="Barlow" panose="020B060402020202020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703538" y="2068528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82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/>
      <p:bldP spid="2207" grpId="0" build="p"/>
      <p:bldP spid="152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249</Words>
  <Application>Microsoft Office PowerPoint</Application>
  <PresentationFormat>On-screen Show (16:9)</PresentationFormat>
  <Paragraphs>118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Barlow</vt:lpstr>
      <vt:lpstr>Barlow Light</vt:lpstr>
      <vt:lpstr>Raleway SemiBold</vt:lpstr>
      <vt:lpstr>Arial</vt:lpstr>
      <vt:lpstr>Wingdings</vt:lpstr>
      <vt:lpstr>Cambria</vt:lpstr>
      <vt:lpstr>Calibri</vt:lpstr>
      <vt:lpstr>Gaoler template</vt:lpstr>
      <vt:lpstr>Machine Learning</vt:lpstr>
      <vt:lpstr>Agenda</vt:lpstr>
      <vt:lpstr>Weather Dataset</vt:lpstr>
      <vt:lpstr>Terminology</vt:lpstr>
      <vt:lpstr>Terminology</vt:lpstr>
      <vt:lpstr>Example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49</cp:revision>
  <dcterms:modified xsi:type="dcterms:W3CDTF">2020-04-11T10:38:23Z</dcterms:modified>
</cp:coreProperties>
</file>