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304" r:id="rId2"/>
    <p:sldId id="305" r:id="rId3"/>
    <p:sldId id="288" r:id="rId4"/>
    <p:sldId id="300" r:id="rId5"/>
    <p:sldId id="299" r:id="rId6"/>
    <p:sldId id="301" r:id="rId7"/>
    <p:sldId id="302" r:id="rId8"/>
    <p:sldId id="306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Barlow Light" panose="020B0604020202020204" charset="0"/>
      <p:regular r:id="rId19"/>
      <p:bold r:id="rId20"/>
      <p:italic r:id="rId21"/>
      <p:boldItalic r:id="rId22"/>
    </p:embeddedFont>
    <p:embeddedFont>
      <p:font typeface="Raleway SemiBold" panose="020B060402020202020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53" d="100"/>
          <a:sy n="53" d="100"/>
        </p:scale>
        <p:origin x="84" y="81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FEA14-3063-4C44-8EAB-FD646C13526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ACB1F3-BD57-4114-AA50-C130C65FBAE5}">
      <dgm:prSet phldrT="[Text]"/>
      <dgm:spPr/>
      <dgm:t>
        <a:bodyPr/>
        <a:lstStyle/>
        <a:p>
          <a:r>
            <a:rPr lang="en-US" dirty="0" smtClean="0"/>
            <a:t>Supervised/Unsupervised with Example</a:t>
          </a:r>
          <a:endParaRPr lang="en-US" dirty="0"/>
        </a:p>
      </dgm:t>
    </dgm:pt>
    <dgm:pt modelId="{475469A8-37D6-4CFA-B1C9-46955F2A2FDC}" type="parTrans" cxnId="{81DB4639-B23E-43C6-81CB-BDF21BE95764}">
      <dgm:prSet/>
      <dgm:spPr/>
      <dgm:t>
        <a:bodyPr/>
        <a:lstStyle/>
        <a:p>
          <a:endParaRPr lang="en-US"/>
        </a:p>
      </dgm:t>
    </dgm:pt>
    <dgm:pt modelId="{EBE37385-D88F-4241-84EC-3D71BDB48725}" type="sibTrans" cxnId="{81DB4639-B23E-43C6-81CB-BDF21BE95764}">
      <dgm:prSet/>
      <dgm:spPr/>
      <dgm:t>
        <a:bodyPr/>
        <a:lstStyle/>
        <a:p>
          <a:endParaRPr lang="en-US"/>
        </a:p>
      </dgm:t>
    </dgm:pt>
    <dgm:pt modelId="{45D2443C-B37C-4C02-B4AB-78C1A609DB25}">
      <dgm:prSet phldrT="[Text]"/>
      <dgm:spPr/>
      <dgm:t>
        <a:bodyPr/>
        <a:lstStyle/>
        <a:p>
          <a:r>
            <a:rPr lang="en-US" dirty="0" smtClean="0"/>
            <a:t>Learning </a:t>
          </a:r>
          <a:r>
            <a:rPr lang="en-US" dirty="0" smtClean="0">
              <a:sym typeface="Wingdings" panose="05000000000000000000" pitchFamily="2" charset="2"/>
            </a:rPr>
            <a:t> </a:t>
          </a:r>
          <a:r>
            <a:rPr lang="en-US" dirty="0" smtClean="0"/>
            <a:t>Three Core Components</a:t>
          </a:r>
          <a:endParaRPr lang="en-US" dirty="0"/>
        </a:p>
      </dgm:t>
    </dgm:pt>
    <dgm:pt modelId="{BE8FE74C-F94E-4291-989C-4A50D33F42D2}" type="parTrans" cxnId="{2455BD07-0C6D-4D77-8ADE-CDF7D6364181}">
      <dgm:prSet/>
      <dgm:spPr/>
      <dgm:t>
        <a:bodyPr/>
        <a:lstStyle/>
        <a:p>
          <a:endParaRPr lang="en-US"/>
        </a:p>
      </dgm:t>
    </dgm:pt>
    <dgm:pt modelId="{AE568365-0C86-4401-9820-D77F72994B4A}" type="sibTrans" cxnId="{2455BD07-0C6D-4D77-8ADE-CDF7D6364181}">
      <dgm:prSet/>
      <dgm:spPr/>
      <dgm:t>
        <a:bodyPr/>
        <a:lstStyle/>
        <a:p>
          <a:endParaRPr lang="en-US"/>
        </a:p>
      </dgm:t>
    </dgm:pt>
    <dgm:pt modelId="{D59453C9-710B-4FA5-BA2E-06345D2FACE2}" type="pres">
      <dgm:prSet presAssocID="{570FEA14-3063-4C44-8EAB-FD646C1352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8BDC18-B9ED-4063-8942-4B55CE585862}" type="pres">
      <dgm:prSet presAssocID="{570FEA14-3063-4C44-8EAB-FD646C13526E}" presName="Name1" presStyleCnt="0"/>
      <dgm:spPr/>
    </dgm:pt>
    <dgm:pt modelId="{A39C6261-41C8-4DF8-BBFC-B906D6162978}" type="pres">
      <dgm:prSet presAssocID="{570FEA14-3063-4C44-8EAB-FD646C13526E}" presName="cycle" presStyleCnt="0"/>
      <dgm:spPr/>
    </dgm:pt>
    <dgm:pt modelId="{CBD576FD-FC01-4D5B-822E-2C3DACCB61DB}" type="pres">
      <dgm:prSet presAssocID="{570FEA14-3063-4C44-8EAB-FD646C13526E}" presName="srcNode" presStyleLbl="node1" presStyleIdx="0" presStyleCnt="2"/>
      <dgm:spPr/>
    </dgm:pt>
    <dgm:pt modelId="{0420A0AA-DCA6-49B1-9D31-15FF31DCA435}" type="pres">
      <dgm:prSet presAssocID="{570FEA14-3063-4C44-8EAB-FD646C13526E}" presName="conn" presStyleLbl="parChTrans1D2" presStyleIdx="0" presStyleCnt="1"/>
      <dgm:spPr/>
      <dgm:t>
        <a:bodyPr/>
        <a:lstStyle/>
        <a:p>
          <a:endParaRPr lang="en-US"/>
        </a:p>
      </dgm:t>
    </dgm:pt>
    <dgm:pt modelId="{F1D29FE9-0432-4903-AEB4-2922B48FC3E6}" type="pres">
      <dgm:prSet presAssocID="{570FEA14-3063-4C44-8EAB-FD646C13526E}" presName="extraNode" presStyleLbl="node1" presStyleIdx="0" presStyleCnt="2"/>
      <dgm:spPr/>
    </dgm:pt>
    <dgm:pt modelId="{1A144DBE-24AC-4463-A5A1-D4029A6AF90F}" type="pres">
      <dgm:prSet presAssocID="{570FEA14-3063-4C44-8EAB-FD646C13526E}" presName="dstNode" presStyleLbl="node1" presStyleIdx="0" presStyleCnt="2"/>
      <dgm:spPr/>
    </dgm:pt>
    <dgm:pt modelId="{B29CF6F3-7FD6-4EB1-8C76-AD19E6EC80A7}" type="pres">
      <dgm:prSet presAssocID="{1BACB1F3-BD57-4114-AA50-C130C65FBAE5}" presName="text_1" presStyleLbl="node1" presStyleIdx="0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FCFC-241B-4FCE-979B-E9ECAA73B161}" type="pres">
      <dgm:prSet presAssocID="{1BACB1F3-BD57-4114-AA50-C130C65FBAE5}" presName="accent_1" presStyleCnt="0"/>
      <dgm:spPr/>
    </dgm:pt>
    <dgm:pt modelId="{5CEB1FD9-6700-4B0F-9D6B-12D68147B2F9}" type="pres">
      <dgm:prSet presAssocID="{1BACB1F3-BD57-4114-AA50-C130C65FBAE5}" presName="accentRepeatNode" presStyleLbl="solidFgAcc1" presStyleIdx="0" presStyleCnt="2"/>
      <dgm:spPr/>
    </dgm:pt>
    <dgm:pt modelId="{988C67FD-B5D3-42A6-8855-247AA09B2D78}" type="pres">
      <dgm:prSet presAssocID="{45D2443C-B37C-4C02-B4AB-78C1A609DB25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9285-32F7-492C-A28F-F970AC0C910A}" type="pres">
      <dgm:prSet presAssocID="{45D2443C-B37C-4C02-B4AB-78C1A609DB25}" presName="accent_2" presStyleCnt="0"/>
      <dgm:spPr/>
    </dgm:pt>
    <dgm:pt modelId="{0434BDCE-6AA7-4125-A26D-4FA6B13F5E5F}" type="pres">
      <dgm:prSet presAssocID="{45D2443C-B37C-4C02-B4AB-78C1A609DB25}" presName="accentRepeatNode" presStyleLbl="solidFgAcc1" presStyleIdx="1" presStyleCnt="2"/>
      <dgm:spPr/>
    </dgm:pt>
  </dgm:ptLst>
  <dgm:cxnLst>
    <dgm:cxn modelId="{34EED5DF-E7C4-4FDD-A8A0-F525C709900A}" type="presOf" srcId="{1BACB1F3-BD57-4114-AA50-C130C65FBAE5}" destId="{B29CF6F3-7FD6-4EB1-8C76-AD19E6EC80A7}" srcOrd="0" destOrd="0" presId="urn:microsoft.com/office/officeart/2008/layout/VerticalCurvedList"/>
    <dgm:cxn modelId="{702B5E96-A8F6-4EB4-80E4-02624408510E}" type="presOf" srcId="{570FEA14-3063-4C44-8EAB-FD646C13526E}" destId="{D59453C9-710B-4FA5-BA2E-06345D2FACE2}" srcOrd="0" destOrd="0" presId="urn:microsoft.com/office/officeart/2008/layout/VerticalCurvedList"/>
    <dgm:cxn modelId="{72A9E499-CB8F-4DD5-88FD-A1CD930CD8A6}" type="presOf" srcId="{EBE37385-D88F-4241-84EC-3D71BDB48725}" destId="{0420A0AA-DCA6-49B1-9D31-15FF31DCA435}" srcOrd="0" destOrd="0" presId="urn:microsoft.com/office/officeart/2008/layout/VerticalCurvedList"/>
    <dgm:cxn modelId="{81DB4639-B23E-43C6-81CB-BDF21BE95764}" srcId="{570FEA14-3063-4C44-8EAB-FD646C13526E}" destId="{1BACB1F3-BD57-4114-AA50-C130C65FBAE5}" srcOrd="0" destOrd="0" parTransId="{475469A8-37D6-4CFA-B1C9-46955F2A2FDC}" sibTransId="{EBE37385-D88F-4241-84EC-3D71BDB48725}"/>
    <dgm:cxn modelId="{2455BD07-0C6D-4D77-8ADE-CDF7D6364181}" srcId="{570FEA14-3063-4C44-8EAB-FD646C13526E}" destId="{45D2443C-B37C-4C02-B4AB-78C1A609DB25}" srcOrd="1" destOrd="0" parTransId="{BE8FE74C-F94E-4291-989C-4A50D33F42D2}" sibTransId="{AE568365-0C86-4401-9820-D77F72994B4A}"/>
    <dgm:cxn modelId="{ADDDEAB6-9B23-43AF-A25D-D90A02DF50B8}" type="presOf" srcId="{45D2443C-B37C-4C02-B4AB-78C1A609DB25}" destId="{988C67FD-B5D3-42A6-8855-247AA09B2D78}" srcOrd="0" destOrd="0" presId="urn:microsoft.com/office/officeart/2008/layout/VerticalCurvedList"/>
    <dgm:cxn modelId="{596186EC-9C5F-4397-ADB5-75CFEE6B542E}" type="presParOf" srcId="{D59453C9-710B-4FA5-BA2E-06345D2FACE2}" destId="{958BDC18-B9ED-4063-8942-4B55CE585862}" srcOrd="0" destOrd="0" presId="urn:microsoft.com/office/officeart/2008/layout/VerticalCurvedList"/>
    <dgm:cxn modelId="{B08E4218-8A3B-4E50-860D-EBCB20CCADBF}" type="presParOf" srcId="{958BDC18-B9ED-4063-8942-4B55CE585862}" destId="{A39C6261-41C8-4DF8-BBFC-B906D6162978}" srcOrd="0" destOrd="0" presId="urn:microsoft.com/office/officeart/2008/layout/VerticalCurvedList"/>
    <dgm:cxn modelId="{1983344F-2719-4323-9158-C1290E42A4E3}" type="presParOf" srcId="{A39C6261-41C8-4DF8-BBFC-B906D6162978}" destId="{CBD576FD-FC01-4D5B-822E-2C3DACCB61DB}" srcOrd="0" destOrd="0" presId="urn:microsoft.com/office/officeart/2008/layout/VerticalCurvedList"/>
    <dgm:cxn modelId="{5A02F0EF-42CB-4D79-B4BD-2176AF8E6310}" type="presParOf" srcId="{A39C6261-41C8-4DF8-BBFC-B906D6162978}" destId="{0420A0AA-DCA6-49B1-9D31-15FF31DCA435}" srcOrd="1" destOrd="0" presId="urn:microsoft.com/office/officeart/2008/layout/VerticalCurvedList"/>
    <dgm:cxn modelId="{E94710A1-35D7-4ABB-99CE-AFA229676873}" type="presParOf" srcId="{A39C6261-41C8-4DF8-BBFC-B906D6162978}" destId="{F1D29FE9-0432-4903-AEB4-2922B48FC3E6}" srcOrd="2" destOrd="0" presId="urn:microsoft.com/office/officeart/2008/layout/VerticalCurvedList"/>
    <dgm:cxn modelId="{5D6B76AA-AFCF-41AE-9183-DEE64D997702}" type="presParOf" srcId="{A39C6261-41C8-4DF8-BBFC-B906D6162978}" destId="{1A144DBE-24AC-4463-A5A1-D4029A6AF90F}" srcOrd="3" destOrd="0" presId="urn:microsoft.com/office/officeart/2008/layout/VerticalCurvedList"/>
    <dgm:cxn modelId="{413BB8F1-5291-4251-85E8-386DC8BEF6E4}" type="presParOf" srcId="{958BDC18-B9ED-4063-8942-4B55CE585862}" destId="{B29CF6F3-7FD6-4EB1-8C76-AD19E6EC80A7}" srcOrd="1" destOrd="0" presId="urn:microsoft.com/office/officeart/2008/layout/VerticalCurvedList"/>
    <dgm:cxn modelId="{35E3616F-5CF0-4726-89B7-30B8EF3C059F}" type="presParOf" srcId="{958BDC18-B9ED-4063-8942-4B55CE585862}" destId="{3438FCFC-241B-4FCE-979B-E9ECAA73B161}" srcOrd="2" destOrd="0" presId="urn:microsoft.com/office/officeart/2008/layout/VerticalCurvedList"/>
    <dgm:cxn modelId="{2A33087C-BE74-4B69-B42F-16C2CAA1BB66}" type="presParOf" srcId="{3438FCFC-241B-4FCE-979B-E9ECAA73B161}" destId="{5CEB1FD9-6700-4B0F-9D6B-12D68147B2F9}" srcOrd="0" destOrd="0" presId="urn:microsoft.com/office/officeart/2008/layout/VerticalCurvedList"/>
    <dgm:cxn modelId="{74525B05-FADC-449F-AC8D-1C79B185E1A4}" type="presParOf" srcId="{958BDC18-B9ED-4063-8942-4B55CE585862}" destId="{988C67FD-B5D3-42A6-8855-247AA09B2D78}" srcOrd="3" destOrd="0" presId="urn:microsoft.com/office/officeart/2008/layout/VerticalCurvedList"/>
    <dgm:cxn modelId="{05FE8D51-D154-41DB-9888-49842F31B192}" type="presParOf" srcId="{958BDC18-B9ED-4063-8942-4B55CE585862}" destId="{FC9B9285-32F7-492C-A28F-F970AC0C910A}" srcOrd="4" destOrd="0" presId="urn:microsoft.com/office/officeart/2008/layout/VerticalCurvedList"/>
    <dgm:cxn modelId="{06FD1085-BE87-48CA-9D8F-B59A364FA38A}" type="presParOf" srcId="{FC9B9285-32F7-492C-A28F-F970AC0C910A}" destId="{0434BDCE-6AA7-4125-A26D-4FA6B13F5E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0A0AA-DCA6-49B1-9D31-15FF31DCA435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CF6F3-7FD6-4EB1-8C76-AD19E6EC80A7}">
      <dsp:nvSpPr>
        <dsp:cNvPr id="0" name=""/>
        <dsp:cNvSpPr/>
      </dsp:nvSpPr>
      <dsp:spPr>
        <a:xfrm>
          <a:off x="747064" y="580583"/>
          <a:ext cx="6169507" cy="1161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Supervised/Unsupervised with Example</a:t>
          </a:r>
          <a:endParaRPr lang="en-US" sz="3500" kern="1200" dirty="0"/>
        </a:p>
      </dsp:txBody>
      <dsp:txXfrm>
        <a:off x="747064" y="580583"/>
        <a:ext cx="6169507" cy="1161003"/>
      </dsp:txXfrm>
    </dsp:sp>
    <dsp:sp modelId="{5CEB1FD9-6700-4B0F-9D6B-12D68147B2F9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67FD-B5D3-42A6-8855-247AA09B2D78}">
      <dsp:nvSpPr>
        <dsp:cNvPr id="0" name=""/>
        <dsp:cNvSpPr/>
      </dsp:nvSpPr>
      <dsp:spPr>
        <a:xfrm>
          <a:off x="747064" y="2322413"/>
          <a:ext cx="6169507" cy="1161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Learning </a:t>
          </a:r>
          <a:r>
            <a:rPr lang="en-US" sz="3500" kern="1200" dirty="0" smtClean="0">
              <a:sym typeface="Wingdings" panose="05000000000000000000" pitchFamily="2" charset="2"/>
            </a:rPr>
            <a:t> </a:t>
          </a:r>
          <a:r>
            <a:rPr lang="en-US" sz="3500" kern="1200" dirty="0" smtClean="0"/>
            <a:t>Three Core Components</a:t>
          </a:r>
          <a:endParaRPr lang="en-US" sz="3500" kern="1200" dirty="0"/>
        </a:p>
      </dsp:txBody>
      <dsp:txXfrm>
        <a:off x="747064" y="2322413"/>
        <a:ext cx="6169507" cy="1161003"/>
      </dsp:txXfrm>
    </dsp:sp>
    <dsp:sp modelId="{0434BDCE-6AA7-4125-A26D-4FA6B13F5E5F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17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0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25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0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C5285C-7427-4253-A06A-C1FA29D84AB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360169"/>
            <a:ext cx="4343700" cy="17142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587011"/>
            <a:ext cx="4343700" cy="1259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11" y="37732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35" y="4398753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6584" y="3846598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7954" y="4511110"/>
            <a:ext cx="18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4920770" y="654112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 build="p"/>
      <p:bldP spid="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2627031"/>
              </p:ext>
            </p:extLst>
          </p:nvPr>
        </p:nvGraphicFramePr>
        <p:xfrm>
          <a:off x="457200" y="1146950"/>
          <a:ext cx="69380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ambria" panose="02040503050406030204" pitchFamily="18" charset="0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59" t="5725" r="1837" b="3588"/>
          <a:stretch/>
        </p:blipFill>
        <p:spPr>
          <a:xfrm>
            <a:off x="457200" y="1688300"/>
            <a:ext cx="3348798" cy="1703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61798"/>
            <a:ext cx="3348798" cy="76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688300"/>
            <a:ext cx="4060507" cy="32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57200" y="3227520"/>
            <a:ext cx="4983480" cy="1317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688300"/>
            <a:ext cx="4983480" cy="1317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7052310" cy="2986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" b="1" dirty="0"/>
              <a:t>Supervised Learning</a:t>
            </a:r>
          </a:p>
          <a:p>
            <a:pPr marL="742950" lvl="1" indent="-285750"/>
            <a:r>
              <a:rPr lang="en" dirty="0"/>
              <a:t>Human assigns label to each input image</a:t>
            </a:r>
          </a:p>
          <a:p>
            <a:pPr marL="742950" lvl="1" indent="-285750"/>
            <a:r>
              <a:rPr lang="en" dirty="0"/>
              <a:t>Algorithm learns to predict the label</a:t>
            </a:r>
          </a:p>
          <a:p>
            <a:pPr marL="742950" lvl="1" indent="-285750"/>
            <a:endParaRPr lang="en" dirty="0"/>
          </a:p>
          <a:p>
            <a:pPr marL="285750" indent="-285750"/>
            <a:r>
              <a:rPr lang="en-US" b="1" dirty="0"/>
              <a:t>Unsupervised Learning</a:t>
            </a:r>
          </a:p>
          <a:p>
            <a:pPr marL="742950" lvl="1" indent="-285750"/>
            <a:r>
              <a:rPr lang="en-US" dirty="0"/>
              <a:t>No labels are assigned</a:t>
            </a:r>
          </a:p>
          <a:p>
            <a:pPr marL="742950" lvl="1" indent="-285750"/>
            <a:r>
              <a:rPr lang="en-US" dirty="0"/>
              <a:t>Discover group based on similarities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60095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Supervised/Unsupervised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7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20940" cy="1082700"/>
          </a:xfrm>
        </p:spPr>
        <p:txBody>
          <a:bodyPr/>
          <a:lstStyle/>
          <a:p>
            <a:r>
              <a:rPr lang="en-US" dirty="0"/>
              <a:t>Learning </a:t>
            </a:r>
            <a:r>
              <a:rPr lang="en-US" dirty="0">
                <a:sym typeface="Wingdings" panose="05000000000000000000" pitchFamily="2" charset="2"/>
              </a:rPr>
              <a:t> Three Core 				   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688300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Representation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360295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Evaluation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032290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Optimization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367674"/>
            <a:ext cx="520065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en-US" sz="1800" b="1" dirty="0">
                <a:latin typeface="Raleway" panose="020B0604020202020204" charset="0"/>
              </a:rPr>
              <a:t>What model you choose?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A linear function?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A decision tree?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A neural network?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09877E-6 L 2.77556E-17 0.291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34568E-6 L 2.77556E-17 0.2824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4262735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Optimization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962572"/>
            <a:ext cx="65532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en-US" sz="1800" b="1" dirty="0">
                <a:latin typeface="Raleway" panose="020B0604020202020204" charset="0"/>
              </a:rPr>
              <a:t>How do we differentiate good models from bad ones?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# of errors on some test set?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Precision/Recall?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Mean Squared Error?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Likelihood?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20940" cy="1082700"/>
          </a:xfrm>
        </p:spPr>
        <p:txBody>
          <a:bodyPr/>
          <a:lstStyle/>
          <a:p>
            <a:r>
              <a:rPr lang="en-US" dirty="0"/>
              <a:t>Learning </a:t>
            </a:r>
            <a:r>
              <a:rPr lang="en-US" dirty="0">
                <a:sym typeface="Wingdings" panose="05000000000000000000" pitchFamily="2" charset="2"/>
              </a:rPr>
              <a:t> Three Core 				   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688300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Representation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645941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2473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09877E-6 L 2.77556E-17 -0.254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2.77556E-1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22038 L 2.77556E-17 0.02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4270169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Optimization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20940" cy="1082700"/>
          </a:xfrm>
        </p:spPr>
        <p:txBody>
          <a:bodyPr/>
          <a:lstStyle/>
          <a:p>
            <a:r>
              <a:rPr lang="en-US" dirty="0"/>
              <a:t>Learning </a:t>
            </a:r>
            <a:r>
              <a:rPr lang="en-US" dirty="0">
                <a:sym typeface="Wingdings" panose="05000000000000000000" pitchFamily="2" charset="2"/>
              </a:rPr>
              <a:t> Three Core 				   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688300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Representation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344970"/>
            <a:ext cx="3086100" cy="58293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Evaluation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596447"/>
            <a:ext cx="52006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en-US" sz="1800" b="1" dirty="0">
                <a:latin typeface="Raleway" panose="020B0604020202020204" charset="0"/>
              </a:rPr>
              <a:t>What is our process for finding the good models among all the possible models?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Gradient Descent?</a:t>
            </a:r>
          </a:p>
          <a:p>
            <a:pPr marL="571500" lvl="7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604020202020204" charset="0"/>
              </a:rPr>
              <a:t>Greedy Search?</a:t>
            </a:r>
          </a:p>
        </p:txBody>
      </p:sp>
    </p:spTree>
    <p:extLst>
      <p:ext uri="{BB962C8B-B14F-4D97-AF65-F5344CB8AC3E}">
        <p14:creationId xmlns:p14="http://schemas.microsoft.com/office/powerpoint/2010/main" val="2590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03538" y="304747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Leave comments below.</a:t>
            </a:r>
            <a:endParaRPr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690223" y="2068497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2" name="TextBox 151"/>
          <p:cNvSpPr txBox="1"/>
          <p:nvPr/>
        </p:nvSpPr>
        <p:spPr>
          <a:xfrm>
            <a:off x="1668086" y="2429321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F50"/>
                </a:solidFill>
                <a:latin typeface="Barlow" panose="020B0604020202020204" charset="0"/>
              </a:rPr>
              <a:t>@</a:t>
            </a:r>
            <a:r>
              <a:rPr lang="en-US" sz="2000" dirty="0" err="1">
                <a:solidFill>
                  <a:srgbClr val="3A3F50"/>
                </a:solidFill>
                <a:latin typeface="Barlow" panose="020B0604020202020204" charset="0"/>
              </a:rPr>
              <a:t>saifhassandr</a:t>
            </a:r>
            <a:endParaRPr lang="en-US" sz="2000" dirty="0">
              <a:solidFill>
                <a:srgbClr val="3A3F50"/>
              </a:solidFill>
              <a:latin typeface="Barlow" panose="020B060402020202020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703538" y="2068528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9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/>
      <p:bldP spid="2207" grpId="0" build="p"/>
      <p:bldP spid="152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151</Words>
  <Application>Microsoft Office PowerPoint</Application>
  <PresentationFormat>On-screen Show (16:9)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Raleway</vt:lpstr>
      <vt:lpstr>Barlow</vt:lpstr>
      <vt:lpstr>Barlow Light</vt:lpstr>
      <vt:lpstr>Raleway SemiBold</vt:lpstr>
      <vt:lpstr>Arial</vt:lpstr>
      <vt:lpstr>Cambria</vt:lpstr>
      <vt:lpstr>Wingdings</vt:lpstr>
      <vt:lpstr>Calibri</vt:lpstr>
      <vt:lpstr>Gaoler template</vt:lpstr>
      <vt:lpstr>Machine Learning</vt:lpstr>
      <vt:lpstr>Agenda</vt:lpstr>
      <vt:lpstr>Example</vt:lpstr>
      <vt:lpstr>Supervised/Unsupervised</vt:lpstr>
      <vt:lpstr>Learning  Three Core         Components</vt:lpstr>
      <vt:lpstr>Learning  Three Core         Components</vt:lpstr>
      <vt:lpstr>Learning  Three Core         Components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55</cp:revision>
  <dcterms:modified xsi:type="dcterms:W3CDTF">2020-04-11T12:44:38Z</dcterms:modified>
</cp:coreProperties>
</file>