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313" r:id="rId2"/>
    <p:sldId id="312" r:id="rId3"/>
    <p:sldId id="303" r:id="rId4"/>
    <p:sldId id="304" r:id="rId5"/>
    <p:sldId id="305" r:id="rId6"/>
    <p:sldId id="306" r:id="rId7"/>
    <p:sldId id="309" r:id="rId8"/>
    <p:sldId id="310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Raleway SemiBold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4" autoAdjust="0"/>
  </p:normalViewPr>
  <p:slideViewPr>
    <p:cSldViewPr snapToGrid="0">
      <p:cViewPr varScale="1">
        <p:scale>
          <a:sx n="98" d="100"/>
          <a:sy n="98" d="100"/>
        </p:scale>
        <p:origin x="492" y="6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FEA14-3063-4C44-8EAB-FD646C13526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ACB1F3-BD57-4114-AA50-C130C65FBAE5}">
      <dgm:prSet phldrT="[Text]"/>
      <dgm:spPr/>
      <dgm:t>
        <a:bodyPr/>
        <a:lstStyle/>
        <a:p>
          <a:r>
            <a:rPr lang="en-US" dirty="0" smtClean="0"/>
            <a:t>Titanic Dataset Example</a:t>
          </a:r>
          <a:endParaRPr lang="en-US" dirty="0"/>
        </a:p>
      </dgm:t>
    </dgm:pt>
    <dgm:pt modelId="{475469A8-37D6-4CFA-B1C9-46955F2A2FDC}" type="parTrans" cxnId="{81DB4639-B23E-43C6-81CB-BDF21BE95764}">
      <dgm:prSet/>
      <dgm:spPr/>
      <dgm:t>
        <a:bodyPr/>
        <a:lstStyle/>
        <a:p>
          <a:endParaRPr lang="en-US"/>
        </a:p>
      </dgm:t>
    </dgm:pt>
    <dgm:pt modelId="{EBE37385-D88F-4241-84EC-3D71BDB48725}" type="sibTrans" cxnId="{81DB4639-B23E-43C6-81CB-BDF21BE95764}">
      <dgm:prSet/>
      <dgm:spPr/>
      <dgm:t>
        <a:bodyPr/>
        <a:lstStyle/>
        <a:p>
          <a:endParaRPr lang="en-US"/>
        </a:p>
      </dgm:t>
    </dgm:pt>
    <dgm:pt modelId="{45D2443C-B37C-4C02-B4AB-78C1A609DB25}">
      <dgm:prSet phldrT="[Text]"/>
      <dgm:spPr/>
      <dgm:t>
        <a:bodyPr/>
        <a:lstStyle/>
        <a:p>
          <a:r>
            <a:rPr lang="en-US" dirty="0" smtClean="0"/>
            <a:t>Naïve Classifier</a:t>
          </a:r>
          <a:endParaRPr lang="en-US" dirty="0"/>
        </a:p>
      </dgm:t>
    </dgm:pt>
    <dgm:pt modelId="{BE8FE74C-F94E-4291-989C-4A50D33F42D2}" type="parTrans" cxnId="{2455BD07-0C6D-4D77-8ADE-CDF7D6364181}">
      <dgm:prSet/>
      <dgm:spPr/>
      <dgm:t>
        <a:bodyPr/>
        <a:lstStyle/>
        <a:p>
          <a:endParaRPr lang="en-US"/>
        </a:p>
      </dgm:t>
    </dgm:pt>
    <dgm:pt modelId="{AE568365-0C86-4401-9820-D77F72994B4A}" type="sibTrans" cxnId="{2455BD07-0C6D-4D77-8ADE-CDF7D6364181}">
      <dgm:prSet/>
      <dgm:spPr/>
      <dgm:t>
        <a:bodyPr/>
        <a:lstStyle/>
        <a:p>
          <a:endParaRPr lang="en-US"/>
        </a:p>
      </dgm:t>
    </dgm:pt>
    <dgm:pt modelId="{27E99D1D-CD83-43D2-B17D-D4E0912BB382}">
      <dgm:prSet phldrT="[Text]"/>
      <dgm:spPr/>
      <dgm:t>
        <a:bodyPr/>
        <a:lstStyle/>
        <a:p>
          <a:r>
            <a:rPr lang="en-US" dirty="0" smtClean="0"/>
            <a:t>Minor improvement in Naïve Classifier</a:t>
          </a:r>
          <a:endParaRPr lang="en-US" dirty="0"/>
        </a:p>
      </dgm:t>
    </dgm:pt>
    <dgm:pt modelId="{46C92A64-7C34-4095-8A7D-C40673533239}" type="parTrans" cxnId="{85E63228-E39F-4245-BAC3-89B1C0747181}">
      <dgm:prSet/>
      <dgm:spPr/>
      <dgm:t>
        <a:bodyPr/>
        <a:lstStyle/>
        <a:p>
          <a:endParaRPr lang="en-US"/>
        </a:p>
      </dgm:t>
    </dgm:pt>
    <dgm:pt modelId="{74F4F277-2C7C-44DA-8075-2C6BE57D3D9F}" type="sibTrans" cxnId="{85E63228-E39F-4245-BAC3-89B1C0747181}">
      <dgm:prSet/>
      <dgm:spPr/>
      <dgm:t>
        <a:bodyPr/>
        <a:lstStyle/>
        <a:p>
          <a:endParaRPr lang="en-US"/>
        </a:p>
      </dgm:t>
    </dgm:pt>
    <dgm:pt modelId="{D59453C9-710B-4FA5-BA2E-06345D2FACE2}" type="pres">
      <dgm:prSet presAssocID="{570FEA14-3063-4C44-8EAB-FD646C1352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8BDC18-B9ED-4063-8942-4B55CE585862}" type="pres">
      <dgm:prSet presAssocID="{570FEA14-3063-4C44-8EAB-FD646C13526E}" presName="Name1" presStyleCnt="0"/>
      <dgm:spPr/>
    </dgm:pt>
    <dgm:pt modelId="{A39C6261-41C8-4DF8-BBFC-B906D6162978}" type="pres">
      <dgm:prSet presAssocID="{570FEA14-3063-4C44-8EAB-FD646C13526E}" presName="cycle" presStyleCnt="0"/>
      <dgm:spPr/>
    </dgm:pt>
    <dgm:pt modelId="{CBD576FD-FC01-4D5B-822E-2C3DACCB61DB}" type="pres">
      <dgm:prSet presAssocID="{570FEA14-3063-4C44-8EAB-FD646C13526E}" presName="srcNode" presStyleLbl="node1" presStyleIdx="0" presStyleCnt="3"/>
      <dgm:spPr/>
    </dgm:pt>
    <dgm:pt modelId="{0420A0AA-DCA6-49B1-9D31-15FF31DCA435}" type="pres">
      <dgm:prSet presAssocID="{570FEA14-3063-4C44-8EAB-FD646C13526E}" presName="conn" presStyleLbl="parChTrans1D2" presStyleIdx="0" presStyleCnt="1"/>
      <dgm:spPr/>
      <dgm:t>
        <a:bodyPr/>
        <a:lstStyle/>
        <a:p>
          <a:endParaRPr lang="en-US"/>
        </a:p>
      </dgm:t>
    </dgm:pt>
    <dgm:pt modelId="{F1D29FE9-0432-4903-AEB4-2922B48FC3E6}" type="pres">
      <dgm:prSet presAssocID="{570FEA14-3063-4C44-8EAB-FD646C13526E}" presName="extraNode" presStyleLbl="node1" presStyleIdx="0" presStyleCnt="3"/>
      <dgm:spPr/>
    </dgm:pt>
    <dgm:pt modelId="{1A144DBE-24AC-4463-A5A1-D4029A6AF90F}" type="pres">
      <dgm:prSet presAssocID="{570FEA14-3063-4C44-8EAB-FD646C13526E}" presName="dstNode" presStyleLbl="node1" presStyleIdx="0" presStyleCnt="3"/>
      <dgm:spPr/>
    </dgm:pt>
    <dgm:pt modelId="{B29CF6F3-7FD6-4EB1-8C76-AD19E6EC80A7}" type="pres">
      <dgm:prSet presAssocID="{1BACB1F3-BD57-4114-AA50-C130C65FBAE5}" presName="text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FCFC-241B-4FCE-979B-E9ECAA73B161}" type="pres">
      <dgm:prSet presAssocID="{1BACB1F3-BD57-4114-AA50-C130C65FBAE5}" presName="accent_1" presStyleCnt="0"/>
      <dgm:spPr/>
    </dgm:pt>
    <dgm:pt modelId="{5CEB1FD9-6700-4B0F-9D6B-12D68147B2F9}" type="pres">
      <dgm:prSet presAssocID="{1BACB1F3-BD57-4114-AA50-C130C65FBAE5}" presName="accentRepeatNode" presStyleLbl="solidFgAcc1" presStyleIdx="0" presStyleCnt="3"/>
      <dgm:spPr/>
    </dgm:pt>
    <dgm:pt modelId="{988C67FD-B5D3-42A6-8855-247AA09B2D78}" type="pres">
      <dgm:prSet presAssocID="{45D2443C-B37C-4C02-B4AB-78C1A609DB2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9285-32F7-492C-A28F-F970AC0C910A}" type="pres">
      <dgm:prSet presAssocID="{45D2443C-B37C-4C02-B4AB-78C1A609DB25}" presName="accent_2" presStyleCnt="0"/>
      <dgm:spPr/>
    </dgm:pt>
    <dgm:pt modelId="{0434BDCE-6AA7-4125-A26D-4FA6B13F5E5F}" type="pres">
      <dgm:prSet presAssocID="{45D2443C-B37C-4C02-B4AB-78C1A609DB25}" presName="accentRepeatNode" presStyleLbl="solidFgAcc1" presStyleIdx="1" presStyleCnt="3"/>
      <dgm:spPr/>
    </dgm:pt>
    <dgm:pt modelId="{3B6DF4DB-4618-4364-82C2-255D203A5007}" type="pres">
      <dgm:prSet presAssocID="{27E99D1D-CD83-43D2-B17D-D4E0912BB38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E533-FB0E-4CE1-AAFC-5F33354F8B21}" type="pres">
      <dgm:prSet presAssocID="{27E99D1D-CD83-43D2-B17D-D4E0912BB382}" presName="accent_3" presStyleCnt="0"/>
      <dgm:spPr/>
    </dgm:pt>
    <dgm:pt modelId="{BA3DBABD-8357-4BAF-ADAF-4FC2A8C8C70E}" type="pres">
      <dgm:prSet presAssocID="{27E99D1D-CD83-43D2-B17D-D4E0912BB382}" presName="accentRepeatNode" presStyleLbl="solidFgAcc1" presStyleIdx="2" presStyleCnt="3"/>
      <dgm:spPr/>
    </dgm:pt>
  </dgm:ptLst>
  <dgm:cxnLst>
    <dgm:cxn modelId="{6969AE7F-B66A-458F-AE83-56F6F166DDB3}" type="presOf" srcId="{1BACB1F3-BD57-4114-AA50-C130C65FBAE5}" destId="{B29CF6F3-7FD6-4EB1-8C76-AD19E6EC80A7}" srcOrd="0" destOrd="0" presId="urn:microsoft.com/office/officeart/2008/layout/VerticalCurvedList"/>
    <dgm:cxn modelId="{C7663483-B6C8-4515-A876-1BAD12AC5228}" type="presOf" srcId="{EBE37385-D88F-4241-84EC-3D71BDB48725}" destId="{0420A0AA-DCA6-49B1-9D31-15FF31DCA435}" srcOrd="0" destOrd="0" presId="urn:microsoft.com/office/officeart/2008/layout/VerticalCurvedList"/>
    <dgm:cxn modelId="{85E63228-E39F-4245-BAC3-89B1C0747181}" srcId="{570FEA14-3063-4C44-8EAB-FD646C13526E}" destId="{27E99D1D-CD83-43D2-B17D-D4E0912BB382}" srcOrd="2" destOrd="0" parTransId="{46C92A64-7C34-4095-8A7D-C40673533239}" sibTransId="{74F4F277-2C7C-44DA-8075-2C6BE57D3D9F}"/>
    <dgm:cxn modelId="{3767D683-8FD5-49C2-A399-585BA2465606}" type="presOf" srcId="{570FEA14-3063-4C44-8EAB-FD646C13526E}" destId="{D59453C9-710B-4FA5-BA2E-06345D2FACE2}" srcOrd="0" destOrd="0" presId="urn:microsoft.com/office/officeart/2008/layout/VerticalCurvedList"/>
    <dgm:cxn modelId="{81DB4639-B23E-43C6-81CB-BDF21BE95764}" srcId="{570FEA14-3063-4C44-8EAB-FD646C13526E}" destId="{1BACB1F3-BD57-4114-AA50-C130C65FBAE5}" srcOrd="0" destOrd="0" parTransId="{475469A8-37D6-4CFA-B1C9-46955F2A2FDC}" sibTransId="{EBE37385-D88F-4241-84EC-3D71BDB48725}"/>
    <dgm:cxn modelId="{AC9D353C-D7BE-4FAE-9D09-169D765277B7}" type="presOf" srcId="{27E99D1D-CD83-43D2-B17D-D4E0912BB382}" destId="{3B6DF4DB-4618-4364-82C2-255D203A5007}" srcOrd="0" destOrd="0" presId="urn:microsoft.com/office/officeart/2008/layout/VerticalCurvedList"/>
    <dgm:cxn modelId="{2455BD07-0C6D-4D77-8ADE-CDF7D6364181}" srcId="{570FEA14-3063-4C44-8EAB-FD646C13526E}" destId="{45D2443C-B37C-4C02-B4AB-78C1A609DB25}" srcOrd="1" destOrd="0" parTransId="{BE8FE74C-F94E-4291-989C-4A50D33F42D2}" sibTransId="{AE568365-0C86-4401-9820-D77F72994B4A}"/>
    <dgm:cxn modelId="{F8BD4440-A704-4CDC-88BA-131E8800E197}" type="presOf" srcId="{45D2443C-B37C-4C02-B4AB-78C1A609DB25}" destId="{988C67FD-B5D3-42A6-8855-247AA09B2D78}" srcOrd="0" destOrd="0" presId="urn:microsoft.com/office/officeart/2008/layout/VerticalCurvedList"/>
    <dgm:cxn modelId="{BBFFC91C-6666-4432-AE0C-8B22110B988A}" type="presParOf" srcId="{D59453C9-710B-4FA5-BA2E-06345D2FACE2}" destId="{958BDC18-B9ED-4063-8942-4B55CE585862}" srcOrd="0" destOrd="0" presId="urn:microsoft.com/office/officeart/2008/layout/VerticalCurvedList"/>
    <dgm:cxn modelId="{2869555C-3784-4DFC-8D95-866688959CC5}" type="presParOf" srcId="{958BDC18-B9ED-4063-8942-4B55CE585862}" destId="{A39C6261-41C8-4DF8-BBFC-B906D6162978}" srcOrd="0" destOrd="0" presId="urn:microsoft.com/office/officeart/2008/layout/VerticalCurvedList"/>
    <dgm:cxn modelId="{E3B95D03-E295-4DE0-BE6C-B9048F954AEE}" type="presParOf" srcId="{A39C6261-41C8-4DF8-BBFC-B906D6162978}" destId="{CBD576FD-FC01-4D5B-822E-2C3DACCB61DB}" srcOrd="0" destOrd="0" presId="urn:microsoft.com/office/officeart/2008/layout/VerticalCurvedList"/>
    <dgm:cxn modelId="{91BE39C2-EC35-4E42-B193-4CA349FE6056}" type="presParOf" srcId="{A39C6261-41C8-4DF8-BBFC-B906D6162978}" destId="{0420A0AA-DCA6-49B1-9D31-15FF31DCA435}" srcOrd="1" destOrd="0" presId="urn:microsoft.com/office/officeart/2008/layout/VerticalCurvedList"/>
    <dgm:cxn modelId="{E4D84F71-2751-4BC1-B98F-73A848EBCB8A}" type="presParOf" srcId="{A39C6261-41C8-4DF8-BBFC-B906D6162978}" destId="{F1D29FE9-0432-4903-AEB4-2922B48FC3E6}" srcOrd="2" destOrd="0" presId="urn:microsoft.com/office/officeart/2008/layout/VerticalCurvedList"/>
    <dgm:cxn modelId="{7B6B10AE-022A-4CCD-AA32-017277F2D695}" type="presParOf" srcId="{A39C6261-41C8-4DF8-BBFC-B906D6162978}" destId="{1A144DBE-24AC-4463-A5A1-D4029A6AF90F}" srcOrd="3" destOrd="0" presId="urn:microsoft.com/office/officeart/2008/layout/VerticalCurvedList"/>
    <dgm:cxn modelId="{4F49BC65-0DDC-470A-A9AA-DE98FCEB7F51}" type="presParOf" srcId="{958BDC18-B9ED-4063-8942-4B55CE585862}" destId="{B29CF6F3-7FD6-4EB1-8C76-AD19E6EC80A7}" srcOrd="1" destOrd="0" presId="urn:microsoft.com/office/officeart/2008/layout/VerticalCurvedList"/>
    <dgm:cxn modelId="{ECBA11F3-26D2-425C-B551-A04F8F166B89}" type="presParOf" srcId="{958BDC18-B9ED-4063-8942-4B55CE585862}" destId="{3438FCFC-241B-4FCE-979B-E9ECAA73B161}" srcOrd="2" destOrd="0" presId="urn:microsoft.com/office/officeart/2008/layout/VerticalCurvedList"/>
    <dgm:cxn modelId="{106D398E-587C-4183-A387-3AE21E9AC3D2}" type="presParOf" srcId="{3438FCFC-241B-4FCE-979B-E9ECAA73B161}" destId="{5CEB1FD9-6700-4B0F-9D6B-12D68147B2F9}" srcOrd="0" destOrd="0" presId="urn:microsoft.com/office/officeart/2008/layout/VerticalCurvedList"/>
    <dgm:cxn modelId="{94FA9FCE-0497-4633-99D5-BCA4F34ACC68}" type="presParOf" srcId="{958BDC18-B9ED-4063-8942-4B55CE585862}" destId="{988C67FD-B5D3-42A6-8855-247AA09B2D78}" srcOrd="3" destOrd="0" presId="urn:microsoft.com/office/officeart/2008/layout/VerticalCurvedList"/>
    <dgm:cxn modelId="{1C27DBF4-D919-467B-9512-C83232956ADA}" type="presParOf" srcId="{958BDC18-B9ED-4063-8942-4B55CE585862}" destId="{FC9B9285-32F7-492C-A28F-F970AC0C910A}" srcOrd="4" destOrd="0" presId="urn:microsoft.com/office/officeart/2008/layout/VerticalCurvedList"/>
    <dgm:cxn modelId="{6E68F7AF-07F8-4D04-8968-7F51EC01F051}" type="presParOf" srcId="{FC9B9285-32F7-492C-A28F-F970AC0C910A}" destId="{0434BDCE-6AA7-4125-A26D-4FA6B13F5E5F}" srcOrd="0" destOrd="0" presId="urn:microsoft.com/office/officeart/2008/layout/VerticalCurvedList"/>
    <dgm:cxn modelId="{29E1D512-AAA3-4D2B-9DE6-0AE421EF4EE5}" type="presParOf" srcId="{958BDC18-B9ED-4063-8942-4B55CE585862}" destId="{3B6DF4DB-4618-4364-82C2-255D203A5007}" srcOrd="5" destOrd="0" presId="urn:microsoft.com/office/officeart/2008/layout/VerticalCurvedList"/>
    <dgm:cxn modelId="{10195BE8-8622-41E2-A7BC-6FAA4D14D7AF}" type="presParOf" srcId="{958BDC18-B9ED-4063-8942-4B55CE585862}" destId="{BF7CE533-FB0E-4CE1-AAFC-5F33354F8B21}" srcOrd="6" destOrd="0" presId="urn:microsoft.com/office/officeart/2008/layout/VerticalCurvedList"/>
    <dgm:cxn modelId="{82086D19-BC2F-4537-87C4-2D3F08DC8A3F}" type="presParOf" srcId="{BF7CE533-FB0E-4CE1-AAFC-5F33354F8B21}" destId="{BA3DBABD-8357-4BAF-ADAF-4FC2A8C8C7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0A0AA-DCA6-49B1-9D31-15FF31DCA43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CF6F3-7FD6-4EB1-8C76-AD19E6EC80A7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Titanic Dataset Example</a:t>
          </a:r>
          <a:endParaRPr lang="en-US" sz="2500" kern="1200" dirty="0"/>
        </a:p>
      </dsp:txBody>
      <dsp:txXfrm>
        <a:off x="564979" y="406400"/>
        <a:ext cx="5475833" cy="812800"/>
      </dsp:txXfrm>
    </dsp:sp>
    <dsp:sp modelId="{5CEB1FD9-6700-4B0F-9D6B-12D68147B2F9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67FD-B5D3-42A6-8855-247AA09B2D78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Naïve Classifier</a:t>
          </a:r>
          <a:endParaRPr lang="en-US" sz="2500" kern="1200" dirty="0"/>
        </a:p>
      </dsp:txBody>
      <dsp:txXfrm>
        <a:off x="860432" y="1625599"/>
        <a:ext cx="5180380" cy="812800"/>
      </dsp:txXfrm>
    </dsp:sp>
    <dsp:sp modelId="{0434BDCE-6AA7-4125-A26D-4FA6B13F5E5F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F4DB-4618-4364-82C2-255D203A500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Minor improvement in Naïve Classifier</a:t>
          </a:r>
          <a:endParaRPr lang="en-US" sz="2500" kern="1200" dirty="0"/>
        </a:p>
      </dsp:txBody>
      <dsp:txXfrm>
        <a:off x="564979" y="2844800"/>
        <a:ext cx="5475833" cy="812800"/>
      </dsp:txXfrm>
    </dsp:sp>
    <dsp:sp modelId="{BA3DBABD-8357-4BAF-ADAF-4FC2A8C8C70E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29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3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7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C5285C-7427-4253-A06A-C1FA29D84AB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0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360169"/>
            <a:ext cx="4343700" cy="17142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587011"/>
            <a:ext cx="4343700" cy="1259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11" y="37732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35" y="4398753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6584" y="3846598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7954" y="4511110"/>
            <a:ext cx="18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4920770" y="654112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 uiExpand="1" build="p"/>
      <p:bldP spid="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8384158"/>
              </p:ext>
            </p:extLst>
          </p:nvPr>
        </p:nvGraphicFramePr>
        <p:xfrm>
          <a:off x="457200" y="11469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4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9F5A466-0A04-4A75-8CA0-47C89F36E739}"/>
              </a:ext>
            </a:extLst>
          </p:cNvPr>
          <p:cNvSpPr/>
          <p:nvPr/>
        </p:nvSpPr>
        <p:spPr>
          <a:xfrm>
            <a:off x="1308410" y="1338147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560C275-1A87-4EA8-82C3-2EA9D29EE6E9}"/>
              </a:ext>
            </a:extLst>
          </p:cNvPr>
          <p:cNvSpPr/>
          <p:nvPr/>
        </p:nvSpPr>
        <p:spPr>
          <a:xfrm>
            <a:off x="2159619" y="1338141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0683871-C06C-4F59-9189-322913ECFF70}"/>
              </a:ext>
            </a:extLst>
          </p:cNvPr>
          <p:cNvSpPr/>
          <p:nvPr/>
        </p:nvSpPr>
        <p:spPr>
          <a:xfrm>
            <a:off x="3010828" y="1338147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0D82870-019A-44DE-A914-01C451331F20}"/>
              </a:ext>
            </a:extLst>
          </p:cNvPr>
          <p:cNvSpPr/>
          <p:nvPr/>
        </p:nvSpPr>
        <p:spPr>
          <a:xfrm>
            <a:off x="3848099" y="1336703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973D9-88EC-423C-8A34-5ACD9FC46AA7}"/>
              </a:ext>
            </a:extLst>
          </p:cNvPr>
          <p:cNvSpPr/>
          <p:nvPr/>
        </p:nvSpPr>
        <p:spPr>
          <a:xfrm>
            <a:off x="4699307" y="1338147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CED0617-B5FD-427F-B00B-FEE42799DC84}"/>
              </a:ext>
            </a:extLst>
          </p:cNvPr>
          <p:cNvSpPr/>
          <p:nvPr/>
        </p:nvSpPr>
        <p:spPr>
          <a:xfrm>
            <a:off x="5550516" y="1338153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1F02AFC-1806-4F21-B48A-D937C5186EF0}"/>
              </a:ext>
            </a:extLst>
          </p:cNvPr>
          <p:cNvSpPr/>
          <p:nvPr/>
        </p:nvSpPr>
        <p:spPr>
          <a:xfrm>
            <a:off x="6387787" y="1336709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25C12DF-5C54-4E32-9BEF-B97DFCFD4513}"/>
              </a:ext>
            </a:extLst>
          </p:cNvPr>
          <p:cNvSpPr/>
          <p:nvPr/>
        </p:nvSpPr>
        <p:spPr>
          <a:xfrm>
            <a:off x="7232491" y="1338147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713EB7C-97ED-4F84-A264-4C088C52EF05}"/>
              </a:ext>
            </a:extLst>
          </p:cNvPr>
          <p:cNvSpPr/>
          <p:nvPr/>
        </p:nvSpPr>
        <p:spPr>
          <a:xfrm>
            <a:off x="457200" y="1338147"/>
            <a:ext cx="851210" cy="3805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3F7CB-1E74-4977-8E3E-07099842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Dataset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="" xmlns:a16="http://schemas.microsoft.com/office/drawing/2014/main" id="{C6DBF800-9B0D-41EB-B020-D84C88726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20319"/>
              </p:ext>
            </p:extLst>
          </p:nvPr>
        </p:nvGraphicFramePr>
        <p:xfrm>
          <a:off x="457201" y="1338147"/>
          <a:ext cx="7633008" cy="380535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48112">
                  <a:extLst>
                    <a:ext uri="{9D8B030D-6E8A-4147-A177-3AD203B41FA5}">
                      <a16:colId xmlns="" xmlns:a16="http://schemas.microsoft.com/office/drawing/2014/main" val="4041581398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2810058945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166427110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740830660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4117212346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3462586680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211817698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3244505368"/>
                    </a:ext>
                  </a:extLst>
                </a:gridCol>
                <a:gridCol w="848112">
                  <a:extLst>
                    <a:ext uri="{9D8B030D-6E8A-4147-A177-3AD203B41FA5}">
                      <a16:colId xmlns="" xmlns:a16="http://schemas.microsoft.com/office/drawing/2014/main" val="1494321392"/>
                    </a:ext>
                  </a:extLst>
                </a:gridCol>
              </a:tblGrid>
              <a:tr h="45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Barlow" panose="020B0604020202020204" charset="0"/>
                        </a:rPr>
                        <a:t>Survived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20B0604020202020204" charset="0"/>
                        </a:rPr>
                        <a:t>Pclass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20B0604020202020204" charset="0"/>
                        </a:rPr>
                        <a:t>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Barlow" panose="020B0604020202020204" charset="0"/>
                        </a:rPr>
                        <a:t>SibSp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20B0604020202020204" charset="0"/>
                        </a:rPr>
                        <a:t>Parch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Fare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Cabin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Embarked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0761628"/>
                  </a:ext>
                </a:extLst>
              </a:tr>
              <a:tr h="389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7.25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3891381921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71.2833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C85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4171881310"/>
                  </a:ext>
                </a:extLst>
              </a:tr>
              <a:tr h="389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7.925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27124325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53.1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C123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754560480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8.05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4190039290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8.4583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Q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767435222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51.8625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E46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60973499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21.075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171651952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11.1333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306564044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30.0708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327337196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G6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3960629515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26.55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C103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3499809203"/>
                  </a:ext>
                </a:extLst>
              </a:tr>
              <a:tr h="233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8.05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37025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6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10" grpId="0" animBg="1"/>
      <p:bldP spid="10" grpId="1" animBg="1"/>
      <p:bldP spid="1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4A20C-01F3-4B2F-A385-164F86D5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062332" cy="1082700"/>
          </a:xfrm>
        </p:spPr>
        <p:txBody>
          <a:bodyPr/>
          <a:lstStyle/>
          <a:p>
            <a:r>
              <a:rPr lang="en-US" dirty="0"/>
              <a:t>Age vs. Fare -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512023-DA43-459E-BB25-AB798491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38E5ED4-6668-4188-866B-B44425BD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0" y="1146950"/>
            <a:ext cx="8620125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02F1CB-909E-4E81-97E5-B7AF5CF5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8112868" cy="1082700"/>
          </a:xfrm>
        </p:spPr>
        <p:txBody>
          <a:bodyPr/>
          <a:lstStyle/>
          <a:p>
            <a:r>
              <a:rPr lang="en-US" dirty="0" smtClean="0"/>
              <a:t>Bar chart for </a:t>
            </a:r>
            <a:r>
              <a:rPr lang="en-US" dirty="0" err="1" smtClean="0"/>
              <a:t>pclass</a:t>
            </a:r>
            <a:r>
              <a:rPr lang="en-US" dirty="0" smtClean="0"/>
              <a:t>, gender and 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113566-63F8-4E01-B9EF-2CF58958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729427-47F4-41EF-9D7C-4C4D8FCC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8"/>
          <a:stretch/>
        </p:blipFill>
        <p:spPr bwMode="auto">
          <a:xfrm>
            <a:off x="0" y="1773140"/>
            <a:ext cx="8982075" cy="333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8351CB-42E2-4D47-9DCE-84B7BD3589DF}"/>
              </a:ext>
            </a:extLst>
          </p:cNvPr>
          <p:cNvSpPr/>
          <p:nvPr/>
        </p:nvSpPr>
        <p:spPr>
          <a:xfrm>
            <a:off x="7285464" y="3330728"/>
            <a:ext cx="1486829" cy="3568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Rote Classifier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0EF6D42-93A8-405D-B941-711B3A1E99CC}"/>
              </a:ext>
            </a:extLst>
          </p:cNvPr>
          <p:cNvSpPr/>
          <p:nvPr/>
        </p:nvSpPr>
        <p:spPr>
          <a:xfrm>
            <a:off x="408878" y="2780378"/>
            <a:ext cx="6936058" cy="16355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363A1-0760-44C9-8C58-FBD0B7C3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237141" cy="1082700"/>
          </a:xfrm>
        </p:spPr>
        <p:txBody>
          <a:bodyPr/>
          <a:lstStyle/>
          <a:p>
            <a:r>
              <a:rPr lang="en-US" dirty="0"/>
              <a:t>A Very Naïve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8F7EE-B9F9-4E7E-831A-A20671C7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999F-7D56-4D15-AB4C-1F375053CFE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F340C01-B144-42C3-A4CB-E1F13F47571E}"/>
                  </a:ext>
                </a:extLst>
              </p:cNvPr>
              <p:cNvSpPr txBox="1"/>
              <p:nvPr/>
            </p:nvSpPr>
            <p:spPr>
              <a:xfrm>
                <a:off x="397727" y="2645194"/>
                <a:ext cx="7225761" cy="1727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Barlow" panose="020B0604020202020204" charset="0"/>
                  </a:rPr>
                  <a:t>Does this new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Barlow" panose="020B0604020202020204" charset="0"/>
                  </a:rPr>
                  <a:t>exactly match any of previous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Barlow" panose="020B0604020202020204" charset="0"/>
                  </a:rPr>
                  <a:t>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Barlow" panose="020B0604020202020204" charset="0"/>
                  </a:rPr>
                  <a:t>If so, predicted class is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latin typeface="Barlow" panose="020B060402020202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Barlow" panose="020B0604020202020204" charset="0"/>
                  </a:rPr>
                  <a:t>Otherwise, just random guess.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340C01-B144-42C3-A4CB-E1F13F47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27" y="2645194"/>
                <a:ext cx="7225761" cy="1727909"/>
              </a:xfrm>
              <a:prstGeom prst="rect">
                <a:avLst/>
              </a:prstGeom>
              <a:blipFill>
                <a:blip r:embed="rId3"/>
                <a:stretch>
                  <a:fillRect l="-675" b="-4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Connector: Elbow 18">
            <a:extLst>
              <a:ext uri="{FF2B5EF4-FFF2-40B4-BE49-F238E27FC236}">
                <a16:creationId xmlns="" xmlns:a16="http://schemas.microsoft.com/office/drawing/2014/main" id="{2DFDC7B7-9D63-4F9B-A0CD-FEB80E55BDD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369700" y="2082766"/>
            <a:ext cx="953149" cy="3604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81F88527-31FF-441D-BD9E-818280A761FC}"/>
                  </a:ext>
                </a:extLst>
              </p:cNvPr>
              <p:cNvSpPr/>
              <p:nvPr/>
            </p:nvSpPr>
            <p:spPr>
              <a:xfrm>
                <a:off x="7734016" y="1725927"/>
                <a:ext cx="1177665" cy="3568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Point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F88527-31FF-441D-BD9E-818280A7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16" y="1725927"/>
                <a:ext cx="1177665" cy="356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7">
            <a:extLst>
              <a:ext uri="{FF2B5EF4-FFF2-40B4-BE49-F238E27FC236}">
                <a16:creationId xmlns="" xmlns:a16="http://schemas.microsoft.com/office/drawing/2014/main" id="{F5BBB7B4-181A-4DB8-935F-27906422F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527022"/>
              </p:ext>
            </p:extLst>
          </p:nvPr>
        </p:nvGraphicFramePr>
        <p:xfrm>
          <a:off x="457200" y="1786146"/>
          <a:ext cx="7120647" cy="8480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1183">
                  <a:extLst>
                    <a:ext uri="{9D8B030D-6E8A-4147-A177-3AD203B41FA5}">
                      <a16:colId xmlns="" xmlns:a16="http://schemas.microsoft.com/office/drawing/2014/main" val="3328194085"/>
                    </a:ext>
                  </a:extLst>
                </a:gridCol>
                <a:gridCol w="791183"/>
                <a:gridCol w="791183">
                  <a:extLst>
                    <a:ext uri="{9D8B030D-6E8A-4147-A177-3AD203B41FA5}">
                      <a16:colId xmlns="" xmlns:a16="http://schemas.microsoft.com/office/drawing/2014/main" val="1325137969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225384954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632884833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211536947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2966729607"/>
                    </a:ext>
                  </a:extLst>
                </a:gridCol>
                <a:gridCol w="706876">
                  <a:extLst>
                    <a:ext uri="{9D8B030D-6E8A-4147-A177-3AD203B41FA5}">
                      <a16:colId xmlns="" xmlns:a16="http://schemas.microsoft.com/office/drawing/2014/main" val="2073907336"/>
                    </a:ext>
                  </a:extLst>
                </a:gridCol>
                <a:gridCol w="875490">
                  <a:extLst>
                    <a:ext uri="{9D8B030D-6E8A-4147-A177-3AD203B41FA5}">
                      <a16:colId xmlns="" xmlns:a16="http://schemas.microsoft.com/office/drawing/2014/main" val="3079060803"/>
                    </a:ext>
                  </a:extLst>
                </a:gridCol>
              </a:tblGrid>
              <a:tr h="45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Barlow" panose="020B0604020202020204" charset="0"/>
                        </a:rPr>
                        <a:t>Survived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Pclass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Barlow" panose="020B0604020202020204" charset="0"/>
                        </a:rPr>
                        <a:t>SibSp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20B0604020202020204" charset="0"/>
                        </a:rPr>
                        <a:t>Parch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Fare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Cabin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Embarked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462489"/>
                  </a:ext>
                </a:extLst>
              </a:tr>
              <a:tr h="389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53.1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C123</a:t>
                      </a: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90924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2DFDC7B7-9D63-4F9B-A0CD-FEB80E55BDD0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7369700" y="2082766"/>
            <a:ext cx="953149" cy="3604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1F88527-31FF-441D-BD9E-818280A761FC}"/>
                  </a:ext>
                </a:extLst>
              </p:cNvPr>
              <p:cNvSpPr/>
              <p:nvPr/>
            </p:nvSpPr>
            <p:spPr>
              <a:xfrm>
                <a:off x="7734016" y="1725927"/>
                <a:ext cx="1177665" cy="3568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Point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F88527-31FF-441D-BD9E-818280A7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16" y="1725927"/>
                <a:ext cx="1177665" cy="356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0EF6D42-93A8-405D-B941-711B3A1E99CC}"/>
              </a:ext>
            </a:extLst>
          </p:cNvPr>
          <p:cNvSpPr/>
          <p:nvPr/>
        </p:nvSpPr>
        <p:spPr>
          <a:xfrm>
            <a:off x="408877" y="2779190"/>
            <a:ext cx="8502804" cy="22525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363A1-0760-44C9-8C58-FBD0B7C3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1310"/>
            <a:ext cx="6784897" cy="1082700"/>
          </a:xfrm>
        </p:spPr>
        <p:txBody>
          <a:bodyPr/>
          <a:lstStyle/>
          <a:p>
            <a:pPr lvl="0"/>
            <a:r>
              <a:rPr lang="en-US" b="1" dirty="0"/>
              <a:t>Minor improvement </a:t>
            </a:r>
            <a:r>
              <a:rPr lang="en-US" dirty="0"/>
              <a:t>in Naïve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88F7EE-B9F9-4E7E-831A-A20671C7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025" y="4709902"/>
            <a:ext cx="456900" cy="468600"/>
          </a:xfrm>
        </p:spPr>
        <p:txBody>
          <a:bodyPr/>
          <a:lstStyle/>
          <a:p>
            <a:fld id="{9C1E999F-7D56-4D15-AB4C-1F375053CFE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F5BBB7B4-181A-4DB8-935F-27906422F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717603"/>
              </p:ext>
            </p:extLst>
          </p:nvPr>
        </p:nvGraphicFramePr>
        <p:xfrm>
          <a:off x="457200" y="1786146"/>
          <a:ext cx="7120647" cy="8480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1183">
                  <a:extLst>
                    <a:ext uri="{9D8B030D-6E8A-4147-A177-3AD203B41FA5}">
                      <a16:colId xmlns="" xmlns:a16="http://schemas.microsoft.com/office/drawing/2014/main" val="3328194085"/>
                    </a:ext>
                  </a:extLst>
                </a:gridCol>
                <a:gridCol w="791183"/>
                <a:gridCol w="791183">
                  <a:extLst>
                    <a:ext uri="{9D8B030D-6E8A-4147-A177-3AD203B41FA5}">
                      <a16:colId xmlns="" xmlns:a16="http://schemas.microsoft.com/office/drawing/2014/main" val="1325137969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225384954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632884833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211536947"/>
                    </a:ext>
                  </a:extLst>
                </a:gridCol>
                <a:gridCol w="791183">
                  <a:extLst>
                    <a:ext uri="{9D8B030D-6E8A-4147-A177-3AD203B41FA5}">
                      <a16:colId xmlns="" xmlns:a16="http://schemas.microsoft.com/office/drawing/2014/main" val="2966729607"/>
                    </a:ext>
                  </a:extLst>
                </a:gridCol>
                <a:gridCol w="706876">
                  <a:extLst>
                    <a:ext uri="{9D8B030D-6E8A-4147-A177-3AD203B41FA5}">
                      <a16:colId xmlns="" xmlns:a16="http://schemas.microsoft.com/office/drawing/2014/main" val="2073907336"/>
                    </a:ext>
                  </a:extLst>
                </a:gridCol>
                <a:gridCol w="875490">
                  <a:extLst>
                    <a:ext uri="{9D8B030D-6E8A-4147-A177-3AD203B41FA5}">
                      <a16:colId xmlns="" xmlns:a16="http://schemas.microsoft.com/office/drawing/2014/main" val="3079060803"/>
                    </a:ext>
                  </a:extLst>
                </a:gridCol>
              </a:tblGrid>
              <a:tr h="4581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Barlow" panose="020B0604020202020204" charset="0"/>
                        </a:rPr>
                        <a:t>Survived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Pclass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Barlow" panose="020B0604020202020204" charset="0"/>
                        </a:rPr>
                        <a:t>SibSp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Barlow" panose="020B0604020202020204" charset="0"/>
                        </a:rPr>
                        <a:t>Parch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Fare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Cabin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arlow" panose="020B0604020202020204" charset="0"/>
                        </a:rPr>
                        <a:t>Embarked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462489"/>
                  </a:ext>
                </a:extLst>
              </a:tr>
              <a:tr h="389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Female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53.1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20B0604020202020204" charset="0"/>
                        </a:rPr>
                        <a:t>C123</a:t>
                      </a:r>
                    </a:p>
                  </a:txBody>
                  <a:tcPr marL="7050" marR="7050" marT="70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Barlow" panose="020B0604020202020204" charset="0"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arlow" panose="020B0604020202020204" charset="0"/>
                      </a:endParaRPr>
                    </a:p>
                  </a:txBody>
                  <a:tcPr marL="7050" marR="7050" marT="7050" marB="0" anchor="ctr"/>
                </a:tc>
                <a:extLst>
                  <a:ext uri="{0D108BD9-81ED-4DB2-BD59-A6C34878D82A}">
                    <a16:rowId xmlns="" xmlns:a16="http://schemas.microsoft.com/office/drawing/2014/main" val="29092474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F340C01-B144-42C3-A4CB-E1F13F47571E}"/>
                  </a:ext>
                </a:extLst>
              </p:cNvPr>
              <p:cNvSpPr txBox="1"/>
              <p:nvPr/>
            </p:nvSpPr>
            <p:spPr>
              <a:xfrm>
                <a:off x="397727" y="2621704"/>
                <a:ext cx="8629541" cy="2480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Barlow" panose="020B0604020202020204" charset="0"/>
                  </a:rPr>
                  <a:t>Does this new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Barlow" panose="020B0604020202020204" charset="0"/>
                  </a:rPr>
                  <a:t>exactly match any of previous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Barlow" panose="020B0604020202020204" charset="0"/>
                  </a:rPr>
                  <a:t> on specific attribute?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Barlow" panose="020B0604020202020204" charset="0"/>
                  </a:rPr>
                  <a:t>If so, determine class based on majority votes.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Barlow" panose="020B0604020202020204" charset="0"/>
                  </a:rPr>
                  <a:t>Example: If majority people from </a:t>
                </a:r>
                <a:r>
                  <a:rPr lang="en-US" sz="1600" b="1" u="sng" dirty="0">
                    <a:latin typeface="Barlow" panose="020B0604020202020204" charset="0"/>
                  </a:rPr>
                  <a:t>cabin C123</a:t>
                </a:r>
                <a:r>
                  <a:rPr lang="en-US" sz="1600" b="1" dirty="0">
                    <a:latin typeface="Barlow" panose="020B0604020202020204" charset="0"/>
                  </a:rPr>
                  <a:t> </a:t>
                </a:r>
                <a:r>
                  <a:rPr lang="en-US" sz="1600" dirty="0">
                    <a:latin typeface="Barlow" panose="020B0604020202020204" charset="0"/>
                  </a:rPr>
                  <a:t>are survived, then assume </a:t>
                </a:r>
                <a:r>
                  <a:rPr lang="en-US" sz="1600" dirty="0" smtClean="0">
                    <a:latin typeface="Barlow" panose="020B0604020202020204" charset="0"/>
                  </a:rPr>
                  <a:t>new passenger </a:t>
                </a:r>
                <a:r>
                  <a:rPr lang="en-US" sz="1600" dirty="0">
                    <a:latin typeface="Barlow" panose="020B0604020202020204" charset="0"/>
                  </a:rPr>
                  <a:t>survives.</a:t>
                </a:r>
                <a:endParaRPr lang="en-US" sz="1600" b="1" u="sng" dirty="0">
                  <a:latin typeface="Barlow" panose="020B06040202020202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Barlow" panose="020B060402020202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Barlow" panose="020B0604020202020204" charset="0"/>
                  </a:rPr>
                  <a:t>Many rules can be designed like above one.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latin typeface="Barlow" panose="020B0604020202020204" charset="0"/>
                  </a:rPr>
                  <a:t>So how do we choose?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340C01-B144-42C3-A4CB-E1F13F47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27" y="2621704"/>
                <a:ext cx="8629541" cy="2480231"/>
              </a:xfrm>
              <a:prstGeom prst="rect">
                <a:avLst/>
              </a:prstGeom>
              <a:blipFill rotWithShape="0">
                <a:blip r:embed="rId4"/>
                <a:stretch>
                  <a:fillRect l="-353" b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8351CB-42E2-4D47-9DCE-84B7BD3589DF}"/>
              </a:ext>
            </a:extLst>
          </p:cNvPr>
          <p:cNvSpPr/>
          <p:nvPr/>
        </p:nvSpPr>
        <p:spPr>
          <a:xfrm>
            <a:off x="5642518" y="4238408"/>
            <a:ext cx="1665248" cy="3568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Improved Classifier</a:t>
            </a:r>
          </a:p>
        </p:txBody>
      </p:sp>
    </p:spTree>
    <p:extLst>
      <p:ext uri="{BB962C8B-B14F-4D97-AF65-F5344CB8AC3E}">
        <p14:creationId xmlns:p14="http://schemas.microsoft.com/office/powerpoint/2010/main" val="12199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703538" y="3047473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Leave comments below.</a:t>
            </a:r>
            <a:endParaRPr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690223" y="2068497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2" name="TextBox 151"/>
          <p:cNvSpPr txBox="1"/>
          <p:nvPr/>
        </p:nvSpPr>
        <p:spPr>
          <a:xfrm>
            <a:off x="1668086" y="2429321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3F50"/>
                </a:solidFill>
                <a:latin typeface="Barlow" panose="020B0604020202020204" charset="0"/>
              </a:rPr>
              <a:t>@</a:t>
            </a:r>
            <a:r>
              <a:rPr lang="en-US" sz="2000" dirty="0" err="1">
                <a:solidFill>
                  <a:srgbClr val="3A3F50"/>
                </a:solidFill>
                <a:latin typeface="Barlow" panose="020B0604020202020204" charset="0"/>
              </a:rPr>
              <a:t>saifhassandr</a:t>
            </a:r>
            <a:endParaRPr lang="en-US" sz="2000" dirty="0">
              <a:solidFill>
                <a:srgbClr val="3A3F50"/>
              </a:solidFill>
              <a:latin typeface="Barlow" panose="020B060402020202020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703538" y="2068528"/>
            <a:ext cx="977863" cy="1081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18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" grpId="0"/>
      <p:bldP spid="2207" grpId="0" build="p"/>
      <p:bldP spid="152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235</Words>
  <Application>Microsoft Office PowerPoint</Application>
  <PresentationFormat>On-screen Show (16:9)</PresentationFormat>
  <Paragraphs>188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Barlow</vt:lpstr>
      <vt:lpstr>Barlow Light</vt:lpstr>
      <vt:lpstr>Raleway SemiBold</vt:lpstr>
      <vt:lpstr>Arial</vt:lpstr>
      <vt:lpstr>Cambria Math</vt:lpstr>
      <vt:lpstr>Calibri</vt:lpstr>
      <vt:lpstr>Gaoler template</vt:lpstr>
      <vt:lpstr>Machine Learning</vt:lpstr>
      <vt:lpstr>Agenda</vt:lpstr>
      <vt:lpstr>Titanic Dataset</vt:lpstr>
      <vt:lpstr>Age vs. Fare - Scatter Plot</vt:lpstr>
      <vt:lpstr>Bar chart for pclass, gender and age</vt:lpstr>
      <vt:lpstr>A Very Naïve Classifier</vt:lpstr>
      <vt:lpstr>Minor improvement in Naïve Classifier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77</cp:revision>
  <dcterms:modified xsi:type="dcterms:W3CDTF">2020-04-11T16:16:01Z</dcterms:modified>
</cp:coreProperties>
</file>