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320" r:id="rId2"/>
    <p:sldId id="321" r:id="rId3"/>
    <p:sldId id="297" r:id="rId4"/>
    <p:sldId id="298" r:id="rId5"/>
    <p:sldId id="299" r:id="rId6"/>
    <p:sldId id="300" r:id="rId7"/>
    <p:sldId id="301" r:id="rId8"/>
    <p:sldId id="302" r:id="rId9"/>
    <p:sldId id="259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03" r:id="rId20"/>
    <p:sldId id="314" r:id="rId21"/>
    <p:sldId id="315" r:id="rId22"/>
    <p:sldId id="316" r:id="rId23"/>
    <p:sldId id="317" r:id="rId24"/>
    <p:sldId id="318" r:id="rId25"/>
    <p:sldId id="319" r:id="rId26"/>
  </p:sldIdLst>
  <p:sldSz cx="9144000" cy="5143500" type="screen16x9"/>
  <p:notesSz cx="6858000" cy="9144000"/>
  <p:embeddedFontLst>
    <p:embeddedFont>
      <p:font typeface="Barlow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  <p:embeddedFont>
      <p:font typeface="Barlow Light" panose="020B060402020202020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Raleway SemiBold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619ADB-61A9-424D-A9F4-2143FE4FD84C}">
  <a:tblStyle styleId="{76619ADB-61A9-424D-A9F4-2143FE4FD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4" autoAdjust="0"/>
  </p:normalViewPr>
  <p:slideViewPr>
    <p:cSldViewPr snapToGrid="0">
      <p:cViewPr varScale="1">
        <p:scale>
          <a:sx n="84" d="100"/>
          <a:sy n="84" d="100"/>
        </p:scale>
        <p:origin x="912" y="9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Entropy </a:t>
            </a:r>
          </a:p>
        </c:rich>
      </c:tx>
      <c:layout>
        <c:manualLayout>
          <c:xMode val="edge"/>
          <c:yMode val="edge"/>
          <c:x val="0.46705731967930236"/>
          <c:y val="0.393504843615480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759519814121596"/>
          <c:y val="5.3421998031496054E-2"/>
          <c:w val="0.82764170359852562"/>
          <c:h val="0.7837861712598425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389-4C97-9F00-427716970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931240"/>
        <c:axId val="484932808"/>
      </c:scatterChart>
      <c:valAx>
        <c:axId val="484931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Probability</a:t>
                </a:r>
                <a:r>
                  <a:rPr lang="en-US" sz="1600" baseline="0" dirty="0"/>
                  <a:t> </a:t>
                </a:r>
                <a:r>
                  <a:rPr lang="en-US" sz="1600" dirty="0"/>
                  <a:t>P(X)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32808"/>
        <c:crosses val="autoZero"/>
        <c:crossBetween val="midCat"/>
        <c:majorUnit val="0.5"/>
      </c:valAx>
      <c:valAx>
        <c:axId val="484932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Entropy H(X)</a:t>
                </a:r>
              </a:p>
            </c:rich>
          </c:tx>
          <c:layout>
            <c:manualLayout>
              <c:xMode val="edge"/>
              <c:yMode val="edge"/>
              <c:x val="1.3661202185792349E-2"/>
              <c:y val="0.289509816739396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9312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FEA14-3063-4C44-8EAB-FD646C13526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ACB1F3-BD57-4114-AA50-C130C65FBAE5}">
      <dgm:prSet phldrT="[Text]"/>
      <dgm:spPr/>
      <dgm:t>
        <a:bodyPr/>
        <a:lstStyle/>
        <a:p>
          <a:r>
            <a:rPr lang="en-US" dirty="0" smtClean="0"/>
            <a:t>From Rules to Trees</a:t>
          </a:r>
          <a:endParaRPr lang="en-US" dirty="0"/>
        </a:p>
      </dgm:t>
    </dgm:pt>
    <dgm:pt modelId="{475469A8-37D6-4CFA-B1C9-46955F2A2FDC}" type="parTrans" cxnId="{81DB4639-B23E-43C6-81CB-BDF21BE95764}">
      <dgm:prSet/>
      <dgm:spPr/>
      <dgm:t>
        <a:bodyPr/>
        <a:lstStyle/>
        <a:p>
          <a:endParaRPr lang="en-US"/>
        </a:p>
      </dgm:t>
    </dgm:pt>
    <dgm:pt modelId="{EBE37385-D88F-4241-84EC-3D71BDB48725}" type="sibTrans" cxnId="{81DB4639-B23E-43C6-81CB-BDF21BE95764}">
      <dgm:prSet/>
      <dgm:spPr/>
      <dgm:t>
        <a:bodyPr/>
        <a:lstStyle/>
        <a:p>
          <a:endParaRPr lang="en-US"/>
        </a:p>
      </dgm:t>
    </dgm:pt>
    <dgm:pt modelId="{45D2443C-B37C-4C02-B4AB-78C1A609DB25}">
      <dgm:prSet phldrT="[Text]"/>
      <dgm:spPr/>
      <dgm:t>
        <a:bodyPr/>
        <a:lstStyle/>
        <a:p>
          <a:r>
            <a:rPr lang="en-US" dirty="0" smtClean="0"/>
            <a:t>Entropy</a:t>
          </a:r>
          <a:endParaRPr lang="en-US" dirty="0"/>
        </a:p>
      </dgm:t>
    </dgm:pt>
    <dgm:pt modelId="{BE8FE74C-F94E-4291-989C-4A50D33F42D2}" type="parTrans" cxnId="{2455BD07-0C6D-4D77-8ADE-CDF7D6364181}">
      <dgm:prSet/>
      <dgm:spPr/>
      <dgm:t>
        <a:bodyPr/>
        <a:lstStyle/>
        <a:p>
          <a:endParaRPr lang="en-US"/>
        </a:p>
      </dgm:t>
    </dgm:pt>
    <dgm:pt modelId="{AE568365-0C86-4401-9820-D77F72994B4A}" type="sibTrans" cxnId="{2455BD07-0C6D-4D77-8ADE-CDF7D6364181}">
      <dgm:prSet/>
      <dgm:spPr/>
      <dgm:t>
        <a:bodyPr/>
        <a:lstStyle/>
        <a:p>
          <a:endParaRPr lang="en-US"/>
        </a:p>
      </dgm:t>
    </dgm:pt>
    <dgm:pt modelId="{27E99D1D-CD83-43D2-B17D-D4E0912BB382}">
      <dgm:prSet phldrT="[Text]"/>
      <dgm:spPr/>
      <dgm:t>
        <a:bodyPr/>
        <a:lstStyle/>
        <a:p>
          <a:r>
            <a:rPr lang="en-US" dirty="0" smtClean="0"/>
            <a:t>Information Gain</a:t>
          </a:r>
          <a:endParaRPr lang="en-US" dirty="0"/>
        </a:p>
      </dgm:t>
    </dgm:pt>
    <dgm:pt modelId="{46C92A64-7C34-4095-8A7D-C40673533239}" type="parTrans" cxnId="{85E63228-E39F-4245-BAC3-89B1C0747181}">
      <dgm:prSet/>
      <dgm:spPr/>
      <dgm:t>
        <a:bodyPr/>
        <a:lstStyle/>
        <a:p>
          <a:endParaRPr lang="en-US"/>
        </a:p>
      </dgm:t>
    </dgm:pt>
    <dgm:pt modelId="{74F4F277-2C7C-44DA-8075-2C6BE57D3D9F}" type="sibTrans" cxnId="{85E63228-E39F-4245-BAC3-89B1C0747181}">
      <dgm:prSet/>
      <dgm:spPr/>
      <dgm:t>
        <a:bodyPr/>
        <a:lstStyle/>
        <a:p>
          <a:endParaRPr lang="en-US"/>
        </a:p>
      </dgm:t>
    </dgm:pt>
    <dgm:pt modelId="{641E5593-F254-4401-817A-EB627D1A11D6}">
      <dgm:prSet phldrT="[Text]"/>
      <dgm:spPr/>
      <dgm:t>
        <a:bodyPr/>
        <a:lstStyle/>
        <a:p>
          <a:r>
            <a:rPr lang="en-US" dirty="0" smtClean="0"/>
            <a:t>Building Trees</a:t>
          </a:r>
        </a:p>
      </dgm:t>
    </dgm:pt>
    <dgm:pt modelId="{D29E78CE-0D73-4A65-A5E0-89C25252779B}" type="parTrans" cxnId="{66D0163D-65D5-4D87-B1A2-C097CEAB9F07}">
      <dgm:prSet/>
      <dgm:spPr/>
      <dgm:t>
        <a:bodyPr/>
        <a:lstStyle/>
        <a:p>
          <a:endParaRPr lang="en-US"/>
        </a:p>
      </dgm:t>
    </dgm:pt>
    <dgm:pt modelId="{7451B633-1C08-469B-B680-E211B8459246}" type="sibTrans" cxnId="{66D0163D-65D5-4D87-B1A2-C097CEAB9F07}">
      <dgm:prSet/>
      <dgm:spPr/>
      <dgm:t>
        <a:bodyPr/>
        <a:lstStyle/>
        <a:p>
          <a:endParaRPr lang="en-US"/>
        </a:p>
      </dgm:t>
    </dgm:pt>
    <dgm:pt modelId="{E3C8A048-9ED7-428F-83CD-C8F0221A3545}">
      <dgm:prSet phldrT="[Text]"/>
      <dgm:spPr/>
      <dgm:t>
        <a:bodyPr/>
        <a:lstStyle/>
        <a:p>
          <a:r>
            <a:rPr lang="en-US" dirty="0" smtClean="0"/>
            <a:t>C4.5 (Improvement to ID3)</a:t>
          </a:r>
        </a:p>
      </dgm:t>
    </dgm:pt>
    <dgm:pt modelId="{09AC1823-1095-4256-AD72-B9214F802A03}" type="parTrans" cxnId="{3DC57948-DCAC-437E-9382-39ED9371C547}">
      <dgm:prSet/>
      <dgm:spPr/>
      <dgm:t>
        <a:bodyPr/>
        <a:lstStyle/>
        <a:p>
          <a:endParaRPr lang="en-US"/>
        </a:p>
      </dgm:t>
    </dgm:pt>
    <dgm:pt modelId="{AF8995C1-B304-4FDB-845A-ACD10E01EA75}" type="sibTrans" cxnId="{3DC57948-DCAC-437E-9382-39ED9371C547}">
      <dgm:prSet/>
      <dgm:spPr/>
      <dgm:t>
        <a:bodyPr/>
        <a:lstStyle/>
        <a:p>
          <a:endParaRPr lang="en-US"/>
        </a:p>
      </dgm:t>
    </dgm:pt>
    <dgm:pt modelId="{5FA6FAF9-1650-4957-B325-E0653B869B41}">
      <dgm:prSet phldrT="[Text]"/>
      <dgm:spPr/>
      <dgm:t>
        <a:bodyPr/>
        <a:lstStyle/>
        <a:p>
          <a:r>
            <a:rPr lang="en-US" dirty="0" smtClean="0"/>
            <a:t>Pros &amp; Cons of DT</a:t>
          </a:r>
        </a:p>
      </dgm:t>
    </dgm:pt>
    <dgm:pt modelId="{D29B1E2F-96E7-42AF-9D79-E4551AC955FB}" type="parTrans" cxnId="{B65ACC4E-62EF-4A15-A5DE-D81BF8F54C9F}">
      <dgm:prSet/>
      <dgm:spPr/>
      <dgm:t>
        <a:bodyPr/>
        <a:lstStyle/>
        <a:p>
          <a:endParaRPr lang="en-US"/>
        </a:p>
      </dgm:t>
    </dgm:pt>
    <dgm:pt modelId="{488ADEEE-28F1-4D49-97B3-363095C792A1}" type="sibTrans" cxnId="{B65ACC4E-62EF-4A15-A5DE-D81BF8F54C9F}">
      <dgm:prSet/>
      <dgm:spPr/>
      <dgm:t>
        <a:bodyPr/>
        <a:lstStyle/>
        <a:p>
          <a:endParaRPr lang="en-US"/>
        </a:p>
      </dgm:t>
    </dgm:pt>
    <dgm:pt modelId="{D59453C9-710B-4FA5-BA2E-06345D2FACE2}" type="pres">
      <dgm:prSet presAssocID="{570FEA14-3063-4C44-8EAB-FD646C13526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58BDC18-B9ED-4063-8942-4B55CE585862}" type="pres">
      <dgm:prSet presAssocID="{570FEA14-3063-4C44-8EAB-FD646C13526E}" presName="Name1" presStyleCnt="0"/>
      <dgm:spPr/>
    </dgm:pt>
    <dgm:pt modelId="{A39C6261-41C8-4DF8-BBFC-B906D6162978}" type="pres">
      <dgm:prSet presAssocID="{570FEA14-3063-4C44-8EAB-FD646C13526E}" presName="cycle" presStyleCnt="0"/>
      <dgm:spPr/>
    </dgm:pt>
    <dgm:pt modelId="{CBD576FD-FC01-4D5B-822E-2C3DACCB61DB}" type="pres">
      <dgm:prSet presAssocID="{570FEA14-3063-4C44-8EAB-FD646C13526E}" presName="srcNode" presStyleLbl="node1" presStyleIdx="0" presStyleCnt="6"/>
      <dgm:spPr/>
    </dgm:pt>
    <dgm:pt modelId="{0420A0AA-DCA6-49B1-9D31-15FF31DCA435}" type="pres">
      <dgm:prSet presAssocID="{570FEA14-3063-4C44-8EAB-FD646C13526E}" presName="conn" presStyleLbl="parChTrans1D2" presStyleIdx="0" presStyleCnt="1"/>
      <dgm:spPr/>
      <dgm:t>
        <a:bodyPr/>
        <a:lstStyle/>
        <a:p>
          <a:endParaRPr lang="en-US"/>
        </a:p>
      </dgm:t>
    </dgm:pt>
    <dgm:pt modelId="{F1D29FE9-0432-4903-AEB4-2922B48FC3E6}" type="pres">
      <dgm:prSet presAssocID="{570FEA14-3063-4C44-8EAB-FD646C13526E}" presName="extraNode" presStyleLbl="node1" presStyleIdx="0" presStyleCnt="6"/>
      <dgm:spPr/>
    </dgm:pt>
    <dgm:pt modelId="{1A144DBE-24AC-4463-A5A1-D4029A6AF90F}" type="pres">
      <dgm:prSet presAssocID="{570FEA14-3063-4C44-8EAB-FD646C13526E}" presName="dstNode" presStyleLbl="node1" presStyleIdx="0" presStyleCnt="6"/>
      <dgm:spPr/>
    </dgm:pt>
    <dgm:pt modelId="{B29CF6F3-7FD6-4EB1-8C76-AD19E6EC80A7}" type="pres">
      <dgm:prSet presAssocID="{1BACB1F3-BD57-4114-AA50-C130C65FBAE5}" presName="text_1" presStyleLbl="node1" presStyleIdx="0" presStyleCnt="6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8FCFC-241B-4FCE-979B-E9ECAA73B161}" type="pres">
      <dgm:prSet presAssocID="{1BACB1F3-BD57-4114-AA50-C130C65FBAE5}" presName="accent_1" presStyleCnt="0"/>
      <dgm:spPr/>
    </dgm:pt>
    <dgm:pt modelId="{5CEB1FD9-6700-4B0F-9D6B-12D68147B2F9}" type="pres">
      <dgm:prSet presAssocID="{1BACB1F3-BD57-4114-AA50-C130C65FBAE5}" presName="accentRepeatNode" presStyleLbl="solidFgAcc1" presStyleIdx="0" presStyleCnt="6"/>
      <dgm:spPr/>
    </dgm:pt>
    <dgm:pt modelId="{988C67FD-B5D3-42A6-8855-247AA09B2D78}" type="pres">
      <dgm:prSet presAssocID="{45D2443C-B37C-4C02-B4AB-78C1A609DB25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B9285-32F7-492C-A28F-F970AC0C910A}" type="pres">
      <dgm:prSet presAssocID="{45D2443C-B37C-4C02-B4AB-78C1A609DB25}" presName="accent_2" presStyleCnt="0"/>
      <dgm:spPr/>
    </dgm:pt>
    <dgm:pt modelId="{0434BDCE-6AA7-4125-A26D-4FA6B13F5E5F}" type="pres">
      <dgm:prSet presAssocID="{45D2443C-B37C-4C02-B4AB-78C1A609DB25}" presName="accentRepeatNode" presStyleLbl="solidFgAcc1" presStyleIdx="1" presStyleCnt="6"/>
      <dgm:spPr/>
    </dgm:pt>
    <dgm:pt modelId="{3B6DF4DB-4618-4364-82C2-255D203A5007}" type="pres">
      <dgm:prSet presAssocID="{27E99D1D-CD83-43D2-B17D-D4E0912BB38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CE533-FB0E-4CE1-AAFC-5F33354F8B21}" type="pres">
      <dgm:prSet presAssocID="{27E99D1D-CD83-43D2-B17D-D4E0912BB382}" presName="accent_3" presStyleCnt="0"/>
      <dgm:spPr/>
    </dgm:pt>
    <dgm:pt modelId="{BA3DBABD-8357-4BAF-ADAF-4FC2A8C8C70E}" type="pres">
      <dgm:prSet presAssocID="{27E99D1D-CD83-43D2-B17D-D4E0912BB382}" presName="accentRepeatNode" presStyleLbl="solidFgAcc1" presStyleIdx="2" presStyleCnt="6"/>
      <dgm:spPr/>
    </dgm:pt>
    <dgm:pt modelId="{4952DA14-7E5A-471D-8534-F9529B03ABC1}" type="pres">
      <dgm:prSet presAssocID="{641E5593-F254-4401-817A-EB627D1A11D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8CA6A-9187-4405-A7EE-F45F166B6795}" type="pres">
      <dgm:prSet presAssocID="{641E5593-F254-4401-817A-EB627D1A11D6}" presName="accent_4" presStyleCnt="0"/>
      <dgm:spPr/>
    </dgm:pt>
    <dgm:pt modelId="{5327D545-8E1F-4834-9488-E544AE1B15D0}" type="pres">
      <dgm:prSet presAssocID="{641E5593-F254-4401-817A-EB627D1A11D6}" presName="accentRepeatNode" presStyleLbl="solidFgAcc1" presStyleIdx="3" presStyleCnt="6"/>
      <dgm:spPr/>
    </dgm:pt>
    <dgm:pt modelId="{9D295E1D-F765-4995-B52C-10081EC171FC}" type="pres">
      <dgm:prSet presAssocID="{E3C8A048-9ED7-428F-83CD-C8F0221A3545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A3A32-2162-4DB9-B84F-EF9193DC57F3}" type="pres">
      <dgm:prSet presAssocID="{E3C8A048-9ED7-428F-83CD-C8F0221A3545}" presName="accent_5" presStyleCnt="0"/>
      <dgm:spPr/>
    </dgm:pt>
    <dgm:pt modelId="{393FA7E8-7BE6-43A4-A46A-492904D5D8AE}" type="pres">
      <dgm:prSet presAssocID="{E3C8A048-9ED7-428F-83CD-C8F0221A3545}" presName="accentRepeatNode" presStyleLbl="solidFgAcc1" presStyleIdx="4" presStyleCnt="6"/>
      <dgm:spPr/>
    </dgm:pt>
    <dgm:pt modelId="{2A4F5204-31FE-48C2-BC77-1B5B8818B982}" type="pres">
      <dgm:prSet presAssocID="{5FA6FAF9-1650-4957-B325-E0653B869B4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139EAD-3886-47A7-96CB-FC9EA61CB072}" type="pres">
      <dgm:prSet presAssocID="{5FA6FAF9-1650-4957-B325-E0653B869B41}" presName="accent_6" presStyleCnt="0"/>
      <dgm:spPr/>
    </dgm:pt>
    <dgm:pt modelId="{B852F2BC-49B8-4DA0-85E1-DB275654AFBB}" type="pres">
      <dgm:prSet presAssocID="{5FA6FAF9-1650-4957-B325-E0653B869B41}" presName="accentRepeatNode" presStyleLbl="solidFgAcc1" presStyleIdx="5" presStyleCnt="6"/>
      <dgm:spPr/>
    </dgm:pt>
  </dgm:ptLst>
  <dgm:cxnLst>
    <dgm:cxn modelId="{6B8B6243-1BB7-4B24-9C1C-6ED7909653FA}" type="presOf" srcId="{1BACB1F3-BD57-4114-AA50-C130C65FBAE5}" destId="{B29CF6F3-7FD6-4EB1-8C76-AD19E6EC80A7}" srcOrd="0" destOrd="0" presId="urn:microsoft.com/office/officeart/2008/layout/VerticalCurvedList"/>
    <dgm:cxn modelId="{3DC57948-DCAC-437E-9382-39ED9371C547}" srcId="{570FEA14-3063-4C44-8EAB-FD646C13526E}" destId="{E3C8A048-9ED7-428F-83CD-C8F0221A3545}" srcOrd="4" destOrd="0" parTransId="{09AC1823-1095-4256-AD72-B9214F802A03}" sibTransId="{AF8995C1-B304-4FDB-845A-ACD10E01EA75}"/>
    <dgm:cxn modelId="{BAD742FB-7107-4CFA-AE54-971B25BAE209}" type="presOf" srcId="{5FA6FAF9-1650-4957-B325-E0653B869B41}" destId="{2A4F5204-31FE-48C2-BC77-1B5B8818B982}" srcOrd="0" destOrd="0" presId="urn:microsoft.com/office/officeart/2008/layout/VerticalCurvedList"/>
    <dgm:cxn modelId="{85E63228-E39F-4245-BAC3-89B1C0747181}" srcId="{570FEA14-3063-4C44-8EAB-FD646C13526E}" destId="{27E99D1D-CD83-43D2-B17D-D4E0912BB382}" srcOrd="2" destOrd="0" parTransId="{46C92A64-7C34-4095-8A7D-C40673533239}" sibTransId="{74F4F277-2C7C-44DA-8075-2C6BE57D3D9F}"/>
    <dgm:cxn modelId="{770A4A54-4B24-4897-B352-E2043F1A2B19}" type="presOf" srcId="{641E5593-F254-4401-817A-EB627D1A11D6}" destId="{4952DA14-7E5A-471D-8534-F9529B03ABC1}" srcOrd="0" destOrd="0" presId="urn:microsoft.com/office/officeart/2008/layout/VerticalCurvedList"/>
    <dgm:cxn modelId="{463AFD76-FA2E-42CE-8A43-38E66024BEF6}" type="presOf" srcId="{570FEA14-3063-4C44-8EAB-FD646C13526E}" destId="{D59453C9-710B-4FA5-BA2E-06345D2FACE2}" srcOrd="0" destOrd="0" presId="urn:microsoft.com/office/officeart/2008/layout/VerticalCurvedList"/>
    <dgm:cxn modelId="{81DB4639-B23E-43C6-81CB-BDF21BE95764}" srcId="{570FEA14-3063-4C44-8EAB-FD646C13526E}" destId="{1BACB1F3-BD57-4114-AA50-C130C65FBAE5}" srcOrd="0" destOrd="0" parTransId="{475469A8-37D6-4CFA-B1C9-46955F2A2FDC}" sibTransId="{EBE37385-D88F-4241-84EC-3D71BDB48725}"/>
    <dgm:cxn modelId="{9DE7AA59-FB16-47D0-B84E-FB8052F349D9}" type="presOf" srcId="{27E99D1D-CD83-43D2-B17D-D4E0912BB382}" destId="{3B6DF4DB-4618-4364-82C2-255D203A5007}" srcOrd="0" destOrd="0" presId="urn:microsoft.com/office/officeart/2008/layout/VerticalCurvedList"/>
    <dgm:cxn modelId="{2455BD07-0C6D-4D77-8ADE-CDF7D6364181}" srcId="{570FEA14-3063-4C44-8EAB-FD646C13526E}" destId="{45D2443C-B37C-4C02-B4AB-78C1A609DB25}" srcOrd="1" destOrd="0" parTransId="{BE8FE74C-F94E-4291-989C-4A50D33F42D2}" sibTransId="{AE568365-0C86-4401-9820-D77F72994B4A}"/>
    <dgm:cxn modelId="{AA5DE692-FE9D-4141-98F6-956BCA8CEFA1}" type="presOf" srcId="{EBE37385-D88F-4241-84EC-3D71BDB48725}" destId="{0420A0AA-DCA6-49B1-9D31-15FF31DCA435}" srcOrd="0" destOrd="0" presId="urn:microsoft.com/office/officeart/2008/layout/VerticalCurvedList"/>
    <dgm:cxn modelId="{2E003624-6D9E-4F14-9B85-372D4F2307A3}" type="presOf" srcId="{45D2443C-B37C-4C02-B4AB-78C1A609DB25}" destId="{988C67FD-B5D3-42A6-8855-247AA09B2D78}" srcOrd="0" destOrd="0" presId="urn:microsoft.com/office/officeart/2008/layout/VerticalCurvedList"/>
    <dgm:cxn modelId="{66D0163D-65D5-4D87-B1A2-C097CEAB9F07}" srcId="{570FEA14-3063-4C44-8EAB-FD646C13526E}" destId="{641E5593-F254-4401-817A-EB627D1A11D6}" srcOrd="3" destOrd="0" parTransId="{D29E78CE-0D73-4A65-A5E0-89C25252779B}" sibTransId="{7451B633-1C08-469B-B680-E211B8459246}"/>
    <dgm:cxn modelId="{878147B5-4738-4282-B9D6-F9CEC0480498}" type="presOf" srcId="{E3C8A048-9ED7-428F-83CD-C8F0221A3545}" destId="{9D295E1D-F765-4995-B52C-10081EC171FC}" srcOrd="0" destOrd="0" presId="urn:microsoft.com/office/officeart/2008/layout/VerticalCurvedList"/>
    <dgm:cxn modelId="{B65ACC4E-62EF-4A15-A5DE-D81BF8F54C9F}" srcId="{570FEA14-3063-4C44-8EAB-FD646C13526E}" destId="{5FA6FAF9-1650-4957-B325-E0653B869B41}" srcOrd="5" destOrd="0" parTransId="{D29B1E2F-96E7-42AF-9D79-E4551AC955FB}" sibTransId="{488ADEEE-28F1-4D49-97B3-363095C792A1}"/>
    <dgm:cxn modelId="{2446C289-DC6B-4DD1-B8CB-DB012D9F4427}" type="presParOf" srcId="{D59453C9-710B-4FA5-BA2E-06345D2FACE2}" destId="{958BDC18-B9ED-4063-8942-4B55CE585862}" srcOrd="0" destOrd="0" presId="urn:microsoft.com/office/officeart/2008/layout/VerticalCurvedList"/>
    <dgm:cxn modelId="{6B291610-5FAA-4A64-ACAC-07D1F0A01CBB}" type="presParOf" srcId="{958BDC18-B9ED-4063-8942-4B55CE585862}" destId="{A39C6261-41C8-4DF8-BBFC-B906D6162978}" srcOrd="0" destOrd="0" presId="urn:microsoft.com/office/officeart/2008/layout/VerticalCurvedList"/>
    <dgm:cxn modelId="{4760BBC5-D79D-42DC-9E87-C298900B31C7}" type="presParOf" srcId="{A39C6261-41C8-4DF8-BBFC-B906D6162978}" destId="{CBD576FD-FC01-4D5B-822E-2C3DACCB61DB}" srcOrd="0" destOrd="0" presId="urn:microsoft.com/office/officeart/2008/layout/VerticalCurvedList"/>
    <dgm:cxn modelId="{EF39FB51-920C-48EF-A9C7-857E36055F0D}" type="presParOf" srcId="{A39C6261-41C8-4DF8-BBFC-B906D6162978}" destId="{0420A0AA-DCA6-49B1-9D31-15FF31DCA435}" srcOrd="1" destOrd="0" presId="urn:microsoft.com/office/officeart/2008/layout/VerticalCurvedList"/>
    <dgm:cxn modelId="{75E3867F-E374-4F03-A1AA-9773CCBF9012}" type="presParOf" srcId="{A39C6261-41C8-4DF8-BBFC-B906D6162978}" destId="{F1D29FE9-0432-4903-AEB4-2922B48FC3E6}" srcOrd="2" destOrd="0" presId="urn:microsoft.com/office/officeart/2008/layout/VerticalCurvedList"/>
    <dgm:cxn modelId="{ECB3AE1E-BBDD-49F7-94B2-C691E4BFD9E8}" type="presParOf" srcId="{A39C6261-41C8-4DF8-BBFC-B906D6162978}" destId="{1A144DBE-24AC-4463-A5A1-D4029A6AF90F}" srcOrd="3" destOrd="0" presId="urn:microsoft.com/office/officeart/2008/layout/VerticalCurvedList"/>
    <dgm:cxn modelId="{14B83BCF-3121-4DC7-8CE5-7556151D3F3A}" type="presParOf" srcId="{958BDC18-B9ED-4063-8942-4B55CE585862}" destId="{B29CF6F3-7FD6-4EB1-8C76-AD19E6EC80A7}" srcOrd="1" destOrd="0" presId="urn:microsoft.com/office/officeart/2008/layout/VerticalCurvedList"/>
    <dgm:cxn modelId="{0D75A47F-E500-4543-8EF6-23B05C0B71EF}" type="presParOf" srcId="{958BDC18-B9ED-4063-8942-4B55CE585862}" destId="{3438FCFC-241B-4FCE-979B-E9ECAA73B161}" srcOrd="2" destOrd="0" presId="urn:microsoft.com/office/officeart/2008/layout/VerticalCurvedList"/>
    <dgm:cxn modelId="{5B0C3D78-B91C-4787-9326-BF850EA6A4E9}" type="presParOf" srcId="{3438FCFC-241B-4FCE-979B-E9ECAA73B161}" destId="{5CEB1FD9-6700-4B0F-9D6B-12D68147B2F9}" srcOrd="0" destOrd="0" presId="urn:microsoft.com/office/officeart/2008/layout/VerticalCurvedList"/>
    <dgm:cxn modelId="{0D7276D4-75AB-402A-AB43-0B73590F5AE9}" type="presParOf" srcId="{958BDC18-B9ED-4063-8942-4B55CE585862}" destId="{988C67FD-B5D3-42A6-8855-247AA09B2D78}" srcOrd="3" destOrd="0" presId="urn:microsoft.com/office/officeart/2008/layout/VerticalCurvedList"/>
    <dgm:cxn modelId="{158E2AC5-09D8-43E8-9251-A4DDC702E85E}" type="presParOf" srcId="{958BDC18-B9ED-4063-8942-4B55CE585862}" destId="{FC9B9285-32F7-492C-A28F-F970AC0C910A}" srcOrd="4" destOrd="0" presId="urn:microsoft.com/office/officeart/2008/layout/VerticalCurvedList"/>
    <dgm:cxn modelId="{A54F7610-EAA0-487A-B331-21220BF1EEDC}" type="presParOf" srcId="{FC9B9285-32F7-492C-A28F-F970AC0C910A}" destId="{0434BDCE-6AA7-4125-A26D-4FA6B13F5E5F}" srcOrd="0" destOrd="0" presId="urn:microsoft.com/office/officeart/2008/layout/VerticalCurvedList"/>
    <dgm:cxn modelId="{F6295B0A-51C0-4B38-ABC5-54729E0AC2F5}" type="presParOf" srcId="{958BDC18-B9ED-4063-8942-4B55CE585862}" destId="{3B6DF4DB-4618-4364-82C2-255D203A5007}" srcOrd="5" destOrd="0" presId="urn:microsoft.com/office/officeart/2008/layout/VerticalCurvedList"/>
    <dgm:cxn modelId="{96E9335A-1534-48FE-9A6B-E68AD95CECFE}" type="presParOf" srcId="{958BDC18-B9ED-4063-8942-4B55CE585862}" destId="{BF7CE533-FB0E-4CE1-AAFC-5F33354F8B21}" srcOrd="6" destOrd="0" presId="urn:microsoft.com/office/officeart/2008/layout/VerticalCurvedList"/>
    <dgm:cxn modelId="{4955DEBA-71D6-4D56-A62E-0FECBF5AAAF4}" type="presParOf" srcId="{BF7CE533-FB0E-4CE1-AAFC-5F33354F8B21}" destId="{BA3DBABD-8357-4BAF-ADAF-4FC2A8C8C70E}" srcOrd="0" destOrd="0" presId="urn:microsoft.com/office/officeart/2008/layout/VerticalCurvedList"/>
    <dgm:cxn modelId="{363F8DE8-CE46-4FDD-8B61-2AFAE14E8524}" type="presParOf" srcId="{958BDC18-B9ED-4063-8942-4B55CE585862}" destId="{4952DA14-7E5A-471D-8534-F9529B03ABC1}" srcOrd="7" destOrd="0" presId="urn:microsoft.com/office/officeart/2008/layout/VerticalCurvedList"/>
    <dgm:cxn modelId="{99112766-4DE9-49A9-9350-591E09E33EBB}" type="presParOf" srcId="{958BDC18-B9ED-4063-8942-4B55CE585862}" destId="{7E78CA6A-9187-4405-A7EE-F45F166B6795}" srcOrd="8" destOrd="0" presId="urn:microsoft.com/office/officeart/2008/layout/VerticalCurvedList"/>
    <dgm:cxn modelId="{0B36A415-11CE-4E0A-9D37-974ACD633484}" type="presParOf" srcId="{7E78CA6A-9187-4405-A7EE-F45F166B6795}" destId="{5327D545-8E1F-4834-9488-E544AE1B15D0}" srcOrd="0" destOrd="0" presId="urn:microsoft.com/office/officeart/2008/layout/VerticalCurvedList"/>
    <dgm:cxn modelId="{027E0B58-F2D9-475C-BC3A-8CE14C330E13}" type="presParOf" srcId="{958BDC18-B9ED-4063-8942-4B55CE585862}" destId="{9D295E1D-F765-4995-B52C-10081EC171FC}" srcOrd="9" destOrd="0" presId="urn:microsoft.com/office/officeart/2008/layout/VerticalCurvedList"/>
    <dgm:cxn modelId="{4625E763-0A45-4E43-BE13-1FB9A950D9B3}" type="presParOf" srcId="{958BDC18-B9ED-4063-8942-4B55CE585862}" destId="{821A3A32-2162-4DB9-B84F-EF9193DC57F3}" srcOrd="10" destOrd="0" presId="urn:microsoft.com/office/officeart/2008/layout/VerticalCurvedList"/>
    <dgm:cxn modelId="{6E26FEBE-E29C-41D2-8A2C-725FBDEED263}" type="presParOf" srcId="{821A3A32-2162-4DB9-B84F-EF9193DC57F3}" destId="{393FA7E8-7BE6-43A4-A46A-492904D5D8AE}" srcOrd="0" destOrd="0" presId="urn:microsoft.com/office/officeart/2008/layout/VerticalCurvedList"/>
    <dgm:cxn modelId="{41D0B8EC-0CCD-4BFC-8561-829ADCE4627E}" type="presParOf" srcId="{958BDC18-B9ED-4063-8942-4B55CE585862}" destId="{2A4F5204-31FE-48C2-BC77-1B5B8818B982}" srcOrd="11" destOrd="0" presId="urn:microsoft.com/office/officeart/2008/layout/VerticalCurvedList"/>
    <dgm:cxn modelId="{E7D7DEE2-2044-45BB-BE07-F49BBBDD719D}" type="presParOf" srcId="{958BDC18-B9ED-4063-8942-4B55CE585862}" destId="{87139EAD-3886-47A7-96CB-FC9EA61CB072}" srcOrd="12" destOrd="0" presId="urn:microsoft.com/office/officeart/2008/layout/VerticalCurvedList"/>
    <dgm:cxn modelId="{DAFE4318-588C-477A-92BF-D8C9D6FF0422}" type="presParOf" srcId="{87139EAD-3886-47A7-96CB-FC9EA61CB072}" destId="{B852F2BC-49B8-4DA0-85E1-DB275654AFB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0A0AA-DCA6-49B1-9D31-15FF31DCA435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CF6F3-7FD6-4EB1-8C76-AD19E6EC80A7}">
      <dsp:nvSpPr>
        <dsp:cNvPr id="0" name=""/>
        <dsp:cNvSpPr/>
      </dsp:nvSpPr>
      <dsp:spPr>
        <a:xfrm>
          <a:off x="328048" y="214010"/>
          <a:ext cx="5712764" cy="42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From Rules to Trees</a:t>
          </a:r>
          <a:endParaRPr lang="en-US" sz="2300" kern="1200" dirty="0"/>
        </a:p>
      </dsp:txBody>
      <dsp:txXfrm>
        <a:off x="328048" y="214010"/>
        <a:ext cx="5712764" cy="427857"/>
      </dsp:txXfrm>
    </dsp:sp>
    <dsp:sp modelId="{5CEB1FD9-6700-4B0F-9D6B-12D68147B2F9}">
      <dsp:nvSpPr>
        <dsp:cNvPr id="0" name=""/>
        <dsp:cNvSpPr/>
      </dsp:nvSpPr>
      <dsp:spPr>
        <a:xfrm>
          <a:off x="60637" y="16052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C67FD-B5D3-42A6-8855-247AA09B2D78}">
      <dsp:nvSpPr>
        <dsp:cNvPr id="0" name=""/>
        <dsp:cNvSpPr/>
      </dsp:nvSpPr>
      <dsp:spPr>
        <a:xfrm>
          <a:off x="679991" y="855715"/>
          <a:ext cx="5360822" cy="427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Entropy</a:t>
          </a:r>
          <a:endParaRPr lang="en-US" sz="2300" kern="1200" dirty="0"/>
        </a:p>
      </dsp:txBody>
      <dsp:txXfrm>
        <a:off x="679991" y="855715"/>
        <a:ext cx="5360822" cy="427857"/>
      </dsp:txXfrm>
    </dsp:sp>
    <dsp:sp modelId="{0434BDCE-6AA7-4125-A26D-4FA6B13F5E5F}">
      <dsp:nvSpPr>
        <dsp:cNvPr id="0" name=""/>
        <dsp:cNvSpPr/>
      </dsp:nvSpPr>
      <dsp:spPr>
        <a:xfrm>
          <a:off x="412579" y="802233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DF4DB-4618-4364-82C2-255D203A5007}">
      <dsp:nvSpPr>
        <dsp:cNvPr id="0" name=""/>
        <dsp:cNvSpPr/>
      </dsp:nvSpPr>
      <dsp:spPr>
        <a:xfrm>
          <a:off x="840925" y="1497421"/>
          <a:ext cx="5199888" cy="427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Information Gain</a:t>
          </a:r>
          <a:endParaRPr lang="en-US" sz="2300" kern="1200" dirty="0"/>
        </a:p>
      </dsp:txBody>
      <dsp:txXfrm>
        <a:off x="840925" y="1497421"/>
        <a:ext cx="5199888" cy="427857"/>
      </dsp:txXfrm>
    </dsp:sp>
    <dsp:sp modelId="{BA3DBABD-8357-4BAF-ADAF-4FC2A8C8C70E}">
      <dsp:nvSpPr>
        <dsp:cNvPr id="0" name=""/>
        <dsp:cNvSpPr/>
      </dsp:nvSpPr>
      <dsp:spPr>
        <a:xfrm>
          <a:off x="573514" y="144393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2DA14-7E5A-471D-8534-F9529B03ABC1}">
      <dsp:nvSpPr>
        <dsp:cNvPr id="0" name=""/>
        <dsp:cNvSpPr/>
      </dsp:nvSpPr>
      <dsp:spPr>
        <a:xfrm>
          <a:off x="840925" y="2138720"/>
          <a:ext cx="5199888" cy="427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Building Trees</a:t>
          </a:r>
        </a:p>
      </dsp:txBody>
      <dsp:txXfrm>
        <a:off x="840925" y="2138720"/>
        <a:ext cx="5199888" cy="427857"/>
      </dsp:txXfrm>
    </dsp:sp>
    <dsp:sp modelId="{5327D545-8E1F-4834-9488-E544AE1B15D0}">
      <dsp:nvSpPr>
        <dsp:cNvPr id="0" name=""/>
        <dsp:cNvSpPr/>
      </dsp:nvSpPr>
      <dsp:spPr>
        <a:xfrm>
          <a:off x="573514" y="2085238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95E1D-F765-4995-B52C-10081EC171FC}">
      <dsp:nvSpPr>
        <dsp:cNvPr id="0" name=""/>
        <dsp:cNvSpPr/>
      </dsp:nvSpPr>
      <dsp:spPr>
        <a:xfrm>
          <a:off x="679991" y="2780426"/>
          <a:ext cx="5360822" cy="4278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C4.5 (Improvement to ID3)</a:t>
          </a:r>
        </a:p>
      </dsp:txBody>
      <dsp:txXfrm>
        <a:off x="679991" y="2780426"/>
        <a:ext cx="5360822" cy="427857"/>
      </dsp:txXfrm>
    </dsp:sp>
    <dsp:sp modelId="{393FA7E8-7BE6-43A4-A46A-492904D5D8AE}">
      <dsp:nvSpPr>
        <dsp:cNvPr id="0" name=""/>
        <dsp:cNvSpPr/>
      </dsp:nvSpPr>
      <dsp:spPr>
        <a:xfrm>
          <a:off x="412579" y="2726944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F5204-31FE-48C2-BC77-1B5B8818B982}">
      <dsp:nvSpPr>
        <dsp:cNvPr id="0" name=""/>
        <dsp:cNvSpPr/>
      </dsp:nvSpPr>
      <dsp:spPr>
        <a:xfrm>
          <a:off x="328048" y="3422131"/>
          <a:ext cx="5712764" cy="427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612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Pros &amp; Cons of DT</a:t>
          </a:r>
        </a:p>
      </dsp:txBody>
      <dsp:txXfrm>
        <a:off x="328048" y="3422131"/>
        <a:ext cx="5712764" cy="427857"/>
      </dsp:txXfrm>
    </dsp:sp>
    <dsp:sp modelId="{B852F2BC-49B8-4DA0-85E1-DB275654AFBB}">
      <dsp:nvSpPr>
        <dsp:cNvPr id="0" name=""/>
        <dsp:cNvSpPr/>
      </dsp:nvSpPr>
      <dsp:spPr>
        <a:xfrm>
          <a:off x="60637" y="3368649"/>
          <a:ext cx="534822" cy="5348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8721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ntinsti.com/gini-index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27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0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https://blog.quantinsti.com/gini-index/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7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6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6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7835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7835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39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ikit-learn.org/stable/tutorial/machine_learning_map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quantinsti.com/gini-inde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0"/>
            <a:ext cx="5130800" cy="5143500"/>
          </a:xfrm>
          <a:prstGeom prst="rect">
            <a:avLst/>
          </a:prstGeom>
        </p:spPr>
      </p:pic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360169"/>
            <a:ext cx="4343700" cy="17142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Machine Learning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3587011"/>
            <a:ext cx="4343700" cy="12598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Saif Hassan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Lecturer (CS@SIBAU)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11" y="3773269"/>
            <a:ext cx="640080" cy="640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35" y="4398753"/>
            <a:ext cx="713431" cy="713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6584" y="3846598"/>
            <a:ext cx="181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27954" y="4511110"/>
            <a:ext cx="1801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rlow" panose="020B0604020202020204" charset="0"/>
              </a:rPr>
              <a:t>@</a:t>
            </a:r>
            <a:r>
              <a:rPr lang="en-US" sz="2000" dirty="0" err="1">
                <a:latin typeface="Barlow" panose="020B0604020202020204" charset="0"/>
              </a:rPr>
              <a:t>saifhassandr</a:t>
            </a:r>
            <a:endParaRPr lang="en-US" sz="2000" dirty="0">
              <a:latin typeface="Barlow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29511" r="54829" b="35235"/>
          <a:stretch/>
        </p:blipFill>
        <p:spPr>
          <a:xfrm>
            <a:off x="4920770" y="654112"/>
            <a:ext cx="2604842" cy="28797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6" y="235285"/>
            <a:ext cx="973834" cy="7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538">
        <p:fade/>
      </p:transition>
    </mc:Choice>
    <mc:Fallback xmlns="">
      <p:transition spd="med" advTm="215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0"/>
      <p:bldP spid="380" grpId="0" build="p"/>
      <p:bldP spid="5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58EF63-86B5-4E56-B84E-13646547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Entropy of Dataset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78197"/>
              </p:ext>
            </p:extLst>
          </p:nvPr>
        </p:nvGraphicFramePr>
        <p:xfrm>
          <a:off x="5229179" y="1178778"/>
          <a:ext cx="3840481" cy="3840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4564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688334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574795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695430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45757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790523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43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836AF6C-6401-4EB4-A2B7-7C962FE2146F}"/>
                  </a:ext>
                </a:extLst>
              </p:cNvPr>
              <p:cNvSpPr txBox="1"/>
              <p:nvPr/>
            </p:nvSpPr>
            <p:spPr>
              <a:xfrm>
                <a:off x="457200" y="2907431"/>
                <a:ext cx="3891776" cy="630942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Cambria Math" panose="02040503050406030204" pitchFamily="18" charset="0"/>
                  </a:rPr>
                  <a:t>So formula for entropy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36AF6C-6401-4EB4-A2B7-7C962FE2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07431"/>
                <a:ext cx="3891776" cy="630942"/>
              </a:xfrm>
              <a:prstGeom prst="rect">
                <a:avLst/>
              </a:prstGeom>
              <a:blipFill>
                <a:blip r:embed="rId2"/>
                <a:stretch>
                  <a:fillRect l="-3271" b="-9346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03F24B-8BED-4B99-AF93-ACA763E4F65E}"/>
              </a:ext>
            </a:extLst>
          </p:cNvPr>
          <p:cNvSpPr txBox="1"/>
          <p:nvPr/>
        </p:nvSpPr>
        <p:spPr>
          <a:xfrm>
            <a:off x="791737" y="2198899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leway" panose="020B0604020202020204" charset="0"/>
              </a:rPr>
              <a:t>Yes </a:t>
            </a:r>
            <a:r>
              <a:rPr lang="en-US" dirty="0">
                <a:latin typeface="Raleway" panose="020B0604020202020204" charset="0"/>
                <a:sym typeface="Wingdings" panose="05000000000000000000" pitchFamily="2" charset="2"/>
              </a:rPr>
              <a:t> 9 instances</a:t>
            </a:r>
          </a:p>
          <a:p>
            <a:r>
              <a:rPr lang="en-US" dirty="0">
                <a:latin typeface="Raleway" panose="020B0604020202020204" charset="0"/>
                <a:sym typeface="Wingdings" panose="05000000000000000000" pitchFamily="2" charset="2"/>
              </a:rPr>
              <a:t>No  5 instances</a:t>
            </a:r>
            <a:endParaRPr lang="en-US" dirty="0">
              <a:latin typeface="Raleway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208B9CB5-D357-42DB-8617-CB04F4E63296}"/>
                  </a:ext>
                </a:extLst>
              </p:cNvPr>
              <p:cNvSpPr txBox="1"/>
              <p:nvPr/>
            </p:nvSpPr>
            <p:spPr>
              <a:xfrm>
                <a:off x="457200" y="3622616"/>
                <a:ext cx="2685992" cy="407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b="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8B9CB5-D357-42DB-8617-CB04F4E63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22616"/>
                <a:ext cx="2685992" cy="407676"/>
              </a:xfrm>
              <a:prstGeom prst="rect">
                <a:avLst/>
              </a:prstGeom>
              <a:blipFill>
                <a:blip r:embed="rId3"/>
                <a:stretch>
                  <a:fillRect l="-226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A3FD6C29-777C-46FA-B933-498DD1615FA6}"/>
                  </a:ext>
                </a:extLst>
              </p:cNvPr>
              <p:cNvSpPr txBox="1"/>
              <p:nvPr/>
            </p:nvSpPr>
            <p:spPr>
              <a:xfrm>
                <a:off x="457200" y="4144763"/>
                <a:ext cx="22632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=0.41+0.53=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FD6C29-777C-46FA-B933-498DD161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44763"/>
                <a:ext cx="2263248" cy="215444"/>
              </a:xfrm>
              <a:prstGeom prst="rect">
                <a:avLst/>
              </a:prstGeom>
              <a:blipFill>
                <a:blip r:embed="rId4"/>
                <a:stretch>
                  <a:fillRect l="-269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7ADAEF-F584-435C-98E0-5D60765F08BC}"/>
              </a:ext>
            </a:extLst>
          </p:cNvPr>
          <p:cNvSpPr txBox="1"/>
          <p:nvPr/>
        </p:nvSpPr>
        <p:spPr>
          <a:xfrm>
            <a:off x="457200" y="1891122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aleway" panose="020B0604020202020204" charset="0"/>
              </a:rPr>
              <a:t>Dataset contains:</a:t>
            </a:r>
          </a:p>
        </p:txBody>
      </p:sp>
    </p:spTree>
    <p:extLst>
      <p:ext uri="{BB962C8B-B14F-4D97-AF65-F5344CB8AC3E}">
        <p14:creationId xmlns:p14="http://schemas.microsoft.com/office/powerpoint/2010/main" val="262726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58EF63-86B5-4E56-B84E-13646547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835900" cy="1082700"/>
          </a:xfrm>
        </p:spPr>
        <p:txBody>
          <a:bodyPr/>
          <a:lstStyle/>
          <a:p>
            <a:r>
              <a:rPr lang="en-US" dirty="0"/>
              <a:t>Which feature to choose as root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/>
        </p:nvGraphicFramePr>
        <p:xfrm>
          <a:off x="5229179" y="1178778"/>
          <a:ext cx="3840481" cy="3840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4564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688334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574795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695430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45757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790523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43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xmlns="" id="{0F418ABF-D53B-41F5-AC92-919A1AAAD89E}"/>
              </a:ext>
            </a:extLst>
          </p:cNvPr>
          <p:cNvSpPr/>
          <p:nvPr/>
        </p:nvSpPr>
        <p:spPr>
          <a:xfrm>
            <a:off x="375425" y="3208945"/>
            <a:ext cx="1858536" cy="996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Outlook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FB23E73-2D65-4B4A-8063-90A8489C5489}"/>
              </a:ext>
            </a:extLst>
          </p:cNvPr>
          <p:cNvSpPr/>
          <p:nvPr/>
        </p:nvSpPr>
        <p:spPr>
          <a:xfrm>
            <a:off x="2479754" y="3541725"/>
            <a:ext cx="1858536" cy="9961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Temp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3C801AB-FA62-40FE-9454-4032391A1299}"/>
              </a:ext>
            </a:extLst>
          </p:cNvPr>
          <p:cNvSpPr/>
          <p:nvPr/>
        </p:nvSpPr>
        <p:spPr>
          <a:xfrm>
            <a:off x="375425" y="1950535"/>
            <a:ext cx="1858536" cy="99617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Humidity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D2C340B-36F6-4F66-9EDC-D740853C7DA2}"/>
              </a:ext>
            </a:extLst>
          </p:cNvPr>
          <p:cNvSpPr/>
          <p:nvPr/>
        </p:nvSpPr>
        <p:spPr>
          <a:xfrm rot="21071660">
            <a:off x="2713464" y="2073662"/>
            <a:ext cx="1858536" cy="9961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Windy</a:t>
            </a:r>
          </a:p>
        </p:txBody>
      </p:sp>
    </p:spTree>
    <p:extLst>
      <p:ext uri="{BB962C8B-B14F-4D97-AF65-F5344CB8AC3E}">
        <p14:creationId xmlns:p14="http://schemas.microsoft.com/office/powerpoint/2010/main" val="122432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58EF63-86B5-4E56-B84E-13646547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feature to choose as root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01396"/>
              </p:ext>
            </p:extLst>
          </p:nvPr>
        </p:nvGraphicFramePr>
        <p:xfrm>
          <a:off x="5229179" y="1178778"/>
          <a:ext cx="3840481" cy="3840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4564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688334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574795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695430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45757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790523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43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xmlns="" id="{0F418ABF-D53B-41F5-AC92-919A1AAAD89E}"/>
              </a:ext>
            </a:extLst>
          </p:cNvPr>
          <p:cNvSpPr/>
          <p:nvPr/>
        </p:nvSpPr>
        <p:spPr>
          <a:xfrm>
            <a:off x="1639230" y="1575575"/>
            <a:ext cx="1858536" cy="99617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Outlook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B4058172-B3E6-4A02-A523-CC67226F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90116"/>
              </p:ext>
            </p:extLst>
          </p:nvPr>
        </p:nvGraphicFramePr>
        <p:xfrm>
          <a:off x="1071635" y="2970716"/>
          <a:ext cx="743414" cy="1445165"/>
        </p:xfrm>
        <a:graphic>
          <a:graphicData uri="http://schemas.openxmlformats.org/drawingml/2006/table">
            <a:tbl>
              <a:tblPr firstRow="1" bandRow="1">
                <a:tableStyleId>{76619ADB-61A9-424D-A9F4-2143FE4FD84C}</a:tableStyleId>
              </a:tblPr>
              <a:tblGrid>
                <a:gridCol w="743414">
                  <a:extLst>
                    <a:ext uri="{9D8B030D-6E8A-4147-A177-3AD203B41FA5}">
                      <a16:colId xmlns:a16="http://schemas.microsoft.com/office/drawing/2014/main" xmlns="" val="2430009112"/>
                    </a:ext>
                  </a:extLst>
                </a:gridCol>
              </a:tblGrid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Overcast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4891611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2285274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38015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9927797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58291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B6937775-B449-429C-9B12-C409337B4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387"/>
              </p:ext>
            </p:extLst>
          </p:nvPr>
        </p:nvGraphicFramePr>
        <p:xfrm>
          <a:off x="2196791" y="2975208"/>
          <a:ext cx="743414" cy="1734198"/>
        </p:xfrm>
        <a:graphic>
          <a:graphicData uri="http://schemas.openxmlformats.org/drawingml/2006/table">
            <a:tbl>
              <a:tblPr firstRow="1" bandRow="1">
                <a:tableStyleId>{76619ADB-61A9-424D-A9F4-2143FE4FD84C}</a:tableStyleId>
              </a:tblPr>
              <a:tblGrid>
                <a:gridCol w="743414">
                  <a:extLst>
                    <a:ext uri="{9D8B030D-6E8A-4147-A177-3AD203B41FA5}">
                      <a16:colId xmlns:a16="http://schemas.microsoft.com/office/drawing/2014/main" xmlns="" val="2430009112"/>
                    </a:ext>
                  </a:extLst>
                </a:gridCol>
              </a:tblGrid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Rainy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4891611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2285274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38015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9927797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58291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6771538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xmlns="" id="{D64D090F-2FC3-4903-A63C-E09B06A2F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2284"/>
              </p:ext>
            </p:extLst>
          </p:nvPr>
        </p:nvGraphicFramePr>
        <p:xfrm>
          <a:off x="3321947" y="2970716"/>
          <a:ext cx="743414" cy="1734198"/>
        </p:xfrm>
        <a:graphic>
          <a:graphicData uri="http://schemas.openxmlformats.org/drawingml/2006/table">
            <a:tbl>
              <a:tblPr firstRow="1" bandRow="1">
                <a:tableStyleId>{76619ADB-61A9-424D-A9F4-2143FE4FD84C}</a:tableStyleId>
              </a:tblPr>
              <a:tblGrid>
                <a:gridCol w="743414">
                  <a:extLst>
                    <a:ext uri="{9D8B030D-6E8A-4147-A177-3AD203B41FA5}">
                      <a16:colId xmlns:a16="http://schemas.microsoft.com/office/drawing/2014/main" xmlns="" val="2430009112"/>
                    </a:ext>
                  </a:extLst>
                </a:gridCol>
              </a:tblGrid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Sunny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4891611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2285274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38015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9927797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58291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67715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1507F9A-DDE0-4413-A802-0C0722F1F9C3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1443342" y="2425864"/>
            <a:ext cx="468064" cy="544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CF2AA16-C218-4C5C-8D42-CCD76821691E}"/>
              </a:ext>
            </a:extLst>
          </p:cNvPr>
          <p:cNvCxnSpPr>
            <a:cxnSpLocks/>
          </p:cNvCxnSpPr>
          <p:nvPr/>
        </p:nvCxnSpPr>
        <p:spPr>
          <a:xfrm>
            <a:off x="2568498" y="2564130"/>
            <a:ext cx="0" cy="40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076DB07-7169-4FFE-B82E-D89DA63E9089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3225590" y="2425864"/>
            <a:ext cx="468064" cy="544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43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58EF63-86B5-4E56-B84E-13646547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835900" cy="1082700"/>
          </a:xfrm>
        </p:spPr>
        <p:txBody>
          <a:bodyPr/>
          <a:lstStyle/>
          <a:p>
            <a:r>
              <a:rPr lang="en-US" dirty="0"/>
              <a:t>Computing entropy of each value in Outlook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4340"/>
              </p:ext>
            </p:extLst>
          </p:nvPr>
        </p:nvGraphicFramePr>
        <p:xfrm>
          <a:off x="5229179" y="1178778"/>
          <a:ext cx="3840481" cy="3840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4564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688334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574795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695430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45757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790523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43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9FFBBB32-0BD9-4358-B7E7-1AC3B6D93350}"/>
                  </a:ext>
                </a:extLst>
              </p:cNvPr>
              <p:cNvSpPr/>
              <p:nvPr/>
            </p:nvSpPr>
            <p:spPr>
              <a:xfrm>
                <a:off x="457200" y="2046158"/>
                <a:ext cx="4121385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FBBB32-0BD9-4358-B7E7-1AC3B6D93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46158"/>
                <a:ext cx="4121385" cy="30777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6826AB3-DD89-4D0E-B327-ABA9872CA966}"/>
                  </a:ext>
                </a:extLst>
              </p:cNvPr>
              <p:cNvSpPr txBox="1"/>
              <p:nvPr/>
            </p:nvSpPr>
            <p:spPr>
              <a:xfrm>
                <a:off x="531541" y="2476647"/>
                <a:ext cx="3708066" cy="215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𝑶𝒖𝒕𝒍𝒐𝒐𝒌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𝒐𝒗𝒆𝒓𝒄𝒂𝒔𝒕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i="1" dirty="0">
                    <a:solidFill>
                      <a:schemeClr val="tx1"/>
                    </a:solidFill>
                  </a:rPr>
                  <a:t> =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826AB3-DD89-4D0E-B327-ABA9872C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41" y="2476647"/>
                <a:ext cx="3708066" cy="215444"/>
              </a:xfrm>
              <a:prstGeom prst="rect">
                <a:avLst/>
              </a:prstGeom>
              <a:blipFill>
                <a:blip r:embed="rId3"/>
                <a:stretch>
                  <a:fillRect l="-1645" t="-25000" r="-1974" b="-47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3C7B166-669A-4B7B-836F-49B4576DE19F}"/>
                  </a:ext>
                </a:extLst>
              </p:cNvPr>
              <p:cNvSpPr txBox="1"/>
              <p:nvPr/>
            </p:nvSpPr>
            <p:spPr>
              <a:xfrm>
                <a:off x="531542" y="2834959"/>
                <a:ext cx="4202852" cy="305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𝑶𝒖𝒕𝒍𝒐𝒐𝒌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𝒓𝒂𝒊𝒏𝒚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b="0" i="1" dirty="0">
                    <a:solidFill>
                      <a:schemeClr val="tx1"/>
                    </a:solidFill>
                  </a:rPr>
                  <a:t> =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0.971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C7B166-669A-4B7B-836F-49B4576DE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42" y="2834959"/>
                <a:ext cx="4202852" cy="305981"/>
              </a:xfrm>
              <a:prstGeom prst="rect">
                <a:avLst/>
              </a:prstGeom>
              <a:blipFill>
                <a:blip r:embed="rId4"/>
                <a:stretch>
                  <a:fillRect l="-1449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A9D8E16E-1874-45D2-97F3-2154343C3F22}"/>
                  </a:ext>
                </a:extLst>
              </p:cNvPr>
              <p:cNvSpPr txBox="1"/>
              <p:nvPr/>
            </p:nvSpPr>
            <p:spPr>
              <a:xfrm>
                <a:off x="534669" y="3268940"/>
                <a:ext cx="4037331" cy="3059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𝑶𝒖𝒕𝒍𝒐𝒐𝒌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𝒔𝒖𝒏𝒏𝒚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b="0" i="1" dirty="0">
                    <a:solidFill>
                      <a:schemeClr val="tx1"/>
                    </a:solidFill>
                  </a:rPr>
                  <a:t> =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0.971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D8E16E-1874-45D2-97F3-2154343C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69" y="3268940"/>
                <a:ext cx="4037331" cy="305981"/>
              </a:xfrm>
              <a:prstGeom prst="rect">
                <a:avLst/>
              </a:prstGeom>
              <a:blipFill>
                <a:blip r:embed="rId5"/>
                <a:stretch>
                  <a:fillRect l="-1511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47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58EF63-86B5-4E56-B84E-13646547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9486"/>
            <a:ext cx="7835900" cy="1082700"/>
          </a:xfrm>
        </p:spPr>
        <p:txBody>
          <a:bodyPr/>
          <a:lstStyle/>
          <a:p>
            <a:r>
              <a:rPr lang="en-US" dirty="0"/>
              <a:t>Computing Information Gain for Outlook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587112"/>
              </p:ext>
            </p:extLst>
          </p:nvPr>
        </p:nvGraphicFramePr>
        <p:xfrm>
          <a:off x="5229179" y="1178778"/>
          <a:ext cx="3840481" cy="3840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4564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688334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574795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695430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45757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790523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43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758BA39-7407-4FBC-9C03-A41CA18046D5}"/>
                  </a:ext>
                </a:extLst>
              </p:cNvPr>
              <p:cNvSpPr/>
              <p:nvPr/>
            </p:nvSpPr>
            <p:spPr>
              <a:xfrm>
                <a:off x="457200" y="1752900"/>
                <a:ext cx="4114800" cy="69814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𝑰𝒏𝒇𝒐𝒓𝒎𝒂𝒕𝒊𝒐𝒏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𝒇𝒆𝒂𝒕𝒖𝒓𝒆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𝐸𝑛𝑡𝑟𝑜𝑝𝑦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758BA39-7407-4FBC-9C03-A41CA1804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900"/>
                <a:ext cx="4114800" cy="698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1DCF3B43-9A65-46EB-8532-F36984CB2AD0}"/>
                  </a:ext>
                </a:extLst>
              </p:cNvPr>
              <p:cNvSpPr txBox="1"/>
              <p:nvPr/>
            </p:nvSpPr>
            <p:spPr>
              <a:xfrm>
                <a:off x="457200" y="2592760"/>
                <a:ext cx="4464205" cy="4076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𝒐𝒖𝒕𝒍𝒐𝒐𝒌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∗0.971+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∗0+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∗0.971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𝟔𝟗𝟑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CF3B43-9A65-46EB-8532-F36984CB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92760"/>
                <a:ext cx="4464205" cy="407676"/>
              </a:xfrm>
              <a:prstGeom prst="rect">
                <a:avLst/>
              </a:prstGeom>
              <a:blipFill>
                <a:blip r:embed="rId3"/>
                <a:stretch>
                  <a:fillRect l="-1776" b="-134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EBC017A-8E4C-4019-9C39-0D47D60DEF26}"/>
                  </a:ext>
                </a:extLst>
              </p:cNvPr>
              <p:cNvSpPr txBox="1"/>
              <p:nvPr/>
            </p:nvSpPr>
            <p:spPr>
              <a:xfrm>
                <a:off x="457199" y="3352380"/>
                <a:ext cx="4114801" cy="646331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endParaRPr lang="en-U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𝒐𝒖𝒕𝒍𝒐𝒐𝒌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𝑜𝑢𝑡𝑙𝑜𝑜𝑘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solidFill>
                    <a:schemeClr val="bg1"/>
                  </a:solidFill>
                </a:endParaRPr>
              </a:p>
              <a:p>
                <a:endParaRPr lang="en-US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BC017A-8E4C-4019-9C39-0D47D60DE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352380"/>
                <a:ext cx="411480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7B70104-8565-4FFE-8381-DB071FF59479}"/>
                  </a:ext>
                </a:extLst>
              </p:cNvPr>
              <p:cNvSpPr txBox="1"/>
              <p:nvPr/>
            </p:nvSpPr>
            <p:spPr>
              <a:xfrm>
                <a:off x="457199" y="4146581"/>
                <a:ext cx="4464205" cy="2154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𝒐𝒖𝒕𝒍𝒐𝒐𝒌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=0.94−0.693=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𝟐𝟒𝟕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B70104-8565-4FFE-8381-DB071FF5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146581"/>
                <a:ext cx="4464205" cy="215444"/>
              </a:xfrm>
              <a:prstGeom prst="rect">
                <a:avLst/>
              </a:prstGeom>
              <a:blipFill>
                <a:blip r:embed="rId5"/>
                <a:stretch>
                  <a:fillRect l="-1366" b="-19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8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58EF63-86B5-4E56-B84E-13646547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feature to choose as root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38342"/>
              </p:ext>
            </p:extLst>
          </p:nvPr>
        </p:nvGraphicFramePr>
        <p:xfrm>
          <a:off x="5229179" y="1178778"/>
          <a:ext cx="3840481" cy="3840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91036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742940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574795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695430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45757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790523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43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xmlns="" id="{0F418ABF-D53B-41F5-AC92-919A1AAAD89E}"/>
              </a:ext>
            </a:extLst>
          </p:cNvPr>
          <p:cNvSpPr/>
          <p:nvPr/>
        </p:nvSpPr>
        <p:spPr>
          <a:xfrm>
            <a:off x="1786055" y="1406712"/>
            <a:ext cx="1858536" cy="99617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Windy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B4058172-B3E6-4A02-A523-CC67226F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23371"/>
              </p:ext>
            </p:extLst>
          </p:nvPr>
        </p:nvGraphicFramePr>
        <p:xfrm>
          <a:off x="1247079" y="2586154"/>
          <a:ext cx="743414" cy="2263140"/>
        </p:xfrm>
        <a:graphic>
          <a:graphicData uri="http://schemas.openxmlformats.org/drawingml/2006/table">
            <a:tbl>
              <a:tblPr firstRow="1" bandRow="1">
                <a:tableStyleId>{76619ADB-61A9-424D-A9F4-2143FE4FD84C}</a:tableStyleId>
              </a:tblPr>
              <a:tblGrid>
                <a:gridCol w="743414">
                  <a:extLst>
                    <a:ext uri="{9D8B030D-6E8A-4147-A177-3AD203B41FA5}">
                      <a16:colId xmlns:a16="http://schemas.microsoft.com/office/drawing/2014/main" xmlns="" val="243000911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Raleway" panose="020B0604020202020204" charset="0"/>
                        </a:rPr>
                        <a:t>False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48916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228527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3801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992779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5829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390274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025669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46926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5215201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xmlns="" id="{D64D090F-2FC3-4903-A63C-E09B06A2F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7579"/>
              </p:ext>
            </p:extLst>
          </p:nvPr>
        </p:nvGraphicFramePr>
        <p:xfrm>
          <a:off x="3321947" y="2571750"/>
          <a:ext cx="743414" cy="2023231"/>
        </p:xfrm>
        <a:graphic>
          <a:graphicData uri="http://schemas.openxmlformats.org/drawingml/2006/table">
            <a:tbl>
              <a:tblPr firstRow="1" bandRow="1">
                <a:tableStyleId>{76619ADB-61A9-424D-A9F4-2143FE4FD84C}</a:tableStyleId>
              </a:tblPr>
              <a:tblGrid>
                <a:gridCol w="743414">
                  <a:extLst>
                    <a:ext uri="{9D8B030D-6E8A-4147-A177-3AD203B41FA5}">
                      <a16:colId xmlns:a16="http://schemas.microsoft.com/office/drawing/2014/main" xmlns="" val="2430009112"/>
                    </a:ext>
                  </a:extLst>
                </a:gridCol>
              </a:tblGrid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Raleway" panose="020B0604020202020204" charset="0"/>
                        </a:rPr>
                        <a:t>True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4891611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2285274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838015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9927797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1358291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6771538"/>
                  </a:ext>
                </a:extLst>
              </a:tr>
              <a:tr h="28903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Raleway" panose="020B060402020202020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78007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1507F9A-DDE0-4413-A802-0C0722F1F9C3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1618786" y="2257001"/>
            <a:ext cx="439445" cy="32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076DB07-7169-4FFE-B82E-D89DA63E9089}"/>
              </a:ext>
            </a:extLst>
          </p:cNvPr>
          <p:cNvCxnSpPr>
            <a:cxnSpLocks/>
            <a:stCxn id="3" idx="5"/>
            <a:endCxn id="11" idx="0"/>
          </p:cNvCxnSpPr>
          <p:nvPr/>
        </p:nvCxnSpPr>
        <p:spPr>
          <a:xfrm>
            <a:off x="3372415" y="2257001"/>
            <a:ext cx="321239" cy="314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4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58EF63-86B5-4E56-B84E-13646547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835900" cy="1082700"/>
          </a:xfrm>
        </p:spPr>
        <p:txBody>
          <a:bodyPr/>
          <a:lstStyle/>
          <a:p>
            <a:r>
              <a:rPr lang="en-US" dirty="0"/>
              <a:t>Computing entropy of each value in Windy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/>
        </p:nvGraphicFramePr>
        <p:xfrm>
          <a:off x="5229179" y="1178778"/>
          <a:ext cx="3840481" cy="3840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4564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688334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574795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695430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45757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790523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43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9FFBBB32-0BD9-4358-B7E7-1AC3B6D93350}"/>
                  </a:ext>
                </a:extLst>
              </p:cNvPr>
              <p:cNvSpPr/>
              <p:nvPr/>
            </p:nvSpPr>
            <p:spPr>
              <a:xfrm>
                <a:off x="457200" y="2046158"/>
                <a:ext cx="4675062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FBBB32-0BD9-4358-B7E7-1AC3B6D93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46158"/>
                <a:ext cx="4675062" cy="338554"/>
              </a:xfrm>
              <a:prstGeom prst="rect">
                <a:avLst/>
              </a:prstGeom>
              <a:blipFill>
                <a:blip r:embed="rId2"/>
                <a:stretch>
                  <a:fillRect b="-1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6826AB3-DD89-4D0E-B327-ABA9872CA966}"/>
                  </a:ext>
                </a:extLst>
              </p:cNvPr>
              <p:cNvSpPr txBox="1"/>
              <p:nvPr/>
            </p:nvSpPr>
            <p:spPr>
              <a:xfrm>
                <a:off x="531541" y="2595591"/>
                <a:ext cx="3737818" cy="3497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𝑾𝒊𝒏𝒅𝒚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𝑻𝒓𝒖𝒆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b="0" i="1" dirty="0">
                    <a:solidFill>
                      <a:schemeClr val="tx1"/>
                    </a:solidFill>
                  </a:rPr>
                  <a:t> = </a:t>
                </a:r>
                <a:r>
                  <a:rPr lang="en-US" sz="1600" b="1" i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826AB3-DD89-4D0E-B327-ABA9872C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41" y="2595591"/>
                <a:ext cx="3737818" cy="349711"/>
              </a:xfrm>
              <a:prstGeom prst="rect">
                <a:avLst/>
              </a:prstGeom>
              <a:blipFill>
                <a:blip r:embed="rId3"/>
                <a:stretch>
                  <a:fillRect l="-1794" t="-5263" r="-2284" b="-19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B3C7B166-669A-4B7B-836F-49B4576DE19F}"/>
                  </a:ext>
                </a:extLst>
              </p:cNvPr>
              <p:cNvSpPr txBox="1"/>
              <p:nvPr/>
            </p:nvSpPr>
            <p:spPr>
              <a:xfrm>
                <a:off x="531541" y="3169489"/>
                <a:ext cx="4697637" cy="349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𝑾𝒊𝒏𝒅𝒚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𝑭𝒂𝒍𝒔𝒆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600" b="0" i="1" dirty="0">
                    <a:solidFill>
                      <a:schemeClr val="tx1"/>
                    </a:solidFill>
                  </a:rPr>
                  <a:t> = </a:t>
                </a:r>
                <a:r>
                  <a:rPr lang="en-US" sz="1600" b="1" i="1" dirty="0">
                    <a:solidFill>
                      <a:schemeClr val="tx1"/>
                    </a:solidFill>
                  </a:rPr>
                  <a:t>0.811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C7B166-669A-4B7B-836F-49B4576DE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41" y="3169489"/>
                <a:ext cx="4697637" cy="349839"/>
              </a:xfrm>
              <a:prstGeom prst="rect">
                <a:avLst/>
              </a:prstGeom>
              <a:blipFill>
                <a:blip r:embed="rId4"/>
                <a:stretch>
                  <a:fillRect l="-1427" t="-5263" b="-19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18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1558EF63-86B5-4E56-B84E-13646547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9486"/>
            <a:ext cx="7835900" cy="1082700"/>
          </a:xfrm>
        </p:spPr>
        <p:txBody>
          <a:bodyPr/>
          <a:lstStyle/>
          <a:p>
            <a:r>
              <a:rPr lang="en-US" dirty="0"/>
              <a:t>Computing Information Gain for Windy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8D6A4F2-9C48-47BA-BCF0-10131375DD59}"/>
              </a:ext>
            </a:extLst>
          </p:cNvPr>
          <p:cNvGraphicFramePr>
            <a:graphicFrameLocks noGrp="1"/>
          </p:cNvGraphicFramePr>
          <p:nvPr/>
        </p:nvGraphicFramePr>
        <p:xfrm>
          <a:off x="5229179" y="1178778"/>
          <a:ext cx="3840481" cy="384048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45642">
                  <a:extLst>
                    <a:ext uri="{9D8B030D-6E8A-4147-A177-3AD203B41FA5}">
                      <a16:colId xmlns:a16="http://schemas.microsoft.com/office/drawing/2014/main" xmlns="" val="1234604966"/>
                    </a:ext>
                  </a:extLst>
                </a:gridCol>
                <a:gridCol w="688334">
                  <a:extLst>
                    <a:ext uri="{9D8B030D-6E8A-4147-A177-3AD203B41FA5}">
                      <a16:colId xmlns:a16="http://schemas.microsoft.com/office/drawing/2014/main" xmlns="" val="3146507054"/>
                    </a:ext>
                  </a:extLst>
                </a:gridCol>
                <a:gridCol w="574795">
                  <a:extLst>
                    <a:ext uri="{9D8B030D-6E8A-4147-A177-3AD203B41FA5}">
                      <a16:colId xmlns:a16="http://schemas.microsoft.com/office/drawing/2014/main" xmlns="" val="2254469901"/>
                    </a:ext>
                  </a:extLst>
                </a:gridCol>
                <a:gridCol w="695430">
                  <a:extLst>
                    <a:ext uri="{9D8B030D-6E8A-4147-A177-3AD203B41FA5}">
                      <a16:colId xmlns:a16="http://schemas.microsoft.com/office/drawing/2014/main" xmlns="" val="3053683735"/>
                    </a:ext>
                  </a:extLst>
                </a:gridCol>
                <a:gridCol w="645757">
                  <a:extLst>
                    <a:ext uri="{9D8B030D-6E8A-4147-A177-3AD203B41FA5}">
                      <a16:colId xmlns:a16="http://schemas.microsoft.com/office/drawing/2014/main" xmlns="" val="208564981"/>
                    </a:ext>
                  </a:extLst>
                </a:gridCol>
                <a:gridCol w="790523">
                  <a:extLst>
                    <a:ext uri="{9D8B030D-6E8A-4147-A177-3AD203B41FA5}">
                      <a16:colId xmlns:a16="http://schemas.microsoft.com/office/drawing/2014/main" xmlns="" val="4042211170"/>
                    </a:ext>
                  </a:extLst>
                </a:gridCol>
              </a:tblGrid>
              <a:tr h="443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S. No#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Outlook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Temp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Humidity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Windy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effectLst/>
                        </a:rPr>
                        <a:t>Play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124794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39488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7130123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669112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overcast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812326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5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001411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6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556408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7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645197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8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0306606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9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rainy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6087188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10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58138205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11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hot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1636609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12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high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162709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13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cool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FALSE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6145920"/>
                  </a:ext>
                </a:extLst>
              </a:tr>
              <a:tr h="2426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14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sunny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mild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normal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TRUE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yes</a:t>
                      </a:r>
                    </a:p>
                  </a:txBody>
                  <a:tcPr marL="48322" marR="48322" marT="24161" marB="241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13245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758BA39-7407-4FBC-9C03-A41CA18046D5}"/>
                  </a:ext>
                </a:extLst>
              </p:cNvPr>
              <p:cNvSpPr/>
              <p:nvPr/>
            </p:nvSpPr>
            <p:spPr>
              <a:xfrm>
                <a:off x="457200" y="1752900"/>
                <a:ext cx="4114800" cy="69814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𝑰𝒏𝒇𝒐𝒓𝒎𝒂𝒕𝒊𝒐𝒏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𝒇𝒆𝒂𝒕𝒖𝒓𝒆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𝐸𝑛𝑡𝑟𝑜𝑝𝑦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758BA39-7407-4FBC-9C03-A41CA1804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52900"/>
                <a:ext cx="4114800" cy="698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1DCF3B43-9A65-46EB-8532-F36984CB2AD0}"/>
                  </a:ext>
                </a:extLst>
              </p:cNvPr>
              <p:cNvSpPr txBox="1"/>
              <p:nvPr/>
            </p:nvSpPr>
            <p:spPr>
              <a:xfrm>
                <a:off x="457200" y="2555590"/>
                <a:ext cx="4464205" cy="4033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𝒘𝒊𝒏𝒅𝒚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∗0.811+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𝟖𝟗𝟐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CF3B43-9A65-46EB-8532-F36984CB2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55590"/>
                <a:ext cx="4464205" cy="403316"/>
              </a:xfrm>
              <a:prstGeom prst="rect">
                <a:avLst/>
              </a:prstGeom>
              <a:blipFill>
                <a:blip r:embed="rId3"/>
                <a:stretch>
                  <a:fillRect l="-1776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EBC017A-8E4C-4019-9C39-0D47D60DEF26}"/>
                  </a:ext>
                </a:extLst>
              </p:cNvPr>
              <p:cNvSpPr txBox="1"/>
              <p:nvPr/>
            </p:nvSpPr>
            <p:spPr>
              <a:xfrm>
                <a:off x="457199" y="3352380"/>
                <a:ext cx="4114801" cy="66608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endParaRPr lang="en-US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𝑾𝒊𝒏𝒅𝒚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𝑊𝑖𝑛𝑑𝑦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i="1" dirty="0">
                  <a:solidFill>
                    <a:schemeClr val="bg1"/>
                  </a:solidFill>
                </a:endParaRPr>
              </a:p>
              <a:p>
                <a:endParaRPr lang="en-US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BC017A-8E4C-4019-9C39-0D47D60DE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352380"/>
                <a:ext cx="4114801" cy="666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7B70104-8565-4FFE-8381-DB071FF59479}"/>
                  </a:ext>
                </a:extLst>
              </p:cNvPr>
              <p:cNvSpPr txBox="1"/>
              <p:nvPr/>
            </p:nvSpPr>
            <p:spPr>
              <a:xfrm>
                <a:off x="457199" y="4146581"/>
                <a:ext cx="4464205" cy="2351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𝒘𝒊𝒏𝒅𝒚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=0.94−0.892=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𝟎𝟒𝟖</m:t>
                      </m:r>
                    </m:oMath>
                  </m:oMathPara>
                </a14:m>
                <a:endParaRPr 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B70104-8565-4FFE-8381-DB071FF5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146581"/>
                <a:ext cx="4464205" cy="235193"/>
              </a:xfrm>
              <a:prstGeom prst="rect">
                <a:avLst/>
              </a:prstGeom>
              <a:blipFill>
                <a:blip r:embed="rId5"/>
                <a:stretch>
                  <a:fillRect l="-1366" b="-256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536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B134257-B8FB-4570-9D85-0EB23FEA2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0" y="1360449"/>
            <a:ext cx="7753350" cy="1830376"/>
          </a:xfrm>
        </p:spPr>
        <p:txBody>
          <a:bodyPr/>
          <a:lstStyle/>
          <a:p>
            <a:r>
              <a:rPr lang="en-US" dirty="0"/>
              <a:t>Similarly, we computed </a:t>
            </a:r>
            <a:r>
              <a:rPr lang="en-US" b="1" dirty="0"/>
              <a:t>information gain </a:t>
            </a:r>
            <a:r>
              <a:rPr lang="en-US" dirty="0"/>
              <a:t>for </a:t>
            </a:r>
            <a:r>
              <a:rPr lang="en-US" b="1" dirty="0"/>
              <a:t>temp</a:t>
            </a:r>
            <a:r>
              <a:rPr lang="en-US" dirty="0"/>
              <a:t> and </a:t>
            </a:r>
            <a:r>
              <a:rPr lang="en-US" b="1" dirty="0"/>
              <a:t>humidity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FECF1D-D26F-48F2-A969-8186D0A7AE1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E69563E-9C5E-41EF-8CDB-16518A18BAD8}"/>
                  </a:ext>
                </a:extLst>
              </p:cNvPr>
              <p:cNvSpPr txBox="1"/>
              <p:nvPr/>
            </p:nvSpPr>
            <p:spPr>
              <a:xfrm>
                <a:off x="1085850" y="3449443"/>
                <a:ext cx="2348725" cy="3018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𝒕𝒆𝒎𝒑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𝟎𝟐𝟗</m:t>
                      </m:r>
                    </m:oMath>
                  </m:oMathPara>
                </a14:m>
                <a:endParaRPr lang="en-US" sz="18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69563E-9C5E-41EF-8CDB-16518A18B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3449443"/>
                <a:ext cx="2348725" cy="301878"/>
              </a:xfrm>
              <a:prstGeom prst="rect">
                <a:avLst/>
              </a:prstGeom>
              <a:blipFill>
                <a:blip r:embed="rId2"/>
                <a:stretch>
                  <a:fillRect l="-3377" b="-265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C3BB88E-1018-4CB1-8ED6-85B3D4C45E31}"/>
                  </a:ext>
                </a:extLst>
              </p:cNvPr>
              <p:cNvSpPr txBox="1"/>
              <p:nvPr/>
            </p:nvSpPr>
            <p:spPr>
              <a:xfrm>
                <a:off x="1085850" y="3917483"/>
                <a:ext cx="2911028" cy="3024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𝒉𝒖𝒎𝒊𝒅𝒊𝒕𝒚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𝟏𝟓𝟐</m:t>
                      </m:r>
                    </m:oMath>
                  </m:oMathPara>
                </a14:m>
                <a:endParaRPr lang="en-US" sz="18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3BB88E-1018-4CB1-8ED6-85B3D4C4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3917483"/>
                <a:ext cx="2911028" cy="302455"/>
              </a:xfrm>
              <a:prstGeom prst="rect">
                <a:avLst/>
              </a:prstGeom>
              <a:blipFill>
                <a:blip r:embed="rId3"/>
                <a:stretch>
                  <a:fillRect l="-2720" b="-30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8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feature to choose as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62E451B-9564-426E-9832-300A4974E1AE}"/>
                  </a:ext>
                </a:extLst>
              </p:cNvPr>
              <p:cNvSpPr txBox="1"/>
              <p:nvPr/>
            </p:nvSpPr>
            <p:spPr>
              <a:xfrm>
                <a:off x="4408911" y="2368845"/>
                <a:ext cx="2348725" cy="3352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𝒕𝒆𝒎𝒑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𝟎𝟐𝟗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2E451B-9564-426E-9832-300A4974E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11" y="2368845"/>
                <a:ext cx="2348725" cy="335285"/>
              </a:xfrm>
              <a:prstGeom prst="rect">
                <a:avLst/>
              </a:prstGeom>
              <a:blipFill>
                <a:blip r:embed="rId2"/>
                <a:stretch>
                  <a:fillRect l="-3886" b="-25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984E7C1B-CAE3-4E0B-8281-0B1A429C84B3}"/>
                  </a:ext>
                </a:extLst>
              </p:cNvPr>
              <p:cNvSpPr txBox="1"/>
              <p:nvPr/>
            </p:nvSpPr>
            <p:spPr>
              <a:xfrm>
                <a:off x="4408911" y="3335477"/>
                <a:ext cx="2911028" cy="335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𝒉𝒖𝒎𝒊𝒅𝒊𝒕𝒚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𝟏𝟓𝟐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4E7C1B-CAE3-4E0B-8281-0B1A429C8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911" y="3335477"/>
                <a:ext cx="2911028" cy="335926"/>
              </a:xfrm>
              <a:prstGeom prst="rect">
                <a:avLst/>
              </a:prstGeom>
              <a:blipFill>
                <a:blip r:embed="rId3"/>
                <a:stretch>
                  <a:fillRect l="-3138" b="-3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731EB969-28DF-4DFA-800D-CBD9FC460846}"/>
                  </a:ext>
                </a:extLst>
              </p:cNvPr>
              <p:cNvSpPr txBox="1"/>
              <p:nvPr/>
            </p:nvSpPr>
            <p:spPr>
              <a:xfrm>
                <a:off x="937167" y="2368845"/>
                <a:ext cx="2348725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𝒐𝒖𝒕𝒍𝒐𝒐𝒌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𝟐𝟒𝟕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1EB969-28DF-4DFA-800D-CBD9FC46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7" y="2368845"/>
                <a:ext cx="2348725" cy="307777"/>
              </a:xfrm>
              <a:prstGeom prst="rect">
                <a:avLst/>
              </a:prstGeom>
              <a:blipFill>
                <a:blip r:embed="rId4"/>
                <a:stretch>
                  <a:fillRect l="-3896" r="-2857" b="-2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03E94B6-883B-4E67-A129-5E7A86EAB953}"/>
                  </a:ext>
                </a:extLst>
              </p:cNvPr>
              <p:cNvSpPr txBox="1"/>
              <p:nvPr/>
            </p:nvSpPr>
            <p:spPr>
              <a:xfrm>
                <a:off x="952033" y="3335477"/>
                <a:ext cx="2534582" cy="335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𝑮𝒂𝒊𝒏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𝒘𝒊𝒏𝒅𝒚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𝟎𝟒𝟖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E94B6-883B-4E67-A129-5E7A86EAB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3" y="3335477"/>
                <a:ext cx="2534582" cy="335926"/>
              </a:xfrm>
              <a:prstGeom prst="rect">
                <a:avLst/>
              </a:prstGeom>
              <a:blipFill>
                <a:blip r:embed="rId5"/>
                <a:stretch>
                  <a:fillRect l="-3606" b="-3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xmlns="" id="{4AD2959D-4240-44ED-A0A3-56B462955D76}"/>
              </a:ext>
            </a:extLst>
          </p:cNvPr>
          <p:cNvSpPr/>
          <p:nvPr/>
        </p:nvSpPr>
        <p:spPr>
          <a:xfrm>
            <a:off x="2516691" y="2287683"/>
            <a:ext cx="836110" cy="44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948374-AA16-449D-9886-6024B2718EAE}"/>
              </a:ext>
            </a:extLst>
          </p:cNvPr>
          <p:cNvSpPr txBox="1"/>
          <p:nvPr/>
        </p:nvSpPr>
        <p:spPr>
          <a:xfrm>
            <a:off x="1966959" y="1739271"/>
            <a:ext cx="5210081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latin typeface="Raleway" panose="020B0604020202020204" charset="0"/>
              </a:rPr>
              <a:t>Feature with highest Gain will be Root, </a:t>
            </a:r>
            <a:r>
              <a:rPr lang="en-US" sz="1600" dirty="0">
                <a:latin typeface="Raleway" panose="020B0604020202020204" charset="0"/>
              </a:rPr>
              <a:t>e.g. Outlook</a:t>
            </a:r>
          </a:p>
        </p:txBody>
      </p:sp>
    </p:spTree>
    <p:extLst>
      <p:ext uri="{BB962C8B-B14F-4D97-AF65-F5344CB8AC3E}">
        <p14:creationId xmlns:p14="http://schemas.microsoft.com/office/powerpoint/2010/main" val="20090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2861919"/>
              </p:ext>
            </p:extLst>
          </p:nvPr>
        </p:nvGraphicFramePr>
        <p:xfrm>
          <a:off x="457200" y="11469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959815"/>
      </p:ext>
    </p:extLst>
  </p:cSld>
  <p:clrMapOvr>
    <a:masterClrMapping/>
  </p:clrMapOvr>
  <p:transition advTm="18290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78F04-5D3D-4290-9CBF-2ABC4AA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feature to choose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EB6D41-6541-49D8-9ED0-9821612F6D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A494AF7-230C-4612-9A1C-D6C790CE0C79}"/>
              </a:ext>
            </a:extLst>
          </p:cNvPr>
          <p:cNvSpPr/>
          <p:nvPr/>
        </p:nvSpPr>
        <p:spPr>
          <a:xfrm>
            <a:off x="3445882" y="1497662"/>
            <a:ext cx="1858536" cy="99617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Outlook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1901669A-8830-4B8E-9A1D-6319A4C04AB0}"/>
              </a:ext>
            </a:extLst>
          </p:cNvPr>
          <p:cNvSpPr/>
          <p:nvPr/>
        </p:nvSpPr>
        <p:spPr>
          <a:xfrm>
            <a:off x="6214749" y="2921252"/>
            <a:ext cx="1567868" cy="840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???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A032750-15FD-4192-9D13-E3C829BE9190}"/>
              </a:ext>
            </a:extLst>
          </p:cNvPr>
          <p:cNvSpPr/>
          <p:nvPr/>
        </p:nvSpPr>
        <p:spPr>
          <a:xfrm>
            <a:off x="4422497" y="3103596"/>
            <a:ext cx="1567868" cy="8403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52F153-4D5A-4061-BB2C-8C01A2F930AC}"/>
              </a:ext>
            </a:extLst>
          </p:cNvPr>
          <p:cNvSpPr/>
          <p:nvPr/>
        </p:nvSpPr>
        <p:spPr>
          <a:xfrm>
            <a:off x="1662639" y="2798716"/>
            <a:ext cx="713678" cy="37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39A9A01-D3C1-4884-A591-DDF35FE693B0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flipH="1">
            <a:off x="2019478" y="2347951"/>
            <a:ext cx="1698580" cy="450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842A385-A9C2-4F3F-9B99-DB7DF8743B33}"/>
              </a:ext>
            </a:extLst>
          </p:cNvPr>
          <p:cNvCxnSpPr>
            <a:stCxn id="6" idx="5"/>
            <a:endCxn id="7" idx="0"/>
          </p:cNvCxnSpPr>
          <p:nvPr/>
        </p:nvCxnSpPr>
        <p:spPr>
          <a:xfrm>
            <a:off x="5032242" y="2347951"/>
            <a:ext cx="1966441" cy="57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CA4377A-F677-4413-8C5A-57FDE180C976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375150" y="2493837"/>
            <a:ext cx="831281" cy="609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6A03F4E-489D-4E39-A18E-C28AC5C3E7FE}"/>
              </a:ext>
            </a:extLst>
          </p:cNvPr>
          <p:cNvSpPr txBox="1"/>
          <p:nvPr/>
        </p:nvSpPr>
        <p:spPr>
          <a:xfrm rot="20723963">
            <a:off x="2488973" y="2223256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9B7822-DEFE-4D4E-9EC0-2F8AE4F93589}"/>
              </a:ext>
            </a:extLst>
          </p:cNvPr>
          <p:cNvSpPr txBox="1"/>
          <p:nvPr/>
        </p:nvSpPr>
        <p:spPr>
          <a:xfrm rot="2363356">
            <a:off x="4323778" y="268988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79F43AE-6174-4986-B28B-6A1EF4443924}"/>
              </a:ext>
            </a:extLst>
          </p:cNvPr>
          <p:cNvSpPr txBox="1"/>
          <p:nvPr/>
        </p:nvSpPr>
        <p:spPr>
          <a:xfrm rot="1083482">
            <a:off x="5587088" y="228683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7D8D1F5F-C858-4FE5-B870-65D7BDA25622}"/>
              </a:ext>
            </a:extLst>
          </p:cNvPr>
          <p:cNvSpPr/>
          <p:nvPr/>
        </p:nvSpPr>
        <p:spPr>
          <a:xfrm>
            <a:off x="4790790" y="4364161"/>
            <a:ext cx="2641347" cy="46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again in the same way for sunny and rainy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0C22475-A0CD-4E42-934F-9058AD37DC9A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>
          <a:xfrm flipH="1" flipV="1">
            <a:off x="5206431" y="3943973"/>
            <a:ext cx="905033" cy="420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FA2544D-B3E9-4994-BECB-039C4F5D929B}"/>
              </a:ext>
            </a:extLst>
          </p:cNvPr>
          <p:cNvCxnSpPr>
            <a:cxnSpLocks/>
            <a:stCxn id="25" idx="0"/>
            <a:endCxn id="7" idx="4"/>
          </p:cNvCxnSpPr>
          <p:nvPr/>
        </p:nvCxnSpPr>
        <p:spPr>
          <a:xfrm flipV="1">
            <a:off x="6111464" y="3761629"/>
            <a:ext cx="887219" cy="602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558DB59-351D-48B9-9E4E-FB9751E415A8}"/>
              </a:ext>
            </a:extLst>
          </p:cNvPr>
          <p:cNvSpPr/>
          <p:nvPr/>
        </p:nvSpPr>
        <p:spPr>
          <a:xfrm>
            <a:off x="512956" y="3657051"/>
            <a:ext cx="2932926" cy="4507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need to compute for </a:t>
            </a:r>
            <a:r>
              <a:rPr lang="en-US" b="1" dirty="0"/>
              <a:t>overcast</a:t>
            </a:r>
            <a:r>
              <a:rPr lang="en-US" dirty="0"/>
              <a:t>, as it contains only </a:t>
            </a:r>
            <a:r>
              <a:rPr lang="en-US" b="1" dirty="0"/>
              <a:t>YES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908F5893-0EAE-476D-97F4-EE0728B60CD7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>
          <a:xfrm flipV="1">
            <a:off x="1979419" y="3177857"/>
            <a:ext cx="40059" cy="479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4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EF86EB4-1D32-4E7B-8538-DB0712D1DA8B}"/>
              </a:ext>
            </a:extLst>
          </p:cNvPr>
          <p:cNvSpPr txBox="1"/>
          <p:nvPr/>
        </p:nvSpPr>
        <p:spPr>
          <a:xfrm>
            <a:off x="3941973" y="237964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78F04-5D3D-4290-9CBF-2ABC4AA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feature to choose next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A494AF7-230C-4612-9A1C-D6C790CE0C79}"/>
              </a:ext>
            </a:extLst>
          </p:cNvPr>
          <p:cNvSpPr/>
          <p:nvPr/>
        </p:nvSpPr>
        <p:spPr>
          <a:xfrm>
            <a:off x="3445882" y="1497663"/>
            <a:ext cx="1858536" cy="73382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Raleway" panose="020B0604020202020204" charset="0"/>
              </a:rPr>
              <a:t>Outlook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1901669A-8830-4B8E-9A1D-6319A4C04AB0}"/>
              </a:ext>
            </a:extLst>
          </p:cNvPr>
          <p:cNvSpPr/>
          <p:nvPr/>
        </p:nvSpPr>
        <p:spPr>
          <a:xfrm>
            <a:off x="5304418" y="2527104"/>
            <a:ext cx="1567868" cy="6621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aleway" panose="020B0604020202020204" charset="0"/>
              </a:rPr>
              <a:t>Windy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A032750-15FD-4192-9D13-E3C829BE9190}"/>
              </a:ext>
            </a:extLst>
          </p:cNvPr>
          <p:cNvSpPr/>
          <p:nvPr/>
        </p:nvSpPr>
        <p:spPr>
          <a:xfrm>
            <a:off x="1878014" y="2527104"/>
            <a:ext cx="1567868" cy="6621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Raleway" panose="020B0604020202020204" charset="0"/>
              </a:rPr>
              <a:t>Humidity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842A385-A9C2-4F3F-9B99-DB7DF8743B33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5032242" y="2124024"/>
            <a:ext cx="1056110" cy="40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CA4377A-F677-4413-8C5A-57FDE180C976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661948" y="2124024"/>
            <a:ext cx="1056110" cy="40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9B7822-DEFE-4D4E-9EC0-2F8AE4F93589}"/>
              </a:ext>
            </a:extLst>
          </p:cNvPr>
          <p:cNvSpPr txBox="1"/>
          <p:nvPr/>
        </p:nvSpPr>
        <p:spPr>
          <a:xfrm rot="20188619">
            <a:off x="2770090" y="206653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79F43AE-6174-4986-B28B-6A1EF4443924}"/>
              </a:ext>
            </a:extLst>
          </p:cNvPr>
          <p:cNvSpPr txBox="1"/>
          <p:nvPr/>
        </p:nvSpPr>
        <p:spPr>
          <a:xfrm rot="1463736">
            <a:off x="5274001" y="2021411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95EFA71-22E4-4A05-920B-3CB9A5278CC1}"/>
              </a:ext>
            </a:extLst>
          </p:cNvPr>
          <p:cNvSpPr/>
          <p:nvPr/>
        </p:nvSpPr>
        <p:spPr>
          <a:xfrm>
            <a:off x="4018311" y="2828340"/>
            <a:ext cx="713678" cy="3791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F6F14E4-AB1C-4177-AC1B-FC97F6077343}"/>
              </a:ext>
            </a:extLst>
          </p:cNvPr>
          <p:cNvCxnSpPr>
            <a:cxnSpLocks/>
            <a:stCxn id="6" idx="4"/>
            <a:endCxn id="35" idx="0"/>
          </p:cNvCxnSpPr>
          <p:nvPr/>
        </p:nvCxnSpPr>
        <p:spPr>
          <a:xfrm>
            <a:off x="4375150" y="2231491"/>
            <a:ext cx="0" cy="596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B6217FF-E886-4017-BF7E-DBA296479961}"/>
              </a:ext>
            </a:extLst>
          </p:cNvPr>
          <p:cNvSpPr/>
          <p:nvPr/>
        </p:nvSpPr>
        <p:spPr>
          <a:xfrm>
            <a:off x="1308565" y="3635477"/>
            <a:ext cx="797412" cy="3791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D894C49B-058B-4895-A6DF-5BC20602120A}"/>
              </a:ext>
            </a:extLst>
          </p:cNvPr>
          <p:cNvCxnSpPr>
            <a:cxnSpLocks/>
            <a:stCxn id="8" idx="3"/>
            <a:endCxn id="42" idx="0"/>
          </p:cNvCxnSpPr>
          <p:nvPr/>
        </p:nvCxnSpPr>
        <p:spPr>
          <a:xfrm flipH="1">
            <a:off x="1707271" y="3092287"/>
            <a:ext cx="400352" cy="54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F0F81AE-B996-44A5-8D60-45682ABBBC0B}"/>
              </a:ext>
            </a:extLst>
          </p:cNvPr>
          <p:cNvSpPr/>
          <p:nvPr/>
        </p:nvSpPr>
        <p:spPr>
          <a:xfrm>
            <a:off x="6515447" y="3635477"/>
            <a:ext cx="713678" cy="3791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70AF6E5C-C2E0-4E6F-BCE4-52FC2231F419}"/>
              </a:ext>
            </a:extLst>
          </p:cNvPr>
          <p:cNvCxnSpPr>
            <a:cxnSpLocks/>
            <a:stCxn id="7" idx="5"/>
            <a:endCxn id="44" idx="0"/>
          </p:cNvCxnSpPr>
          <p:nvPr/>
        </p:nvCxnSpPr>
        <p:spPr>
          <a:xfrm>
            <a:off x="6642677" y="3092287"/>
            <a:ext cx="229609" cy="54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0868939-9EF7-461F-B8B8-6A886056AAB1}"/>
              </a:ext>
            </a:extLst>
          </p:cNvPr>
          <p:cNvSpPr/>
          <p:nvPr/>
        </p:nvSpPr>
        <p:spPr>
          <a:xfrm>
            <a:off x="3112947" y="3635477"/>
            <a:ext cx="797413" cy="3791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091026E-D475-4DAA-AC7F-C61C4C4653BB}"/>
              </a:ext>
            </a:extLst>
          </p:cNvPr>
          <p:cNvCxnSpPr>
            <a:cxnSpLocks/>
            <a:stCxn id="8" idx="5"/>
            <a:endCxn id="47" idx="0"/>
          </p:cNvCxnSpPr>
          <p:nvPr/>
        </p:nvCxnSpPr>
        <p:spPr>
          <a:xfrm>
            <a:off x="3216273" y="3092287"/>
            <a:ext cx="295381" cy="54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3F5694BB-64C8-4320-B408-F77DC1F4233C}"/>
              </a:ext>
            </a:extLst>
          </p:cNvPr>
          <p:cNvSpPr/>
          <p:nvPr/>
        </p:nvSpPr>
        <p:spPr>
          <a:xfrm>
            <a:off x="5014639" y="3635477"/>
            <a:ext cx="713678" cy="3791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D280D59C-E0E3-425A-AB7F-B6D963684AB9}"/>
              </a:ext>
            </a:extLst>
          </p:cNvPr>
          <p:cNvCxnSpPr>
            <a:cxnSpLocks/>
            <a:stCxn id="7" idx="3"/>
            <a:endCxn id="63" idx="0"/>
          </p:cNvCxnSpPr>
          <p:nvPr/>
        </p:nvCxnSpPr>
        <p:spPr>
          <a:xfrm flipH="1">
            <a:off x="5371478" y="3092287"/>
            <a:ext cx="162549" cy="543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0D1138BC-EFE9-4FB0-A4DC-5819074681C2}"/>
              </a:ext>
            </a:extLst>
          </p:cNvPr>
          <p:cNvSpPr/>
          <p:nvPr/>
        </p:nvSpPr>
        <p:spPr>
          <a:xfrm>
            <a:off x="1308565" y="4271267"/>
            <a:ext cx="797412" cy="3791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65F3BB6E-D2F7-4011-9DB2-E2D16BCEBACA}"/>
              </a:ext>
            </a:extLst>
          </p:cNvPr>
          <p:cNvCxnSpPr>
            <a:cxnSpLocks/>
            <a:stCxn id="42" idx="2"/>
            <a:endCxn id="70" idx="0"/>
          </p:cNvCxnSpPr>
          <p:nvPr/>
        </p:nvCxnSpPr>
        <p:spPr>
          <a:xfrm>
            <a:off x="1707271" y="4014618"/>
            <a:ext cx="0" cy="25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8A97EEDA-D962-4F67-84F8-16FD223EA1EA}"/>
              </a:ext>
            </a:extLst>
          </p:cNvPr>
          <p:cNvSpPr/>
          <p:nvPr/>
        </p:nvSpPr>
        <p:spPr>
          <a:xfrm>
            <a:off x="3112947" y="4271267"/>
            <a:ext cx="797412" cy="3791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E64E09E9-3CF0-494A-93BC-29C1F763255A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>
          <a:xfrm flipH="1">
            <a:off x="3511653" y="4014618"/>
            <a:ext cx="1" cy="25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A6448EB-BCEF-49C1-BEFE-6C826A79EB08}"/>
              </a:ext>
            </a:extLst>
          </p:cNvPr>
          <p:cNvSpPr/>
          <p:nvPr/>
        </p:nvSpPr>
        <p:spPr>
          <a:xfrm>
            <a:off x="4972772" y="4271267"/>
            <a:ext cx="797412" cy="3791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72E5CCAB-D48D-4408-AE57-0F86486913BE}"/>
              </a:ext>
            </a:extLst>
          </p:cNvPr>
          <p:cNvCxnSpPr>
            <a:cxnSpLocks/>
            <a:stCxn id="63" idx="2"/>
            <a:endCxn id="76" idx="0"/>
          </p:cNvCxnSpPr>
          <p:nvPr/>
        </p:nvCxnSpPr>
        <p:spPr>
          <a:xfrm>
            <a:off x="5371478" y="4014618"/>
            <a:ext cx="0" cy="25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DE830F17-C451-455B-B940-D9DDA0B9FF13}"/>
              </a:ext>
            </a:extLst>
          </p:cNvPr>
          <p:cNvSpPr/>
          <p:nvPr/>
        </p:nvSpPr>
        <p:spPr>
          <a:xfrm>
            <a:off x="6473580" y="4271267"/>
            <a:ext cx="797412" cy="3791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89B19381-4CDB-4C2F-8A4B-779C27666C66}"/>
              </a:ext>
            </a:extLst>
          </p:cNvPr>
          <p:cNvCxnSpPr>
            <a:cxnSpLocks/>
            <a:stCxn id="44" idx="2"/>
            <a:endCxn id="78" idx="0"/>
          </p:cNvCxnSpPr>
          <p:nvPr/>
        </p:nvCxnSpPr>
        <p:spPr>
          <a:xfrm>
            <a:off x="6872286" y="4014618"/>
            <a:ext cx="0" cy="25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97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6BFD0-2172-423D-AE24-E30BD14E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C4.5 (Improvements to ID3)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F5A2D3-EC6D-4670-BD90-A7CBA6B9C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Handling discrete as well as continuous attributes</a:t>
            </a:r>
          </a:p>
          <a:p>
            <a:r>
              <a:rPr lang="en-US" dirty="0"/>
              <a:t>Handling training data with missing attribute values</a:t>
            </a:r>
          </a:p>
          <a:p>
            <a:pPr lvl="1"/>
            <a:r>
              <a:rPr lang="en-US" dirty="0"/>
              <a:t>Missing values are simply not used in entropy and gain</a:t>
            </a:r>
          </a:p>
          <a:p>
            <a:r>
              <a:rPr lang="en-US" dirty="0"/>
              <a:t>Pruning trees after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26E2BD-1A4D-490A-91A7-6D4D4C0C53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761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061BAA0-6831-4625-BA61-81D77941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0"/>
            <a:ext cx="82502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B9EFE2-B42D-4C67-97CE-00EB0F07E7E4}"/>
              </a:ext>
            </a:extLst>
          </p:cNvPr>
          <p:cNvSpPr txBox="1"/>
          <p:nvPr/>
        </p:nvSpPr>
        <p:spPr>
          <a:xfrm>
            <a:off x="2854712" y="4832195"/>
            <a:ext cx="4354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ref: https://scikit-learn.org/stable/tutorial/machine_learning_map/index.html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362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CA7ABD8-899E-4E8B-B570-41BCA5D7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- DT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AD7756-BECC-4795-B600-F9FC68F8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16380"/>
            <a:ext cx="7835900" cy="312027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understand and interpret</a:t>
            </a:r>
          </a:p>
          <a:p>
            <a:pPr lvl="1"/>
            <a:r>
              <a:rPr lang="en-US" dirty="0"/>
              <a:t>Can work with numerical and categorical features</a:t>
            </a:r>
          </a:p>
          <a:p>
            <a:pPr lvl="1"/>
            <a:r>
              <a:rPr lang="en-US" dirty="0"/>
              <a:t>Handles irrelevant attributes (Info Gain = 0)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Overfitting in data</a:t>
            </a:r>
          </a:p>
          <a:p>
            <a:pPr lvl="1"/>
            <a:r>
              <a:rPr lang="en-US" dirty="0"/>
              <a:t>Small change in the data can result in large change in tree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028429D-2647-4D3E-851C-23B7B72FB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642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A3822-962B-46BC-976F-B69A2FD0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3AE5C5-0928-4C27-8208-8A8FE4657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https://blog.quantinsti.com/gini-index/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073DE9-9723-42DC-8A1A-27817F6F9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94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Rules to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59D3915-C023-4BDB-8982-D45B0A16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" y="1442603"/>
            <a:ext cx="5691479" cy="3680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FBBC530-8597-4E0A-ADFC-B247E3A2B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4" r="1844"/>
          <a:stretch/>
        </p:blipFill>
        <p:spPr>
          <a:xfrm>
            <a:off x="1303020" y="1027425"/>
            <a:ext cx="5273040" cy="37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1308"/>
            <a:ext cx="1819275" cy="200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5" y="2520859"/>
            <a:ext cx="187642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612" y="2306545"/>
            <a:ext cx="1781175" cy="10096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503612" y="4000456"/>
            <a:ext cx="1940877" cy="22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400" b="1" dirty="0">
                <a:solidFill>
                  <a:srgbClr val="00B0F0"/>
                </a:solidFill>
              </a:rPr>
              <a:t>Impurity = 0</a:t>
            </a:r>
          </a:p>
        </p:txBody>
      </p:sp>
    </p:spTree>
    <p:extLst>
      <p:ext uri="{BB962C8B-B14F-4D97-AF65-F5344CB8AC3E}">
        <p14:creationId xmlns:p14="http://schemas.microsoft.com/office/powerpoint/2010/main" val="331557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3612" y="4000456"/>
            <a:ext cx="1940877" cy="22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2400" b="1" dirty="0">
                <a:solidFill>
                  <a:srgbClr val="00B0F0"/>
                </a:solidFill>
              </a:rPr>
              <a:t>Impurity ≠ 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3550"/>
            <a:ext cx="2105025" cy="194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80" y="2731650"/>
            <a:ext cx="24384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075" y="2373225"/>
            <a:ext cx="18192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8300"/>
            <a:ext cx="7835900" cy="2948350"/>
          </a:xfrm>
        </p:spPr>
        <p:txBody>
          <a:bodyPr/>
          <a:lstStyle/>
          <a:p>
            <a:r>
              <a:rPr lang="en-US" dirty="0"/>
              <a:t>Randomness in data</a:t>
            </a:r>
          </a:p>
          <a:p>
            <a:r>
              <a:rPr lang="en-US" dirty="0"/>
              <a:t>Metric for measuring the impurity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Entropy Vector Illustration Model Transition Order Stock Vector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" t="31292" r="57361" b="23278"/>
          <a:stretch/>
        </p:blipFill>
        <p:spPr bwMode="auto">
          <a:xfrm>
            <a:off x="1440497" y="3217098"/>
            <a:ext cx="1565276" cy="164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ntropy Vector Illustration Model Transition Order Stock Vector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4" t="26577" r="6409" b="25136"/>
          <a:stretch/>
        </p:blipFill>
        <p:spPr bwMode="auto">
          <a:xfrm>
            <a:off x="5543312" y="3264928"/>
            <a:ext cx="1482477" cy="162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9701" y="284776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Raleway" panose="020B0604020202020204" charset="0"/>
              </a:rPr>
              <a:t>Low entropy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72470" y="284776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Raleway" panose="020B0604020202020204" charset="0"/>
              </a:rPr>
              <a:t>High entropy</a:t>
            </a:r>
          </a:p>
        </p:txBody>
      </p:sp>
    </p:spTree>
    <p:extLst>
      <p:ext uri="{BB962C8B-B14F-4D97-AF65-F5344CB8AC3E}">
        <p14:creationId xmlns:p14="http://schemas.microsoft.com/office/powerpoint/2010/main" val="51176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310"/>
            <a:ext cx="7835900" cy="1082700"/>
          </a:xfrm>
        </p:spPr>
        <p:txBody>
          <a:bodyPr/>
          <a:lstStyle/>
          <a:p>
            <a:r>
              <a:rPr lang="en-US" dirty="0"/>
              <a:t>Entropy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410" y="3497580"/>
            <a:ext cx="7835900" cy="1645920"/>
          </a:xfrm>
        </p:spPr>
        <p:txBody>
          <a:bodyPr/>
          <a:lstStyle/>
          <a:p>
            <a:r>
              <a:rPr lang="en-US" b="1" dirty="0"/>
              <a:t>If # of yes = # of no i.e. P(s) = 0.5</a:t>
            </a:r>
          </a:p>
          <a:p>
            <a:pPr lvl="1"/>
            <a:r>
              <a:rPr lang="en-US" i="1" dirty="0"/>
              <a:t>Entropy (s) = 1</a:t>
            </a:r>
          </a:p>
          <a:p>
            <a:r>
              <a:rPr lang="en-US" b="1" dirty="0"/>
              <a:t>If all yes or all no i.e. P(s) = 1 or 0</a:t>
            </a:r>
          </a:p>
          <a:p>
            <a:pPr lvl="1"/>
            <a:r>
              <a:rPr lang="en-US" i="1" dirty="0"/>
              <a:t>Entropy (s) = 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2965" y="1811655"/>
                <a:ext cx="5777223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dirty="0"/>
              </a:p>
              <a:p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endParaRPr lang="en-US" sz="1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65" y="1811655"/>
                <a:ext cx="5777223" cy="1661993"/>
              </a:xfrm>
              <a:prstGeom prst="rect">
                <a:avLst/>
              </a:prstGeom>
              <a:blipFill rotWithShape="0">
                <a:blip r:embed="rId2"/>
                <a:stretch>
                  <a:fillRect l="-2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Chart 64"/>
          <p:cNvGraphicFramePr/>
          <p:nvPr>
            <p:extLst>
              <p:ext uri="{D42A27DB-BD31-4B8C-83A1-F6EECF244321}">
                <p14:modId xmlns:p14="http://schemas.microsoft.com/office/powerpoint/2010/main" val="3071036844"/>
              </p:ext>
            </p:extLst>
          </p:nvPr>
        </p:nvGraphicFramePr>
        <p:xfrm>
          <a:off x="1615440" y="1165860"/>
          <a:ext cx="5208270" cy="393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68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995750"/>
                <a:ext cx="8191825" cy="2640900"/>
              </a:xfrm>
            </p:spPr>
            <p:txBody>
              <a:bodyPr/>
              <a:lstStyle/>
              <a:p>
                <a:r>
                  <a:rPr lang="en-US" b="1" dirty="0"/>
                  <a:t>Decides which feature to choose as decision node</a:t>
                </a:r>
              </a:p>
              <a:p>
                <a:endParaRPr lang="en-US" dirty="0"/>
              </a:p>
              <a:p>
                <a:r>
                  <a:rPr lang="en-US" dirty="0"/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 Total Sample Space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N represents # of values in feature, i.e. yes/no in </a:t>
                </a:r>
                <a:r>
                  <a:rPr lang="en-US" b="1" dirty="0">
                    <a:sym typeface="Wingdings" panose="05000000000000000000" pitchFamily="2" charset="2"/>
                  </a:rPr>
                  <a:t>play</a:t>
                </a:r>
                <a:r>
                  <a:rPr lang="en-US" dirty="0">
                    <a:sym typeface="Wingdings" panose="05000000000000000000" pitchFamily="2" charset="2"/>
                  </a:rPr>
                  <a:t> (N = 2)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𝐼𝑛𝑓𝑜𝑟𝑚𝑎𝑡𝑖𝑜𝑛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𝑓𝑒𝑎𝑡𝑢𝑟𝑒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𝐸𝑛𝑡𝑟𝑜𝑝𝑦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𝐺𝑎𝑖𝑛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𝑓𝑒𝑎𝑡𝑢𝑟𝑒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𝐸𝑛𝑡𝑟𝑜𝑝𝑦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𝑓𝑒𝑎𝑡𝑢𝑟𝑒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995750"/>
                <a:ext cx="8191825" cy="2640900"/>
              </a:xfrm>
              <a:blipFill>
                <a:blip r:embed="rId3"/>
                <a:stretch>
                  <a:fillRect l="-223" t="-230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49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Decision Tree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information gain to build trees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</TotalTime>
  <Words>1210</Words>
  <Application>Microsoft Office PowerPoint</Application>
  <PresentationFormat>On-screen Show (16:9)</PresentationFormat>
  <Paragraphs>900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Barlow</vt:lpstr>
      <vt:lpstr>Raleway</vt:lpstr>
      <vt:lpstr>Barlow Light</vt:lpstr>
      <vt:lpstr>Cambria Math</vt:lpstr>
      <vt:lpstr>Calibri</vt:lpstr>
      <vt:lpstr>Raleway SemiBold</vt:lpstr>
      <vt:lpstr>Arial</vt:lpstr>
      <vt:lpstr>Wingdings</vt:lpstr>
      <vt:lpstr>Gaoler template</vt:lpstr>
      <vt:lpstr>Machine Learning</vt:lpstr>
      <vt:lpstr>Agenda</vt:lpstr>
      <vt:lpstr>From Rules to Trees</vt:lpstr>
      <vt:lpstr>Impurity</vt:lpstr>
      <vt:lpstr>Impurity</vt:lpstr>
      <vt:lpstr>What is Entropy?</vt:lpstr>
      <vt:lpstr>Entropy (Cont.)</vt:lpstr>
      <vt:lpstr>Information Gain</vt:lpstr>
      <vt:lpstr>Build Decision Tree</vt:lpstr>
      <vt:lpstr>Computer Entropy of Dataset</vt:lpstr>
      <vt:lpstr>Which feature to choose as root</vt:lpstr>
      <vt:lpstr>Which feature to choose as root</vt:lpstr>
      <vt:lpstr>Computing entropy of each value in Outlook</vt:lpstr>
      <vt:lpstr>Computing Information Gain for Outlook</vt:lpstr>
      <vt:lpstr>Which feature to choose as root</vt:lpstr>
      <vt:lpstr>Computing entropy of each value in Windy</vt:lpstr>
      <vt:lpstr>Computing Information Gain for Windy</vt:lpstr>
      <vt:lpstr>Similarly, we computed information gain for temp and humidity</vt:lpstr>
      <vt:lpstr>Which feature to choose as root</vt:lpstr>
      <vt:lpstr>Which feature to choose next</vt:lpstr>
      <vt:lpstr>Which feature to choose next</vt:lpstr>
      <vt:lpstr>C4.5 (Improvements to ID3)</vt:lpstr>
      <vt:lpstr>PowerPoint Presentation</vt:lpstr>
      <vt:lpstr>Pros and Cons - DT</vt:lpstr>
      <vt:lpstr>Extra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hassan</dc:creator>
  <cp:lastModifiedBy>saif hassan</cp:lastModifiedBy>
  <cp:revision>122</cp:revision>
  <dcterms:modified xsi:type="dcterms:W3CDTF">2020-04-23T17:16:50Z</dcterms:modified>
</cp:coreProperties>
</file>