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320" r:id="rId2"/>
    <p:sldId id="32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8" r:id="rId17"/>
    <p:sldId id="314" r:id="rId18"/>
    <p:sldId id="315" r:id="rId19"/>
    <p:sldId id="316" r:id="rId20"/>
    <p:sldId id="319" r:id="rId21"/>
    <p:sldId id="322" r:id="rId22"/>
  </p:sldIdLst>
  <p:sldSz cx="9144000" cy="5143500" type="screen16x9"/>
  <p:notesSz cx="6858000" cy="9144000"/>
  <p:embeddedFontLs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leway SemiBold" panose="020B0604020202020204" charset="0"/>
      <p:regular r:id="rId33"/>
      <p:bold r:id="rId34"/>
      <p:italic r:id="rId35"/>
      <p:boldItalic r:id="rId36"/>
    </p:embeddedFont>
    <p:embeddedFont>
      <p:font typeface="Barlow" panose="020B0604020202020204" charset="0"/>
      <p:regular r:id="rId37"/>
      <p:bold r:id="rId38"/>
      <p:italic r:id="rId39"/>
      <p:boldItalic r:id="rId40"/>
    </p:embeddedFont>
    <p:embeddedFont>
      <p:font typeface="Ink Free" panose="03080402000500000000" pitchFamily="66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84" d="100"/>
          <a:sy n="84" d="100"/>
        </p:scale>
        <p:origin x="912" y="9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ROC – AUC Graph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ROC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0.5</c:v>
                </c:pt>
                <c:pt idx="4">
                  <c:v>0</c:v>
                </c:pt>
                <c:pt idx="5">
                  <c:v>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78520"/>
        <c:axId val="359679696"/>
      </c:scatterChart>
      <c:valAx>
        <c:axId val="35967852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Raleway SemiBold" panose="020B0604020202020204" charset="0"/>
                    <a:ea typeface="+mn-ea"/>
                    <a:cs typeface="+mn-cs"/>
                  </a:defRPr>
                </a:pPr>
                <a:r>
                  <a:rPr lang="en-US" sz="1600">
                    <a:latin typeface="Raleway SemiBold" panose="020B0604020202020204" charset="0"/>
                  </a:rPr>
                  <a:t>FPR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Raleway SemiBold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Raleway SemiBold" panose="020B0604020202020204" charset="0"/>
                <a:ea typeface="+mn-ea"/>
                <a:cs typeface="+mn-cs"/>
              </a:defRPr>
            </a:pPr>
            <a:endParaRPr lang="en-US"/>
          </a:p>
        </c:txPr>
        <c:crossAx val="359679696"/>
        <c:crosses val="autoZero"/>
        <c:crossBetween val="midCat"/>
        <c:majorUnit val="0.5"/>
      </c:valAx>
      <c:valAx>
        <c:axId val="35967969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Raleway SemiBold" panose="020B0604020202020204" charset="0"/>
                    <a:ea typeface="+mn-ea"/>
                    <a:cs typeface="+mn-cs"/>
                  </a:defRPr>
                </a:pPr>
                <a:r>
                  <a:rPr lang="en-US" sz="1600" b="1">
                    <a:latin typeface="Raleway SemiBold" panose="020B0604020202020204" charset="0"/>
                  </a:rPr>
                  <a:t>TPR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Raleway SemiBold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Raleway SemiBold" panose="020B0604020202020204" charset="0"/>
                <a:ea typeface="+mn-ea"/>
                <a:cs typeface="+mn-cs"/>
              </a:defRPr>
            </a:pPr>
            <a:endParaRPr lang="en-US"/>
          </a:p>
        </c:txPr>
        <c:crossAx val="35967852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dirty="0" smtClean="0"/>
            <a:t>Overfitting/</a:t>
          </a:r>
          <a:r>
            <a:rPr lang="en-US" dirty="0" err="1" smtClean="0"/>
            <a:t>Underfitting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b="1" dirty="0" smtClean="0"/>
            <a:t>Fixed / Hold-Out Method</a:t>
          </a:r>
          <a:endParaRPr lang="en-US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27E99D1D-CD83-43D2-B17D-D4E0912BB382}">
      <dgm:prSet phldrT="[Text]"/>
      <dgm:spPr/>
      <dgm:t>
        <a:bodyPr/>
        <a:lstStyle/>
        <a:p>
          <a:r>
            <a:rPr lang="en-US" b="1" dirty="0" smtClean="0"/>
            <a:t>k-fold Cross-Validation</a:t>
          </a:r>
          <a:endParaRPr lang="en-US" dirty="0"/>
        </a:p>
      </dgm:t>
    </dgm:pt>
    <dgm:pt modelId="{46C92A64-7C34-4095-8A7D-C40673533239}" type="parTrans" cxnId="{85E63228-E39F-4245-BAC3-89B1C0747181}">
      <dgm:prSet/>
      <dgm:spPr/>
      <dgm:t>
        <a:bodyPr/>
        <a:lstStyle/>
        <a:p>
          <a:endParaRPr lang="en-US"/>
        </a:p>
      </dgm:t>
    </dgm:pt>
    <dgm:pt modelId="{74F4F277-2C7C-44DA-8075-2C6BE57D3D9F}" type="sibTrans" cxnId="{85E63228-E39F-4245-BAC3-89B1C0747181}">
      <dgm:prSet/>
      <dgm:spPr/>
      <dgm:t>
        <a:bodyPr/>
        <a:lstStyle/>
        <a:p>
          <a:endParaRPr lang="en-US"/>
        </a:p>
      </dgm:t>
    </dgm:pt>
    <dgm:pt modelId="{641E5593-F254-4401-817A-EB627D1A11D6}">
      <dgm:prSet phldrT="[Text]"/>
      <dgm:spPr/>
      <dgm:t>
        <a:bodyPr/>
        <a:lstStyle/>
        <a:p>
          <a:r>
            <a:rPr lang="en-US" dirty="0" smtClean="0"/>
            <a:t>Leave-One-Out Cross Validation</a:t>
          </a:r>
          <a:endParaRPr lang="en-US" dirty="0"/>
        </a:p>
      </dgm:t>
    </dgm:pt>
    <dgm:pt modelId="{D29E78CE-0D73-4A65-A5E0-89C25252779B}" type="parTrans" cxnId="{66D0163D-65D5-4D87-B1A2-C097CEAB9F07}">
      <dgm:prSet/>
      <dgm:spPr/>
      <dgm:t>
        <a:bodyPr/>
        <a:lstStyle/>
        <a:p>
          <a:endParaRPr lang="en-US"/>
        </a:p>
      </dgm:t>
    </dgm:pt>
    <dgm:pt modelId="{7451B633-1C08-469B-B680-E211B8459246}" type="sibTrans" cxnId="{66D0163D-65D5-4D87-B1A2-C097CEAB9F07}">
      <dgm:prSet/>
      <dgm:spPr/>
      <dgm:t>
        <a:bodyPr/>
        <a:lstStyle/>
        <a:p>
          <a:endParaRPr lang="en-US"/>
        </a:p>
      </dgm:t>
    </dgm:pt>
    <dgm:pt modelId="{305FC5F4-CAEC-472D-8053-C760B3A682F1}">
      <dgm:prSet phldrT="[Text]"/>
      <dgm:spPr/>
      <dgm:t>
        <a:bodyPr/>
        <a:lstStyle/>
        <a:p>
          <a:r>
            <a:rPr lang="en-US" dirty="0" smtClean="0"/>
            <a:t>Accuracy / AUC-ROC Curve</a:t>
          </a:r>
          <a:endParaRPr lang="en-US" dirty="0"/>
        </a:p>
      </dgm:t>
    </dgm:pt>
    <dgm:pt modelId="{F56914F6-B743-45F5-820C-D77ACCB78FAE}" type="parTrans" cxnId="{14A78212-8760-4F35-9B31-B12532A44F90}">
      <dgm:prSet/>
      <dgm:spPr/>
      <dgm:t>
        <a:bodyPr/>
        <a:lstStyle/>
        <a:p>
          <a:endParaRPr lang="en-US"/>
        </a:p>
      </dgm:t>
    </dgm:pt>
    <dgm:pt modelId="{A0D2AE04-6053-4C8F-BF39-6ECFFD101C75}" type="sibTrans" cxnId="{14A78212-8760-4F35-9B31-B12532A44F90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5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5"/>
      <dgm:spPr/>
    </dgm:pt>
    <dgm:pt modelId="{1A144DBE-24AC-4463-A5A1-D4029A6AF90F}" type="pres">
      <dgm:prSet presAssocID="{570FEA14-3063-4C44-8EAB-FD646C13526E}" presName="dstNode" presStyleLbl="node1" presStyleIdx="0" presStyleCnt="5"/>
      <dgm:spPr/>
    </dgm:pt>
    <dgm:pt modelId="{B29CF6F3-7FD6-4EB1-8C76-AD19E6EC80A7}" type="pres">
      <dgm:prSet presAssocID="{1BACB1F3-BD57-4114-AA50-C130C65FBAE5}" presName="text_1" presStyleLbl="node1" presStyleIdx="0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5"/>
      <dgm:spPr/>
    </dgm:pt>
    <dgm:pt modelId="{988C67FD-B5D3-42A6-8855-247AA09B2D78}" type="pres">
      <dgm:prSet presAssocID="{45D2443C-B37C-4C02-B4AB-78C1A609DB2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5"/>
      <dgm:spPr/>
    </dgm:pt>
    <dgm:pt modelId="{3B6DF4DB-4618-4364-82C2-255D203A5007}" type="pres">
      <dgm:prSet presAssocID="{27E99D1D-CD83-43D2-B17D-D4E0912BB38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E533-FB0E-4CE1-AAFC-5F33354F8B21}" type="pres">
      <dgm:prSet presAssocID="{27E99D1D-CD83-43D2-B17D-D4E0912BB382}" presName="accent_3" presStyleCnt="0"/>
      <dgm:spPr/>
    </dgm:pt>
    <dgm:pt modelId="{BA3DBABD-8357-4BAF-ADAF-4FC2A8C8C70E}" type="pres">
      <dgm:prSet presAssocID="{27E99D1D-CD83-43D2-B17D-D4E0912BB382}" presName="accentRepeatNode" presStyleLbl="solidFgAcc1" presStyleIdx="2" presStyleCnt="5"/>
      <dgm:spPr/>
    </dgm:pt>
    <dgm:pt modelId="{4952DA14-7E5A-471D-8534-F9529B03ABC1}" type="pres">
      <dgm:prSet presAssocID="{641E5593-F254-4401-817A-EB627D1A11D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8CA6A-9187-4405-A7EE-F45F166B6795}" type="pres">
      <dgm:prSet presAssocID="{641E5593-F254-4401-817A-EB627D1A11D6}" presName="accent_4" presStyleCnt="0"/>
      <dgm:spPr/>
    </dgm:pt>
    <dgm:pt modelId="{5327D545-8E1F-4834-9488-E544AE1B15D0}" type="pres">
      <dgm:prSet presAssocID="{641E5593-F254-4401-817A-EB627D1A11D6}" presName="accentRepeatNode" presStyleLbl="solidFgAcc1" presStyleIdx="3" presStyleCnt="5"/>
      <dgm:spPr/>
    </dgm:pt>
    <dgm:pt modelId="{CF5BEE52-9D21-40F2-84FE-86A5FAAA8846}" type="pres">
      <dgm:prSet presAssocID="{305FC5F4-CAEC-472D-8053-C760B3A682F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20136-8B35-4ACB-8E1B-0D9C6C4676B8}" type="pres">
      <dgm:prSet presAssocID="{305FC5F4-CAEC-472D-8053-C760B3A682F1}" presName="accent_5" presStyleCnt="0"/>
      <dgm:spPr/>
    </dgm:pt>
    <dgm:pt modelId="{4DAAA116-F8C4-4BDE-AFD7-3A659B9A956C}" type="pres">
      <dgm:prSet presAssocID="{305FC5F4-CAEC-472D-8053-C760B3A682F1}" presName="accentRepeatNode" presStyleLbl="solidFgAcc1" presStyleIdx="4" presStyleCnt="5"/>
      <dgm:spPr/>
    </dgm:pt>
  </dgm:ptLst>
  <dgm:cxnLst>
    <dgm:cxn modelId="{67CA2E2F-F225-41A5-9C6A-6AFD57962FC8}" type="presOf" srcId="{27E99D1D-CD83-43D2-B17D-D4E0912BB382}" destId="{3B6DF4DB-4618-4364-82C2-255D203A5007}" srcOrd="0" destOrd="0" presId="urn:microsoft.com/office/officeart/2008/layout/VerticalCurvedList"/>
    <dgm:cxn modelId="{66D0163D-65D5-4D87-B1A2-C097CEAB9F07}" srcId="{570FEA14-3063-4C44-8EAB-FD646C13526E}" destId="{641E5593-F254-4401-817A-EB627D1A11D6}" srcOrd="3" destOrd="0" parTransId="{D29E78CE-0D73-4A65-A5E0-89C25252779B}" sibTransId="{7451B633-1C08-469B-B680-E211B8459246}"/>
    <dgm:cxn modelId="{73EF0A8B-87DA-4A21-8B55-07B76F2335C5}" type="presOf" srcId="{641E5593-F254-4401-817A-EB627D1A11D6}" destId="{4952DA14-7E5A-471D-8534-F9529B03ABC1}" srcOrd="0" destOrd="0" presId="urn:microsoft.com/office/officeart/2008/layout/VerticalCurvedList"/>
    <dgm:cxn modelId="{14A78212-8760-4F35-9B31-B12532A44F90}" srcId="{570FEA14-3063-4C44-8EAB-FD646C13526E}" destId="{305FC5F4-CAEC-472D-8053-C760B3A682F1}" srcOrd="4" destOrd="0" parTransId="{F56914F6-B743-45F5-820C-D77ACCB78FAE}" sibTransId="{A0D2AE04-6053-4C8F-BF39-6ECFFD101C75}"/>
    <dgm:cxn modelId="{85E63228-E39F-4245-BAC3-89B1C0747181}" srcId="{570FEA14-3063-4C44-8EAB-FD646C13526E}" destId="{27E99D1D-CD83-43D2-B17D-D4E0912BB382}" srcOrd="2" destOrd="0" parTransId="{46C92A64-7C34-4095-8A7D-C40673533239}" sibTransId="{74F4F277-2C7C-44DA-8075-2C6BE57D3D9F}"/>
    <dgm:cxn modelId="{E520E261-086B-4B0A-B7E9-06A7D4CDB05B}" type="presOf" srcId="{305FC5F4-CAEC-472D-8053-C760B3A682F1}" destId="{CF5BEE52-9D21-40F2-84FE-86A5FAAA8846}" srcOrd="0" destOrd="0" presId="urn:microsoft.com/office/officeart/2008/layout/VerticalCurvedList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33796546-A12C-4208-B7A1-A4E706A4560D}" type="presOf" srcId="{1BACB1F3-BD57-4114-AA50-C130C65FBAE5}" destId="{B29CF6F3-7FD6-4EB1-8C76-AD19E6EC80A7}" srcOrd="0" destOrd="0" presId="urn:microsoft.com/office/officeart/2008/layout/VerticalCurvedList"/>
    <dgm:cxn modelId="{85620572-2CD3-45D1-8091-448B6AF8A70E}" type="presOf" srcId="{45D2443C-B37C-4C02-B4AB-78C1A609DB25}" destId="{988C67FD-B5D3-42A6-8855-247AA09B2D78}" srcOrd="0" destOrd="0" presId="urn:microsoft.com/office/officeart/2008/layout/VerticalCurvedList"/>
    <dgm:cxn modelId="{5CB92AF0-8128-4F83-8D09-DD81B4D16F5E}" type="presOf" srcId="{570FEA14-3063-4C44-8EAB-FD646C13526E}" destId="{D59453C9-710B-4FA5-BA2E-06345D2FACE2}" srcOrd="0" destOrd="0" presId="urn:microsoft.com/office/officeart/2008/layout/VerticalCurvedList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530DDE45-3D5D-453B-ABDE-5B2A5A04A470}" type="presOf" srcId="{EBE37385-D88F-4241-84EC-3D71BDB48725}" destId="{0420A0AA-DCA6-49B1-9D31-15FF31DCA435}" srcOrd="0" destOrd="0" presId="urn:microsoft.com/office/officeart/2008/layout/VerticalCurvedList"/>
    <dgm:cxn modelId="{84826450-5D0B-436B-961C-B09042AF9478}" type="presParOf" srcId="{D59453C9-710B-4FA5-BA2E-06345D2FACE2}" destId="{958BDC18-B9ED-4063-8942-4B55CE585862}" srcOrd="0" destOrd="0" presId="urn:microsoft.com/office/officeart/2008/layout/VerticalCurvedList"/>
    <dgm:cxn modelId="{8B0EE291-0B24-4569-911D-CDE6F20B38F9}" type="presParOf" srcId="{958BDC18-B9ED-4063-8942-4B55CE585862}" destId="{A39C6261-41C8-4DF8-BBFC-B906D6162978}" srcOrd="0" destOrd="0" presId="urn:microsoft.com/office/officeart/2008/layout/VerticalCurvedList"/>
    <dgm:cxn modelId="{F952B50C-30F2-4EC8-BC9E-8B14CF552D76}" type="presParOf" srcId="{A39C6261-41C8-4DF8-BBFC-B906D6162978}" destId="{CBD576FD-FC01-4D5B-822E-2C3DACCB61DB}" srcOrd="0" destOrd="0" presId="urn:microsoft.com/office/officeart/2008/layout/VerticalCurvedList"/>
    <dgm:cxn modelId="{EAEFDA16-E508-40B3-8930-38495C4A4C81}" type="presParOf" srcId="{A39C6261-41C8-4DF8-BBFC-B906D6162978}" destId="{0420A0AA-DCA6-49B1-9D31-15FF31DCA435}" srcOrd="1" destOrd="0" presId="urn:microsoft.com/office/officeart/2008/layout/VerticalCurvedList"/>
    <dgm:cxn modelId="{0C5CDFC7-2BD6-425C-B49F-EFE551E6D7FE}" type="presParOf" srcId="{A39C6261-41C8-4DF8-BBFC-B906D6162978}" destId="{F1D29FE9-0432-4903-AEB4-2922B48FC3E6}" srcOrd="2" destOrd="0" presId="urn:microsoft.com/office/officeart/2008/layout/VerticalCurvedList"/>
    <dgm:cxn modelId="{4977998F-3D80-4E8F-95CF-EDCB13333366}" type="presParOf" srcId="{A39C6261-41C8-4DF8-BBFC-B906D6162978}" destId="{1A144DBE-24AC-4463-A5A1-D4029A6AF90F}" srcOrd="3" destOrd="0" presId="urn:microsoft.com/office/officeart/2008/layout/VerticalCurvedList"/>
    <dgm:cxn modelId="{DD4E5F71-41C8-4FBE-8527-6FB0B67FB470}" type="presParOf" srcId="{958BDC18-B9ED-4063-8942-4B55CE585862}" destId="{B29CF6F3-7FD6-4EB1-8C76-AD19E6EC80A7}" srcOrd="1" destOrd="0" presId="urn:microsoft.com/office/officeart/2008/layout/VerticalCurvedList"/>
    <dgm:cxn modelId="{7D357915-B0E8-4380-AC65-1B7361FDCE26}" type="presParOf" srcId="{958BDC18-B9ED-4063-8942-4B55CE585862}" destId="{3438FCFC-241B-4FCE-979B-E9ECAA73B161}" srcOrd="2" destOrd="0" presId="urn:microsoft.com/office/officeart/2008/layout/VerticalCurvedList"/>
    <dgm:cxn modelId="{C2158AAE-8134-4866-AE83-49CABD64C3A9}" type="presParOf" srcId="{3438FCFC-241B-4FCE-979B-E9ECAA73B161}" destId="{5CEB1FD9-6700-4B0F-9D6B-12D68147B2F9}" srcOrd="0" destOrd="0" presId="urn:microsoft.com/office/officeart/2008/layout/VerticalCurvedList"/>
    <dgm:cxn modelId="{9207D555-7455-48BB-A78C-218D807E027F}" type="presParOf" srcId="{958BDC18-B9ED-4063-8942-4B55CE585862}" destId="{988C67FD-B5D3-42A6-8855-247AA09B2D78}" srcOrd="3" destOrd="0" presId="urn:microsoft.com/office/officeart/2008/layout/VerticalCurvedList"/>
    <dgm:cxn modelId="{CDF8A95C-1E03-48B3-A024-ABE5C2D564E8}" type="presParOf" srcId="{958BDC18-B9ED-4063-8942-4B55CE585862}" destId="{FC9B9285-32F7-492C-A28F-F970AC0C910A}" srcOrd="4" destOrd="0" presId="urn:microsoft.com/office/officeart/2008/layout/VerticalCurvedList"/>
    <dgm:cxn modelId="{07006B86-9213-44DA-AA3E-216134FD20AA}" type="presParOf" srcId="{FC9B9285-32F7-492C-A28F-F970AC0C910A}" destId="{0434BDCE-6AA7-4125-A26D-4FA6B13F5E5F}" srcOrd="0" destOrd="0" presId="urn:microsoft.com/office/officeart/2008/layout/VerticalCurvedList"/>
    <dgm:cxn modelId="{4F0D8B7B-9031-49F4-AF30-1A2DDF8B71BC}" type="presParOf" srcId="{958BDC18-B9ED-4063-8942-4B55CE585862}" destId="{3B6DF4DB-4618-4364-82C2-255D203A5007}" srcOrd="5" destOrd="0" presId="urn:microsoft.com/office/officeart/2008/layout/VerticalCurvedList"/>
    <dgm:cxn modelId="{DC09830E-84AD-4C0D-A76B-12B17665DA7F}" type="presParOf" srcId="{958BDC18-B9ED-4063-8942-4B55CE585862}" destId="{BF7CE533-FB0E-4CE1-AAFC-5F33354F8B21}" srcOrd="6" destOrd="0" presId="urn:microsoft.com/office/officeart/2008/layout/VerticalCurvedList"/>
    <dgm:cxn modelId="{6D4D1084-E51E-4A57-A09E-FDBFFF4C3879}" type="presParOf" srcId="{BF7CE533-FB0E-4CE1-AAFC-5F33354F8B21}" destId="{BA3DBABD-8357-4BAF-ADAF-4FC2A8C8C70E}" srcOrd="0" destOrd="0" presId="urn:microsoft.com/office/officeart/2008/layout/VerticalCurvedList"/>
    <dgm:cxn modelId="{EE7EF66B-A7B0-4FC4-A94C-40E0D65CFC86}" type="presParOf" srcId="{958BDC18-B9ED-4063-8942-4B55CE585862}" destId="{4952DA14-7E5A-471D-8534-F9529B03ABC1}" srcOrd="7" destOrd="0" presId="urn:microsoft.com/office/officeart/2008/layout/VerticalCurvedList"/>
    <dgm:cxn modelId="{4BE292AF-B644-4B64-A17C-74626CE7C649}" type="presParOf" srcId="{958BDC18-B9ED-4063-8942-4B55CE585862}" destId="{7E78CA6A-9187-4405-A7EE-F45F166B6795}" srcOrd="8" destOrd="0" presId="urn:microsoft.com/office/officeart/2008/layout/VerticalCurvedList"/>
    <dgm:cxn modelId="{4C53020F-622C-4898-A3D6-CB4FC241E947}" type="presParOf" srcId="{7E78CA6A-9187-4405-A7EE-F45F166B6795}" destId="{5327D545-8E1F-4834-9488-E544AE1B15D0}" srcOrd="0" destOrd="0" presId="urn:microsoft.com/office/officeart/2008/layout/VerticalCurvedList"/>
    <dgm:cxn modelId="{2FCCB818-BAF8-466B-85A0-9281273DF134}" type="presParOf" srcId="{958BDC18-B9ED-4063-8942-4B55CE585862}" destId="{CF5BEE52-9D21-40F2-84FE-86A5FAAA8846}" srcOrd="9" destOrd="0" presId="urn:microsoft.com/office/officeart/2008/layout/VerticalCurvedList"/>
    <dgm:cxn modelId="{4E8B9486-1E87-48E4-875D-421F66CCBA9C}" type="presParOf" srcId="{958BDC18-B9ED-4063-8942-4B55CE585862}" destId="{65420136-8B35-4ACB-8E1B-0D9C6C4676B8}" srcOrd="10" destOrd="0" presId="urn:microsoft.com/office/officeart/2008/layout/VerticalCurvedList"/>
    <dgm:cxn modelId="{9BCC8D15-0B89-40B1-9C08-45651D7BFA58}" type="presParOf" srcId="{65420136-8B35-4ACB-8E1B-0D9C6C4676B8}" destId="{4DAAA116-F8C4-4BDE-AFD7-3A659B9A95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A0AA-DCA6-49B1-9D31-15FF31DCA43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F6F3-7FD6-4EB1-8C76-AD19E6EC80A7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Overfitting/</a:t>
          </a:r>
          <a:r>
            <a:rPr lang="en-US" sz="2600" kern="1200" dirty="0" err="1" smtClean="0"/>
            <a:t>Underfitting</a:t>
          </a:r>
          <a:endParaRPr lang="en-US" sz="2600" kern="1200" dirty="0"/>
        </a:p>
      </dsp:txBody>
      <dsp:txXfrm>
        <a:off x="384538" y="253918"/>
        <a:ext cx="5656275" cy="508162"/>
      </dsp:txXfrm>
    </dsp:sp>
    <dsp:sp modelId="{5CEB1FD9-6700-4B0F-9D6B-12D68147B2F9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67FD-B5D3-42A6-8855-247AA09B2D78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Fixed / Hold-Out Method</a:t>
          </a:r>
          <a:endParaRPr lang="en-US" sz="2600" kern="1200" dirty="0"/>
        </a:p>
      </dsp:txBody>
      <dsp:txXfrm>
        <a:off x="748672" y="1015918"/>
        <a:ext cx="5292140" cy="508162"/>
      </dsp:txXfrm>
    </dsp:sp>
    <dsp:sp modelId="{0434BDCE-6AA7-4125-A26D-4FA6B13F5E5F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F4DB-4618-4364-82C2-255D203A5007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k-fold Cross-Validation</a:t>
          </a:r>
          <a:endParaRPr lang="en-US" sz="2600" kern="1200" dirty="0"/>
        </a:p>
      </dsp:txBody>
      <dsp:txXfrm>
        <a:off x="860432" y="1777918"/>
        <a:ext cx="5180380" cy="508162"/>
      </dsp:txXfrm>
    </dsp:sp>
    <dsp:sp modelId="{BA3DBABD-8357-4BAF-ADAF-4FC2A8C8C70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2DA14-7E5A-471D-8534-F9529B03ABC1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Leave-One-Out Cross Validation</a:t>
          </a:r>
          <a:endParaRPr lang="en-US" sz="2600" kern="1200" dirty="0"/>
        </a:p>
      </dsp:txBody>
      <dsp:txXfrm>
        <a:off x="748672" y="2539918"/>
        <a:ext cx="5292140" cy="508162"/>
      </dsp:txXfrm>
    </dsp:sp>
    <dsp:sp modelId="{5327D545-8E1F-4834-9488-E544AE1B15D0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BEE52-9D21-40F2-84FE-86A5FAAA884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Accuracy / AUC-ROC Curve</a:t>
          </a:r>
          <a:endParaRPr lang="en-US" sz="2600" kern="1200" dirty="0"/>
        </a:p>
      </dsp:txBody>
      <dsp:txXfrm>
        <a:off x="384538" y="3301918"/>
        <a:ext cx="5656275" cy="508162"/>
      </dsp:txXfrm>
    </dsp:sp>
    <dsp:sp modelId="{4DAAA116-F8C4-4BDE-AFD7-3A659B9A956C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04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avoid overfitting</a:t>
            </a:r>
          </a:p>
          <a:p>
            <a:pPr lvl="1"/>
            <a:r>
              <a:rPr lang="en-US" dirty="0" smtClean="0"/>
              <a:t>Cross</a:t>
            </a:r>
            <a:r>
              <a:rPr lang="en-US" baseline="0" dirty="0" smtClean="0"/>
              <a:t> Validation</a:t>
            </a:r>
          </a:p>
          <a:p>
            <a:pPr lvl="1"/>
            <a:r>
              <a:rPr lang="en-US" baseline="0" dirty="0" smtClean="0"/>
              <a:t>Training with more data</a:t>
            </a:r>
          </a:p>
          <a:p>
            <a:pPr lvl="1"/>
            <a:r>
              <a:rPr lang="en-US" baseline="0" dirty="0" smtClean="0"/>
              <a:t>Removing features</a:t>
            </a:r>
          </a:p>
          <a:p>
            <a:pPr lvl="1"/>
            <a:r>
              <a:rPr lang="en-US" baseline="0" dirty="0" smtClean="0"/>
              <a:t>Early stopping</a:t>
            </a:r>
          </a:p>
          <a:p>
            <a:pPr lvl="1"/>
            <a:r>
              <a:rPr lang="en-US" baseline="0" dirty="0" smtClean="0"/>
              <a:t>Regularizations</a:t>
            </a:r>
          </a:p>
          <a:p>
            <a:pPr lvl="1"/>
            <a:r>
              <a:rPr lang="en-US" baseline="0" dirty="0" err="1" smtClean="0"/>
              <a:t>Ensembling</a:t>
            </a:r>
            <a:endParaRPr lang="en-US" dirty="0" smtClean="0"/>
          </a:p>
          <a:p>
            <a:r>
              <a:rPr lang="en-US" dirty="0" smtClean="0"/>
              <a:t>How to detect overfitting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way is to test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141905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615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42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7835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1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71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60169"/>
            <a:ext cx="4343700" cy="171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587011"/>
            <a:ext cx="4343700" cy="1259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11" y="37732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5" y="4398753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6584" y="3846598"/>
            <a:ext cx="19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7954" y="4511110"/>
            <a:ext cx="189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4920770" y="654112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538">
        <p:fade/>
      </p:transition>
    </mc:Choice>
    <mc:Fallback xmlns="">
      <p:transition spd="med" advTm="21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build="p"/>
      <p:bldP spid="5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289460" cy="1082700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55983"/>
              </p:ext>
            </p:extLst>
          </p:nvPr>
        </p:nvGraphicFramePr>
        <p:xfrm>
          <a:off x="4746660" y="61647"/>
          <a:ext cx="4130815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933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618249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48003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94575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850285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2"/>
          <p:cNvSpPr txBox="1">
            <a:spLocks/>
          </p:cNvSpPr>
          <p:nvPr/>
        </p:nvSpPr>
        <p:spPr>
          <a:xfrm>
            <a:off x="409763" y="2053376"/>
            <a:ext cx="4336897" cy="281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 dirty="0" smtClean="0"/>
              <a:t>Third iteration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44295" y="2735323"/>
            <a:ext cx="1484023" cy="726890"/>
            <a:chOff x="844295" y="2735323"/>
            <a:chExt cx="1484023" cy="726890"/>
          </a:xfrm>
        </p:grpSpPr>
        <p:sp>
          <p:nvSpPr>
            <p:cNvPr id="13" name="Rectangle 12"/>
            <p:cNvSpPr/>
            <p:nvPr/>
          </p:nvSpPr>
          <p:spPr>
            <a:xfrm>
              <a:off x="844295" y="3196663"/>
              <a:ext cx="226031" cy="226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4295" y="2776197"/>
              <a:ext cx="226031" cy="226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0397" y="273532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Test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0397" y="315443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Train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289460" cy="1082700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44376"/>
              </p:ext>
            </p:extLst>
          </p:nvPr>
        </p:nvGraphicFramePr>
        <p:xfrm>
          <a:off x="4746660" y="61647"/>
          <a:ext cx="4130815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933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618249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48003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94575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850285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2"/>
          <p:cNvSpPr txBox="1">
            <a:spLocks/>
          </p:cNvSpPr>
          <p:nvPr/>
        </p:nvSpPr>
        <p:spPr>
          <a:xfrm>
            <a:off x="409763" y="2053376"/>
            <a:ext cx="4336897" cy="281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 dirty="0" smtClean="0"/>
              <a:t>Fourth iteration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44295" y="2735323"/>
            <a:ext cx="1484023" cy="726890"/>
            <a:chOff x="844295" y="2735323"/>
            <a:chExt cx="1484023" cy="726890"/>
          </a:xfrm>
        </p:grpSpPr>
        <p:sp>
          <p:nvSpPr>
            <p:cNvPr id="13" name="Rectangle 12"/>
            <p:cNvSpPr/>
            <p:nvPr/>
          </p:nvSpPr>
          <p:spPr>
            <a:xfrm>
              <a:off x="844295" y="3196663"/>
              <a:ext cx="226031" cy="226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4295" y="2776197"/>
              <a:ext cx="226031" cy="226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0397" y="273532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Test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0397" y="315443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Train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34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289460" cy="1082700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0854"/>
              </p:ext>
            </p:extLst>
          </p:nvPr>
        </p:nvGraphicFramePr>
        <p:xfrm>
          <a:off x="4746660" y="61647"/>
          <a:ext cx="4130815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933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618249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48003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94575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850285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2"/>
          <p:cNvSpPr txBox="1">
            <a:spLocks/>
          </p:cNvSpPr>
          <p:nvPr/>
        </p:nvSpPr>
        <p:spPr>
          <a:xfrm>
            <a:off x="409763" y="2053376"/>
            <a:ext cx="4336897" cy="281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 dirty="0" smtClean="0"/>
              <a:t>Fifth iteration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44295" y="2735323"/>
            <a:ext cx="1484023" cy="726890"/>
            <a:chOff x="844295" y="2735323"/>
            <a:chExt cx="1484023" cy="726890"/>
          </a:xfrm>
        </p:grpSpPr>
        <p:sp>
          <p:nvSpPr>
            <p:cNvPr id="13" name="Rectangle 12"/>
            <p:cNvSpPr/>
            <p:nvPr/>
          </p:nvSpPr>
          <p:spPr>
            <a:xfrm>
              <a:off x="844295" y="3196663"/>
              <a:ext cx="226031" cy="226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4295" y="2776197"/>
              <a:ext cx="226031" cy="226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0397" y="273532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Test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0397" y="315443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Train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9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</p:spPr>
        <p:txBody>
          <a:bodyPr/>
          <a:lstStyle/>
          <a:p>
            <a:r>
              <a:rPr lang="en-US" dirty="0"/>
              <a:t>Leave-One-Out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409763" y="2053376"/>
                <a:ext cx="8239262" cy="281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▸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r>
                  <a:rPr lang="en-US" dirty="0" smtClean="0"/>
                  <a:t>Special case of k-fold Cross Validation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𝑖𝑛𝑠𝑡𝑎𝑛𝑐𝑒𝑠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Perform k separate learning experiments</a:t>
                </a:r>
              </a:p>
              <a:p>
                <a:pPr lvl="1"/>
                <a:r>
                  <a:rPr lang="en-US" dirty="0"/>
                  <a:t>Pick </a:t>
                </a:r>
                <a:r>
                  <a:rPr lang="en-US" dirty="0" smtClean="0"/>
                  <a:t>one instance as test </a:t>
                </a:r>
                <a:r>
                  <a:rPr lang="en-US" dirty="0"/>
                  <a:t>data</a:t>
                </a:r>
              </a:p>
              <a:p>
                <a:pPr lvl="1"/>
                <a:r>
                  <a:rPr lang="en-US" dirty="0"/>
                  <a:t>Train model on 𝑘−1 </a:t>
                </a:r>
                <a:r>
                  <a:rPr lang="en-US" dirty="0" smtClean="0"/>
                  <a:t>instances</a:t>
                </a:r>
                <a:endParaRPr lang="en-US" dirty="0"/>
              </a:p>
              <a:p>
                <a:pPr lvl="1"/>
                <a:r>
                  <a:rPr lang="en-US" dirty="0"/>
                  <a:t>evaluate on test </a:t>
                </a:r>
                <a:r>
                  <a:rPr lang="en-US" dirty="0" smtClean="0"/>
                  <a:t>instance</a:t>
                </a:r>
                <a:endParaRPr lang="en-US" dirty="0"/>
              </a:p>
              <a:p>
                <a:r>
                  <a:rPr lang="en-US" dirty="0"/>
                  <a:t>Average results from k experiments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3" y="2053376"/>
                <a:ext cx="8239262" cy="2817674"/>
              </a:xfrm>
              <a:prstGeom prst="rect">
                <a:avLst/>
              </a:prstGeom>
              <a:blipFill rotWithShape="0">
                <a:blip r:embed="rId2"/>
                <a:stretch>
                  <a:fillRect l="-222" t="-216" b="-6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1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762072" cy="1082700"/>
          </a:xfrm>
        </p:spPr>
        <p:txBody>
          <a:bodyPr/>
          <a:lstStyle/>
          <a:p>
            <a:r>
              <a:rPr lang="en-US" dirty="0"/>
              <a:t>Leave-One-Out Cross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iterations </a:t>
            </a:r>
            <a:r>
              <a:rPr lang="en-US" dirty="0" smtClean="0">
                <a:sym typeface="Wingdings" panose="05000000000000000000" pitchFamily="2" charset="2"/>
              </a:rPr>
              <a:t> Total Instances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Pros &amp; Cons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Good way to evaluate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High computation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80771"/>
              </p:ext>
            </p:extLst>
          </p:nvPr>
        </p:nvGraphicFramePr>
        <p:xfrm>
          <a:off x="5303883" y="71918"/>
          <a:ext cx="3657599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4421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55556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47424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608592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500030"/>
            <a:ext cx="4676700" cy="1140431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085850" y="2849383"/>
            <a:ext cx="4676700" cy="1582225"/>
          </a:xfrm>
        </p:spPr>
        <p:txBody>
          <a:bodyPr/>
          <a:lstStyle/>
          <a:p>
            <a:r>
              <a:rPr lang="en-US" b="1" dirty="0" smtClean="0"/>
              <a:t>Accuracy – Confusion Matrix</a:t>
            </a:r>
          </a:p>
          <a:p>
            <a:r>
              <a:rPr lang="en-US" b="1" dirty="0" smtClean="0"/>
              <a:t>AUC –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5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Accuracy isn’t always enough</a:t>
                </a:r>
              </a:p>
              <a:p>
                <a:r>
                  <a:rPr lang="en-US" dirty="0" smtClean="0"/>
                  <a:t>How you interpret 90% accuracy?</a:t>
                </a:r>
              </a:p>
              <a:p>
                <a:pPr lvl="1"/>
                <a:r>
                  <a:rPr lang="en-US" dirty="0" smtClean="0"/>
                  <a:t>Varies problem to problem</a:t>
                </a:r>
              </a:p>
              <a:p>
                <a:pPr lvl="1"/>
                <a:r>
                  <a:rPr lang="en-US" dirty="0" smtClean="0"/>
                  <a:t>How you decide threshold (random rate)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6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73073"/>
              </p:ext>
            </p:extLst>
          </p:nvPr>
        </p:nvGraphicFramePr>
        <p:xfrm>
          <a:off x="5251987" y="2082783"/>
          <a:ext cx="3219075" cy="1554480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1073025"/>
                <a:gridCol w="1073025"/>
                <a:gridCol w="1073025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Yes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No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Yes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TP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FP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No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FN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TN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AUC-ROC Curve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 metric for classification model’s performance</a:t>
            </a:r>
          </a:p>
          <a:p>
            <a:r>
              <a:rPr lang="en-US" dirty="0" smtClean="0"/>
              <a:t>ROC is probability curve</a:t>
            </a:r>
          </a:p>
          <a:p>
            <a:r>
              <a:rPr lang="en-US" dirty="0" smtClean="0"/>
              <a:t>AUC measures how much models is able to separate two classes</a:t>
            </a:r>
          </a:p>
          <a:p>
            <a:r>
              <a:rPr lang="en-US" dirty="0" smtClean="0"/>
              <a:t>Higher the AUC better the model is predicting right</a:t>
            </a:r>
          </a:p>
          <a:p>
            <a:r>
              <a:rPr lang="en-US" dirty="0" smtClean="0"/>
              <a:t>TPR/Sensitivity, Specificity, FPR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1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– AUC/ROC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TPR /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Specificity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FPR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𝑆𝑝𝑒𝑐𝑖𝑓𝑖𝑐𝑖𝑡𝑦</m:t>
                    </m:r>
                  </m:oMath>
                </a14:m>
                <a:endParaRPr lang="en-US" b="0" dirty="0" smtClean="0"/>
              </a:p>
              <a:p>
                <a:pPr marL="571500" lvl="1" indent="0">
                  <a:buNone/>
                </a:pPr>
                <a:r>
                  <a:rPr lang="en-US" dirty="0" smtClean="0"/>
                  <a:t>	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07433"/>
              </p:ext>
            </p:extLst>
          </p:nvPr>
        </p:nvGraphicFramePr>
        <p:xfrm>
          <a:off x="4979704" y="1987248"/>
          <a:ext cx="3219075" cy="1554480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1073025"/>
                <a:gridCol w="1073025"/>
                <a:gridCol w="1073025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Yes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No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Yes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TP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FP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b="1" dirty="0" smtClean="0">
                          <a:latin typeface="Raleway SemiBold" panose="020B0604020202020204" charset="0"/>
                        </a:rPr>
                        <a:t>No</a:t>
                      </a:r>
                      <a:endParaRPr lang="en-US" b="1" dirty="0">
                        <a:latin typeface="Raleway Semi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FN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Raleway SemiBold" panose="020B0604020202020204" charset="0"/>
                        </a:rPr>
                        <a:t>TN</a:t>
                      </a:r>
                      <a:endParaRPr lang="en-US" b="0" dirty="0">
                        <a:latin typeface="Raleway SemiBold" panose="020B06040202020202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en-US" dirty="0" smtClean="0"/>
              <a:t>Example – AUC – ROC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995750"/>
                <a:ext cx="8191824" cy="2640900"/>
              </a:xfrm>
            </p:spPr>
            <p:txBody>
              <a:bodyPr/>
              <a:lstStyle/>
              <a:p>
                <a:r>
                  <a:rPr lang="en-US" dirty="0" smtClean="0"/>
                  <a:t>TPR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FPR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95750"/>
                <a:ext cx="8191824" cy="2640900"/>
              </a:xfrm>
              <a:blipFill rotWithShape="0"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401582"/>
                  </p:ext>
                </p:extLst>
              </p:nvPr>
            </p:nvGraphicFramePr>
            <p:xfrm>
              <a:off x="2911012" y="1688300"/>
              <a:ext cx="6096000" cy="261543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0.8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0.6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0.4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0.2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FPR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TPR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401582"/>
                  </p:ext>
                </p:extLst>
              </p:nvPr>
            </p:nvGraphicFramePr>
            <p:xfrm>
              <a:off x="2911012" y="1688300"/>
              <a:ext cx="6096000" cy="261543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563" r="-7016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563" r="-6016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63" r="-5016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7619" t="-1563" r="-397619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800" t="-1563" r="-3008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800" t="-1563" r="-2008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0800" t="-1563" r="-100800" b="-5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0800" t="-1563" r="-800" b="-5968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0.8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0.6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0.4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0.2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FPR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TPR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1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0.5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aleway SemiBold" panose="020B0604020202020204" charset="0"/>
                            </a:rPr>
                            <a:t>0</a:t>
                          </a:r>
                          <a:endParaRPr lang="en-US" sz="1800" b="1" dirty="0">
                            <a:latin typeface="Raleway SemiBold" panose="020B060402020202020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9486128"/>
              </p:ext>
            </p:extLst>
          </p:nvPr>
        </p:nvGraphicFramePr>
        <p:xfrm>
          <a:off x="457200" y="1146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396370"/>
      </p:ext>
    </p:extLst>
  </p:cSld>
  <p:clrMapOvr>
    <a:masterClrMapping/>
  </p:clrMapOvr>
  <p:transition advTm="1829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ROC – AUC Curve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382725287"/>
              </p:ext>
            </p:extLst>
          </p:nvPr>
        </p:nvGraphicFramePr>
        <p:xfrm>
          <a:off x="1705396" y="1536364"/>
          <a:ext cx="5339508" cy="355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8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9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>
                <a:solidFill>
                  <a:srgbClr val="3A3F50"/>
                </a:solidFill>
                <a:latin typeface="Barlow" panose="020B0604020202020204" charset="0"/>
              </a:rPr>
              <a:t>saifhassandr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703538" y="2068528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99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02">
        <p:fade/>
      </p:transition>
    </mc:Choice>
    <mc:Fallback xmlns="">
      <p:transition spd="med" advTm="57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/>
      <p:bldP spid="2207" grpId="0" build="p"/>
      <p:bldP spid="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error on Training Data</a:t>
            </a:r>
          </a:p>
          <a:p>
            <a:r>
              <a:rPr lang="en-US" dirty="0" smtClean="0"/>
              <a:t>High error on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63" y="1602768"/>
            <a:ext cx="4698657" cy="341212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570632" y="2251371"/>
            <a:ext cx="1306843" cy="700920"/>
            <a:chOff x="5281301" y="227362"/>
            <a:chExt cx="1306843" cy="700920"/>
          </a:xfrm>
        </p:grpSpPr>
        <p:sp>
          <p:nvSpPr>
            <p:cNvPr id="10" name="Rectangle 9"/>
            <p:cNvSpPr/>
            <p:nvPr/>
          </p:nvSpPr>
          <p:spPr>
            <a:xfrm>
              <a:off x="5285357" y="251505"/>
              <a:ext cx="267128" cy="26712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48429" y="620505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Ink Free" panose="03080402000500000000" pitchFamily="66" charset="0"/>
                </a:rPr>
                <a:t>Test Error</a:t>
              </a:r>
              <a:endParaRPr lang="en-US" b="1" dirty="0">
                <a:latin typeface="Ink Free" panose="03080402000500000000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9841" y="227362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Ink Free" panose="03080402000500000000" pitchFamily="66" charset="0"/>
                </a:rPr>
                <a:t>Train Error</a:t>
              </a:r>
              <a:endParaRPr lang="en-US" b="1" dirty="0">
                <a:latin typeface="Ink Free" panose="03080402000500000000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1301" y="625924"/>
              <a:ext cx="267128" cy="2671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error on Training Data</a:t>
            </a:r>
          </a:p>
          <a:p>
            <a:r>
              <a:rPr lang="en-US" dirty="0" smtClean="0"/>
              <a:t>High error on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674688"/>
            <a:ext cx="4676700" cy="1140431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085850" y="3054863"/>
            <a:ext cx="4676700" cy="1582225"/>
          </a:xfrm>
        </p:spPr>
        <p:txBody>
          <a:bodyPr/>
          <a:lstStyle/>
          <a:p>
            <a:r>
              <a:rPr lang="en-US" b="1" dirty="0" smtClean="0"/>
              <a:t>Fixed / Hold-Out Method</a:t>
            </a:r>
          </a:p>
          <a:p>
            <a:r>
              <a:rPr lang="en-US" b="1" dirty="0"/>
              <a:t>k</a:t>
            </a:r>
            <a:r>
              <a:rPr lang="en-US" b="1" dirty="0" smtClean="0"/>
              <a:t>-fold Cross-Validation</a:t>
            </a:r>
          </a:p>
          <a:p>
            <a:r>
              <a:rPr lang="en-US" b="1" dirty="0" smtClean="0"/>
              <a:t>Leave-One-Out Cross Validation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5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460770" cy="1082700"/>
          </a:xfrm>
        </p:spPr>
        <p:txBody>
          <a:bodyPr/>
          <a:lstStyle/>
          <a:p>
            <a:r>
              <a:rPr lang="en-US" dirty="0" smtClean="0"/>
              <a:t>Fixed / Hold-Out -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7835900" cy="2948350"/>
          </a:xfrm>
        </p:spPr>
        <p:txBody>
          <a:bodyPr/>
          <a:lstStyle/>
          <a:p>
            <a:r>
              <a:rPr lang="en-US" b="1" dirty="0" smtClean="0"/>
              <a:t>Dataset is divided into:</a:t>
            </a:r>
          </a:p>
          <a:p>
            <a:pPr lvl="1"/>
            <a:r>
              <a:rPr lang="en-US" b="1" dirty="0" smtClean="0"/>
              <a:t>Train and Test</a:t>
            </a:r>
          </a:p>
          <a:p>
            <a:pPr lvl="2"/>
            <a:r>
              <a:rPr lang="en-US" dirty="0" smtClean="0"/>
              <a:t>Model is trained on train data</a:t>
            </a:r>
          </a:p>
          <a:p>
            <a:pPr lvl="2"/>
            <a:r>
              <a:rPr lang="en-US" dirty="0" smtClean="0"/>
              <a:t>Model </a:t>
            </a:r>
            <a:r>
              <a:rPr lang="en-US" dirty="0"/>
              <a:t>is evaluated on </a:t>
            </a:r>
            <a:r>
              <a:rPr lang="en-US" dirty="0" smtClean="0"/>
              <a:t>test Data</a:t>
            </a:r>
            <a:r>
              <a:rPr lang="en-US" dirty="0"/>
              <a:t> </a:t>
            </a:r>
            <a:r>
              <a:rPr lang="en-US" dirty="0" smtClean="0"/>
              <a:t>(Unseen)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22" name="Group 21"/>
          <p:cNvGrpSpPr/>
          <p:nvPr/>
        </p:nvGrpSpPr>
        <p:grpSpPr>
          <a:xfrm>
            <a:off x="1530355" y="3557863"/>
            <a:ext cx="3383280" cy="914400"/>
            <a:chOff x="1653645" y="3722250"/>
            <a:chExt cx="3383280" cy="914400"/>
          </a:xfrm>
        </p:grpSpPr>
        <p:sp>
          <p:nvSpPr>
            <p:cNvPr id="7" name="Rectangle 6"/>
            <p:cNvSpPr/>
            <p:nvPr/>
          </p:nvSpPr>
          <p:spPr>
            <a:xfrm>
              <a:off x="4213965" y="3722250"/>
              <a:ext cx="822960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Raleway SemiBold" panose="020B0604020202020204" charset="0"/>
                </a:rPr>
                <a:t>30%</a:t>
              </a:r>
              <a:endParaRPr lang="en-US" sz="2400" b="1" dirty="0">
                <a:latin typeface="Raleway SemiBold" panose="020B060402020202020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53645" y="3722250"/>
              <a:ext cx="256032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Raleway SemiBold" panose="020B0604020202020204" charset="0"/>
                </a:rPr>
                <a:t>70%</a:t>
              </a:r>
              <a:endParaRPr lang="en-US" sz="1050" b="1" dirty="0">
                <a:latin typeface="Raleway SemiBold" panose="020B06040202020202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30355" y="3557863"/>
            <a:ext cx="3383280" cy="914400"/>
            <a:chOff x="5265745" y="2401800"/>
            <a:chExt cx="3383280" cy="914400"/>
          </a:xfrm>
        </p:grpSpPr>
        <p:sp>
          <p:nvSpPr>
            <p:cNvPr id="19" name="Rectangle 18"/>
            <p:cNvSpPr/>
            <p:nvPr/>
          </p:nvSpPr>
          <p:spPr>
            <a:xfrm>
              <a:off x="8191825" y="2401800"/>
              <a:ext cx="457200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latin typeface="Raleway SemiBold" panose="020B0604020202020204" charset="0"/>
                </a:rPr>
                <a:t>2</a:t>
              </a:r>
              <a:r>
                <a:rPr lang="en-US" sz="1800" b="1" dirty="0" smtClean="0">
                  <a:latin typeface="Raleway SemiBold" panose="020B0604020202020204" charset="0"/>
                </a:rPr>
                <a:t>0%</a:t>
              </a:r>
              <a:endParaRPr lang="en-US" sz="1800" b="1" dirty="0">
                <a:latin typeface="Raleway SemiBold" panose="020B060402020202020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65745" y="2401800"/>
              <a:ext cx="292608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aleway SemiBold" panose="020B0604020202020204" charset="0"/>
                </a:rPr>
                <a:t>8</a:t>
              </a:r>
              <a:r>
                <a:rPr lang="en-US" sz="2400" b="1" dirty="0" smtClean="0">
                  <a:latin typeface="Raleway SemiBold" panose="020B0604020202020204" charset="0"/>
                </a:rPr>
                <a:t>0%</a:t>
              </a:r>
              <a:endParaRPr lang="en-US" sz="1050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1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Cross-Validation-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995750"/>
                <a:ext cx="7835900" cy="2997490"/>
              </a:xfrm>
            </p:spPr>
            <p:txBody>
              <a:bodyPr/>
              <a:lstStyle/>
              <a:p>
                <a:r>
                  <a:rPr lang="en-US" dirty="0" smtClean="0"/>
                  <a:t>Suppose Data contains 20 instances and split data into 5 groups  say </a:t>
                </a:r>
                <a:r>
                  <a:rPr lang="en-US" b="1" dirty="0" smtClean="0"/>
                  <a:t>k = 5, </a:t>
                </a:r>
                <a:r>
                  <a:rPr lang="en-US" dirty="0" smtClean="0"/>
                  <a:t>it works as:</a:t>
                </a:r>
              </a:p>
              <a:p>
                <a:pPr lvl="1"/>
                <a:r>
                  <a:rPr lang="en-US" dirty="0" smtClean="0"/>
                  <a:t>Perform k separate learning experiments</a:t>
                </a:r>
              </a:p>
              <a:p>
                <a:pPr lvl="2"/>
                <a:r>
                  <a:rPr lang="en-US" dirty="0" smtClean="0"/>
                  <a:t>Pick test data</a:t>
                </a:r>
              </a:p>
              <a:p>
                <a:pPr lvl="2"/>
                <a:r>
                  <a:rPr lang="en-US" dirty="0" smtClean="0"/>
                  <a:t>Train </a:t>
                </a:r>
                <a:r>
                  <a:rPr lang="en-US" dirty="0"/>
                  <a:t>model 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groups</a:t>
                </a:r>
                <a:endParaRPr lang="en-US" dirty="0"/>
              </a:p>
              <a:p>
                <a:pPr lvl="2"/>
                <a:r>
                  <a:rPr lang="en-US" dirty="0" smtClean="0"/>
                  <a:t>evaluate </a:t>
                </a:r>
                <a:r>
                  <a:rPr lang="en-US" dirty="0"/>
                  <a:t>on </a:t>
                </a:r>
                <a:r>
                  <a:rPr lang="en-US" dirty="0" smtClean="0"/>
                  <a:t>test data</a:t>
                </a:r>
              </a:p>
              <a:p>
                <a:pPr lvl="1"/>
                <a:r>
                  <a:rPr lang="en-US" dirty="0" smtClean="0"/>
                  <a:t>Average results from k experiments</a:t>
                </a:r>
              </a:p>
              <a:p>
                <a:pPr marL="627063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95750"/>
                <a:ext cx="7835900" cy="2997490"/>
              </a:xfrm>
              <a:blipFill rotWithShape="0">
                <a:blip r:embed="rId2"/>
                <a:stretch>
                  <a:fillRect l="-233" t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1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 txBox="1">
            <a:spLocks/>
          </p:cNvSpPr>
          <p:nvPr/>
        </p:nvSpPr>
        <p:spPr>
          <a:xfrm>
            <a:off x="409763" y="2053376"/>
            <a:ext cx="4336897" cy="281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 dirty="0" smtClean="0"/>
              <a:t>First iteration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289460" cy="1082700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3851"/>
              </p:ext>
            </p:extLst>
          </p:nvPr>
        </p:nvGraphicFramePr>
        <p:xfrm>
          <a:off x="4746660" y="61647"/>
          <a:ext cx="4130815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933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618249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48003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94575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850285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44295" y="2735323"/>
            <a:ext cx="1484023" cy="726890"/>
            <a:chOff x="844295" y="2735323"/>
            <a:chExt cx="1484023" cy="726890"/>
          </a:xfrm>
        </p:grpSpPr>
        <p:sp>
          <p:nvSpPr>
            <p:cNvPr id="6" name="Rectangle 5"/>
            <p:cNvSpPr/>
            <p:nvPr/>
          </p:nvSpPr>
          <p:spPr>
            <a:xfrm>
              <a:off x="844295" y="3196663"/>
              <a:ext cx="226031" cy="226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4295" y="2776197"/>
              <a:ext cx="226031" cy="226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0397" y="273532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Test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397" y="315443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Train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1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4289460" cy="1082700"/>
          </a:xfrm>
        </p:spPr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99308"/>
              </p:ext>
            </p:extLst>
          </p:nvPr>
        </p:nvGraphicFramePr>
        <p:xfrm>
          <a:off x="4746660" y="61647"/>
          <a:ext cx="4130815" cy="500350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933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618249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748003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94575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850285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0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15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cool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17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18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19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29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smtClean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2"/>
          <p:cNvSpPr txBox="1">
            <a:spLocks/>
          </p:cNvSpPr>
          <p:nvPr/>
        </p:nvSpPr>
        <p:spPr>
          <a:xfrm>
            <a:off x="409763" y="2053376"/>
            <a:ext cx="4336897" cy="281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 dirty="0" smtClean="0"/>
              <a:t>Second iteration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44295" y="2735323"/>
            <a:ext cx="1484023" cy="726890"/>
            <a:chOff x="844295" y="2735323"/>
            <a:chExt cx="1484023" cy="726890"/>
          </a:xfrm>
        </p:grpSpPr>
        <p:sp>
          <p:nvSpPr>
            <p:cNvPr id="13" name="Rectangle 12"/>
            <p:cNvSpPr/>
            <p:nvPr/>
          </p:nvSpPr>
          <p:spPr>
            <a:xfrm>
              <a:off x="844295" y="3196663"/>
              <a:ext cx="226031" cy="226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4295" y="2776197"/>
              <a:ext cx="226031" cy="226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0397" y="273532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Test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0397" y="315443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Raleway SemiBold" panose="020B0604020202020204" charset="0"/>
                </a:rPr>
                <a:t>Train Data</a:t>
              </a:r>
              <a:endParaRPr lang="en-US" b="1" dirty="0">
                <a:latin typeface="Raleway Semi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3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1244</Words>
  <Application>Microsoft Office PowerPoint</Application>
  <PresentationFormat>On-screen Show (16:9)</PresentationFormat>
  <Paragraphs>966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Barlow Light</vt:lpstr>
      <vt:lpstr>Cambria Math</vt:lpstr>
      <vt:lpstr>Calibri</vt:lpstr>
      <vt:lpstr>Raleway SemiBold</vt:lpstr>
      <vt:lpstr>Barlow</vt:lpstr>
      <vt:lpstr>Wingdings</vt:lpstr>
      <vt:lpstr>Ink Free</vt:lpstr>
      <vt:lpstr>Arial</vt:lpstr>
      <vt:lpstr>Gaoler template</vt:lpstr>
      <vt:lpstr>Machine Learning</vt:lpstr>
      <vt:lpstr>Agenda</vt:lpstr>
      <vt:lpstr>Overfitting</vt:lpstr>
      <vt:lpstr>Underfitting</vt:lpstr>
      <vt:lpstr>Evaluation</vt:lpstr>
      <vt:lpstr>Fixed / Hold-Out - Evaluation</vt:lpstr>
      <vt:lpstr>k-fold Cross-Validation- Evaluation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Leave-One-Out Cross Validation</vt:lpstr>
      <vt:lpstr>Leave-One-Out Cross Validation</vt:lpstr>
      <vt:lpstr>Evaluation</vt:lpstr>
      <vt:lpstr>Accuracy</vt:lpstr>
      <vt:lpstr>AUC-ROC Curve</vt:lpstr>
      <vt:lpstr>Formulas – AUC/ROC Curve</vt:lpstr>
      <vt:lpstr>Example – AUC – ROC Curve</vt:lpstr>
      <vt:lpstr>Plotting ROC – AUC Curve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97</cp:revision>
  <dcterms:modified xsi:type="dcterms:W3CDTF">2020-04-28T16:24:09Z</dcterms:modified>
</cp:coreProperties>
</file>