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8" r:id="rId2"/>
    <p:sldId id="299" r:id="rId3"/>
    <p:sldId id="300" r:id="rId4"/>
    <p:sldId id="301" r:id="rId5"/>
    <p:sldId id="307" r:id="rId6"/>
    <p:sldId id="308" r:id="rId7"/>
    <p:sldId id="302" r:id="rId8"/>
    <p:sldId id="298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Raleway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19ADB-61A9-424D-A9F4-2143FE4FD84C}">
  <a:tblStyle styleId="{76619ADB-61A9-424D-A9F4-2143FE4FD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1422" y="52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FEA14-3063-4C44-8EAB-FD646C13526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ACB1F3-BD57-4114-AA50-C130C65FBAE5}">
      <dgm:prSet phldrT="[Text]"/>
      <dgm:spPr/>
      <dgm:t>
        <a:bodyPr/>
        <a:lstStyle/>
        <a:p>
          <a:r>
            <a:rPr lang="en-US" smtClean="0"/>
            <a:t>Nearest</a:t>
          </a:r>
          <a:r>
            <a:rPr lang="en-US" baseline="0" smtClean="0"/>
            <a:t> Neighbor (k-NN)</a:t>
          </a:r>
          <a:endParaRPr lang="en-US" dirty="0"/>
        </a:p>
      </dgm:t>
    </dgm:pt>
    <dgm:pt modelId="{475469A8-37D6-4CFA-B1C9-46955F2A2FDC}" type="parTrans" cxnId="{81DB4639-B23E-43C6-81CB-BDF21BE95764}">
      <dgm:prSet/>
      <dgm:spPr/>
      <dgm:t>
        <a:bodyPr/>
        <a:lstStyle/>
        <a:p>
          <a:endParaRPr lang="en-US"/>
        </a:p>
      </dgm:t>
    </dgm:pt>
    <dgm:pt modelId="{EBE37385-D88F-4241-84EC-3D71BDB48725}" type="sibTrans" cxnId="{81DB4639-B23E-43C6-81CB-BDF21BE95764}">
      <dgm:prSet/>
      <dgm:spPr/>
      <dgm:t>
        <a:bodyPr/>
        <a:lstStyle/>
        <a:p>
          <a:endParaRPr lang="en-US"/>
        </a:p>
      </dgm:t>
    </dgm:pt>
    <dgm:pt modelId="{45D2443C-B37C-4C02-B4AB-78C1A609DB25}">
      <dgm:prSet phldrT="[Text]"/>
      <dgm:spPr/>
      <dgm:t>
        <a:bodyPr/>
        <a:lstStyle/>
        <a:p>
          <a:r>
            <a:rPr lang="en-US" b="0" dirty="0" smtClean="0"/>
            <a:t>Linear Regression</a:t>
          </a:r>
          <a:endParaRPr lang="en-US" b="0" dirty="0"/>
        </a:p>
      </dgm:t>
    </dgm:pt>
    <dgm:pt modelId="{BE8FE74C-F94E-4291-989C-4A50D33F42D2}" type="parTrans" cxnId="{2455BD07-0C6D-4D77-8ADE-CDF7D6364181}">
      <dgm:prSet/>
      <dgm:spPr/>
      <dgm:t>
        <a:bodyPr/>
        <a:lstStyle/>
        <a:p>
          <a:endParaRPr lang="en-US"/>
        </a:p>
      </dgm:t>
    </dgm:pt>
    <dgm:pt modelId="{AE568365-0C86-4401-9820-D77F72994B4A}" type="sibTrans" cxnId="{2455BD07-0C6D-4D77-8ADE-CDF7D6364181}">
      <dgm:prSet/>
      <dgm:spPr/>
      <dgm:t>
        <a:bodyPr/>
        <a:lstStyle/>
        <a:p>
          <a:endParaRPr lang="en-US"/>
        </a:p>
      </dgm:t>
    </dgm:pt>
    <dgm:pt modelId="{F2144B63-CA27-43DF-96E3-858DE7AB9C72}">
      <dgm:prSet phldrT="[Text]"/>
      <dgm:spPr/>
      <dgm:t>
        <a:bodyPr/>
        <a:lstStyle/>
        <a:p>
          <a:r>
            <a:rPr lang="en-US" dirty="0" smtClean="0"/>
            <a:t>Reading HW</a:t>
          </a:r>
          <a:endParaRPr lang="en-US" dirty="0"/>
        </a:p>
      </dgm:t>
    </dgm:pt>
    <dgm:pt modelId="{4C868943-2169-480B-99FD-239DC3C9B72C}" type="parTrans" cxnId="{76106067-E7BE-4880-AF6E-504EDE749BA2}">
      <dgm:prSet/>
      <dgm:spPr/>
      <dgm:t>
        <a:bodyPr/>
        <a:lstStyle/>
        <a:p>
          <a:endParaRPr lang="en-US"/>
        </a:p>
      </dgm:t>
    </dgm:pt>
    <dgm:pt modelId="{8FFB54BC-CD7A-4859-8A6C-501D14BE2305}" type="sibTrans" cxnId="{76106067-E7BE-4880-AF6E-504EDE749BA2}">
      <dgm:prSet/>
      <dgm:spPr/>
      <dgm:t>
        <a:bodyPr/>
        <a:lstStyle/>
        <a:p>
          <a:endParaRPr lang="en-US"/>
        </a:p>
      </dgm:t>
    </dgm:pt>
    <dgm:pt modelId="{D59453C9-710B-4FA5-BA2E-06345D2FACE2}" type="pres">
      <dgm:prSet presAssocID="{570FEA14-3063-4C44-8EAB-FD646C13526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8BDC18-B9ED-4063-8942-4B55CE585862}" type="pres">
      <dgm:prSet presAssocID="{570FEA14-3063-4C44-8EAB-FD646C13526E}" presName="Name1" presStyleCnt="0"/>
      <dgm:spPr/>
    </dgm:pt>
    <dgm:pt modelId="{A39C6261-41C8-4DF8-BBFC-B906D6162978}" type="pres">
      <dgm:prSet presAssocID="{570FEA14-3063-4C44-8EAB-FD646C13526E}" presName="cycle" presStyleCnt="0"/>
      <dgm:spPr/>
    </dgm:pt>
    <dgm:pt modelId="{CBD576FD-FC01-4D5B-822E-2C3DACCB61DB}" type="pres">
      <dgm:prSet presAssocID="{570FEA14-3063-4C44-8EAB-FD646C13526E}" presName="srcNode" presStyleLbl="node1" presStyleIdx="0" presStyleCnt="3"/>
      <dgm:spPr/>
    </dgm:pt>
    <dgm:pt modelId="{0420A0AA-DCA6-49B1-9D31-15FF31DCA435}" type="pres">
      <dgm:prSet presAssocID="{570FEA14-3063-4C44-8EAB-FD646C13526E}" presName="conn" presStyleLbl="parChTrans1D2" presStyleIdx="0" presStyleCnt="1"/>
      <dgm:spPr/>
      <dgm:t>
        <a:bodyPr/>
        <a:lstStyle/>
        <a:p>
          <a:endParaRPr lang="en-US"/>
        </a:p>
      </dgm:t>
    </dgm:pt>
    <dgm:pt modelId="{F1D29FE9-0432-4903-AEB4-2922B48FC3E6}" type="pres">
      <dgm:prSet presAssocID="{570FEA14-3063-4C44-8EAB-FD646C13526E}" presName="extraNode" presStyleLbl="node1" presStyleIdx="0" presStyleCnt="3"/>
      <dgm:spPr/>
    </dgm:pt>
    <dgm:pt modelId="{1A144DBE-24AC-4463-A5A1-D4029A6AF90F}" type="pres">
      <dgm:prSet presAssocID="{570FEA14-3063-4C44-8EAB-FD646C13526E}" presName="dstNode" presStyleLbl="node1" presStyleIdx="0" presStyleCnt="3"/>
      <dgm:spPr/>
    </dgm:pt>
    <dgm:pt modelId="{B29CF6F3-7FD6-4EB1-8C76-AD19E6EC80A7}" type="pres">
      <dgm:prSet presAssocID="{1BACB1F3-BD57-4114-AA50-C130C65FBAE5}" presName="text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8FCFC-241B-4FCE-979B-E9ECAA73B161}" type="pres">
      <dgm:prSet presAssocID="{1BACB1F3-BD57-4114-AA50-C130C65FBAE5}" presName="accent_1" presStyleCnt="0"/>
      <dgm:spPr/>
    </dgm:pt>
    <dgm:pt modelId="{5CEB1FD9-6700-4B0F-9D6B-12D68147B2F9}" type="pres">
      <dgm:prSet presAssocID="{1BACB1F3-BD57-4114-AA50-C130C65FBAE5}" presName="accentRepeatNode" presStyleLbl="solidFgAcc1" presStyleIdx="0" presStyleCnt="3"/>
      <dgm:spPr/>
    </dgm:pt>
    <dgm:pt modelId="{988C67FD-B5D3-42A6-8855-247AA09B2D78}" type="pres">
      <dgm:prSet presAssocID="{45D2443C-B37C-4C02-B4AB-78C1A609DB2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B9285-32F7-492C-A28F-F970AC0C910A}" type="pres">
      <dgm:prSet presAssocID="{45D2443C-B37C-4C02-B4AB-78C1A609DB25}" presName="accent_2" presStyleCnt="0"/>
      <dgm:spPr/>
    </dgm:pt>
    <dgm:pt modelId="{0434BDCE-6AA7-4125-A26D-4FA6B13F5E5F}" type="pres">
      <dgm:prSet presAssocID="{45D2443C-B37C-4C02-B4AB-78C1A609DB25}" presName="accentRepeatNode" presStyleLbl="solidFgAcc1" presStyleIdx="1" presStyleCnt="3"/>
      <dgm:spPr/>
    </dgm:pt>
    <dgm:pt modelId="{AD1E52AF-665C-48A3-A046-EFC9DF2C0AC3}" type="pres">
      <dgm:prSet presAssocID="{F2144B63-CA27-43DF-96E3-858DE7AB9C7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081EC-D9C5-49E0-8026-E65493B5FF58}" type="pres">
      <dgm:prSet presAssocID="{F2144B63-CA27-43DF-96E3-858DE7AB9C72}" presName="accent_3" presStyleCnt="0"/>
      <dgm:spPr/>
    </dgm:pt>
    <dgm:pt modelId="{C6D50963-562F-4669-AB93-9DEC1F134A6E}" type="pres">
      <dgm:prSet presAssocID="{F2144B63-CA27-43DF-96E3-858DE7AB9C72}" presName="accentRepeatNode" presStyleLbl="solidFgAcc1" presStyleIdx="2" presStyleCnt="3"/>
      <dgm:spPr/>
    </dgm:pt>
  </dgm:ptLst>
  <dgm:cxnLst>
    <dgm:cxn modelId="{45A0F53C-AED8-4AFE-88C4-BFFDD2BCF809}" type="presOf" srcId="{570FEA14-3063-4C44-8EAB-FD646C13526E}" destId="{D59453C9-710B-4FA5-BA2E-06345D2FACE2}" srcOrd="0" destOrd="0" presId="urn:microsoft.com/office/officeart/2008/layout/VerticalCurvedList"/>
    <dgm:cxn modelId="{6E510698-B99C-44D8-9071-A62444D331B5}" type="presOf" srcId="{F2144B63-CA27-43DF-96E3-858DE7AB9C72}" destId="{AD1E52AF-665C-48A3-A046-EFC9DF2C0AC3}" srcOrd="0" destOrd="0" presId="urn:microsoft.com/office/officeart/2008/layout/VerticalCurvedList"/>
    <dgm:cxn modelId="{81DB4639-B23E-43C6-81CB-BDF21BE95764}" srcId="{570FEA14-3063-4C44-8EAB-FD646C13526E}" destId="{1BACB1F3-BD57-4114-AA50-C130C65FBAE5}" srcOrd="0" destOrd="0" parTransId="{475469A8-37D6-4CFA-B1C9-46955F2A2FDC}" sibTransId="{EBE37385-D88F-4241-84EC-3D71BDB48725}"/>
    <dgm:cxn modelId="{76106067-E7BE-4880-AF6E-504EDE749BA2}" srcId="{570FEA14-3063-4C44-8EAB-FD646C13526E}" destId="{F2144B63-CA27-43DF-96E3-858DE7AB9C72}" srcOrd="2" destOrd="0" parTransId="{4C868943-2169-480B-99FD-239DC3C9B72C}" sibTransId="{8FFB54BC-CD7A-4859-8A6C-501D14BE2305}"/>
    <dgm:cxn modelId="{2455BD07-0C6D-4D77-8ADE-CDF7D6364181}" srcId="{570FEA14-3063-4C44-8EAB-FD646C13526E}" destId="{45D2443C-B37C-4C02-B4AB-78C1A609DB25}" srcOrd="1" destOrd="0" parTransId="{BE8FE74C-F94E-4291-989C-4A50D33F42D2}" sibTransId="{AE568365-0C86-4401-9820-D77F72994B4A}"/>
    <dgm:cxn modelId="{76EC4FBB-230F-4E4F-AD45-CF24685C6A9D}" type="presOf" srcId="{45D2443C-B37C-4C02-B4AB-78C1A609DB25}" destId="{988C67FD-B5D3-42A6-8855-247AA09B2D78}" srcOrd="0" destOrd="0" presId="urn:microsoft.com/office/officeart/2008/layout/VerticalCurvedList"/>
    <dgm:cxn modelId="{618B34BA-BF2D-49BD-BA10-EC078B84FF60}" type="presOf" srcId="{1BACB1F3-BD57-4114-AA50-C130C65FBAE5}" destId="{B29CF6F3-7FD6-4EB1-8C76-AD19E6EC80A7}" srcOrd="0" destOrd="0" presId="urn:microsoft.com/office/officeart/2008/layout/VerticalCurvedList"/>
    <dgm:cxn modelId="{4BF8BABF-4417-48D5-B415-B7F31DB6E49B}" type="presOf" srcId="{EBE37385-D88F-4241-84EC-3D71BDB48725}" destId="{0420A0AA-DCA6-49B1-9D31-15FF31DCA435}" srcOrd="0" destOrd="0" presId="urn:microsoft.com/office/officeart/2008/layout/VerticalCurvedList"/>
    <dgm:cxn modelId="{8EA9E5BB-68AF-4F5F-8C1F-F93616DD4C91}" type="presParOf" srcId="{D59453C9-710B-4FA5-BA2E-06345D2FACE2}" destId="{958BDC18-B9ED-4063-8942-4B55CE585862}" srcOrd="0" destOrd="0" presId="urn:microsoft.com/office/officeart/2008/layout/VerticalCurvedList"/>
    <dgm:cxn modelId="{17E1E77C-740D-4210-BD31-98B3DA6C2DB2}" type="presParOf" srcId="{958BDC18-B9ED-4063-8942-4B55CE585862}" destId="{A39C6261-41C8-4DF8-BBFC-B906D6162978}" srcOrd="0" destOrd="0" presId="urn:microsoft.com/office/officeart/2008/layout/VerticalCurvedList"/>
    <dgm:cxn modelId="{C9AC0A12-F2D6-46B4-8210-16D3100E0ED2}" type="presParOf" srcId="{A39C6261-41C8-4DF8-BBFC-B906D6162978}" destId="{CBD576FD-FC01-4D5B-822E-2C3DACCB61DB}" srcOrd="0" destOrd="0" presId="urn:microsoft.com/office/officeart/2008/layout/VerticalCurvedList"/>
    <dgm:cxn modelId="{B4E34B37-3C7F-475B-9692-1E6D73FBE024}" type="presParOf" srcId="{A39C6261-41C8-4DF8-BBFC-B906D6162978}" destId="{0420A0AA-DCA6-49B1-9D31-15FF31DCA435}" srcOrd="1" destOrd="0" presId="urn:microsoft.com/office/officeart/2008/layout/VerticalCurvedList"/>
    <dgm:cxn modelId="{9BD83DA2-8426-448A-A6DA-51AF135E8599}" type="presParOf" srcId="{A39C6261-41C8-4DF8-BBFC-B906D6162978}" destId="{F1D29FE9-0432-4903-AEB4-2922B48FC3E6}" srcOrd="2" destOrd="0" presId="urn:microsoft.com/office/officeart/2008/layout/VerticalCurvedList"/>
    <dgm:cxn modelId="{4318855A-1BA9-47D2-92A1-1B8823070105}" type="presParOf" srcId="{A39C6261-41C8-4DF8-BBFC-B906D6162978}" destId="{1A144DBE-24AC-4463-A5A1-D4029A6AF90F}" srcOrd="3" destOrd="0" presId="urn:microsoft.com/office/officeart/2008/layout/VerticalCurvedList"/>
    <dgm:cxn modelId="{FA7BB560-2732-4D6D-886B-1E6AEEAEF040}" type="presParOf" srcId="{958BDC18-B9ED-4063-8942-4B55CE585862}" destId="{B29CF6F3-7FD6-4EB1-8C76-AD19E6EC80A7}" srcOrd="1" destOrd="0" presId="urn:microsoft.com/office/officeart/2008/layout/VerticalCurvedList"/>
    <dgm:cxn modelId="{5F094A94-21C1-4ACF-ABC4-DC1A9F4F83AB}" type="presParOf" srcId="{958BDC18-B9ED-4063-8942-4B55CE585862}" destId="{3438FCFC-241B-4FCE-979B-E9ECAA73B161}" srcOrd="2" destOrd="0" presId="urn:microsoft.com/office/officeart/2008/layout/VerticalCurvedList"/>
    <dgm:cxn modelId="{A588AA5D-F203-4D2A-9A1D-8C3897585C8C}" type="presParOf" srcId="{3438FCFC-241B-4FCE-979B-E9ECAA73B161}" destId="{5CEB1FD9-6700-4B0F-9D6B-12D68147B2F9}" srcOrd="0" destOrd="0" presId="urn:microsoft.com/office/officeart/2008/layout/VerticalCurvedList"/>
    <dgm:cxn modelId="{6D158C0B-CEC4-4BF6-BAFA-4F2D600A66B6}" type="presParOf" srcId="{958BDC18-B9ED-4063-8942-4B55CE585862}" destId="{988C67FD-B5D3-42A6-8855-247AA09B2D78}" srcOrd="3" destOrd="0" presId="urn:microsoft.com/office/officeart/2008/layout/VerticalCurvedList"/>
    <dgm:cxn modelId="{3C0E7C98-3ECD-458A-BE68-9812721B08CC}" type="presParOf" srcId="{958BDC18-B9ED-4063-8942-4B55CE585862}" destId="{FC9B9285-32F7-492C-A28F-F970AC0C910A}" srcOrd="4" destOrd="0" presId="urn:microsoft.com/office/officeart/2008/layout/VerticalCurvedList"/>
    <dgm:cxn modelId="{1986FC29-CDE5-44F8-B48D-10E844924749}" type="presParOf" srcId="{FC9B9285-32F7-492C-A28F-F970AC0C910A}" destId="{0434BDCE-6AA7-4125-A26D-4FA6B13F5E5F}" srcOrd="0" destOrd="0" presId="urn:microsoft.com/office/officeart/2008/layout/VerticalCurvedList"/>
    <dgm:cxn modelId="{12AB39D4-1925-4772-946E-E4C12C78C77E}" type="presParOf" srcId="{958BDC18-B9ED-4063-8942-4B55CE585862}" destId="{AD1E52AF-665C-48A3-A046-EFC9DF2C0AC3}" srcOrd="5" destOrd="0" presId="urn:microsoft.com/office/officeart/2008/layout/VerticalCurvedList"/>
    <dgm:cxn modelId="{FAD282BC-7F8D-4291-BB36-09B0178FB695}" type="presParOf" srcId="{958BDC18-B9ED-4063-8942-4B55CE585862}" destId="{59E081EC-D9C5-49E0-8026-E65493B5FF58}" srcOrd="6" destOrd="0" presId="urn:microsoft.com/office/officeart/2008/layout/VerticalCurvedList"/>
    <dgm:cxn modelId="{91232C90-6B20-490E-8285-B0DC49593A64}" type="presParOf" srcId="{59E081EC-D9C5-49E0-8026-E65493B5FF58}" destId="{C6D50963-562F-4669-AB93-9DEC1F134A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0A0AA-DCA6-49B1-9D31-15FF31DCA43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CF6F3-7FD6-4EB1-8C76-AD19E6EC80A7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Nearest</a:t>
          </a:r>
          <a:r>
            <a:rPr lang="en-US" sz="3300" kern="1200" baseline="0" smtClean="0"/>
            <a:t> Neighbor (k-NN)</a:t>
          </a:r>
          <a:endParaRPr lang="en-US" sz="3300" kern="1200" dirty="0"/>
        </a:p>
      </dsp:txBody>
      <dsp:txXfrm>
        <a:off x="564979" y="406400"/>
        <a:ext cx="5475833" cy="812800"/>
      </dsp:txXfrm>
    </dsp:sp>
    <dsp:sp modelId="{5CEB1FD9-6700-4B0F-9D6B-12D68147B2F9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C67FD-B5D3-42A6-8855-247AA09B2D78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/>
            <a:t>Linear Regression</a:t>
          </a:r>
          <a:endParaRPr lang="en-US" sz="3300" b="0" kern="1200" dirty="0"/>
        </a:p>
      </dsp:txBody>
      <dsp:txXfrm>
        <a:off x="860432" y="1625599"/>
        <a:ext cx="5180380" cy="812800"/>
      </dsp:txXfrm>
    </dsp:sp>
    <dsp:sp modelId="{0434BDCE-6AA7-4125-A26D-4FA6B13F5E5F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E52AF-665C-48A3-A046-EFC9DF2C0AC3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Reading HW</a:t>
          </a:r>
          <a:endParaRPr lang="en-US" sz="3300" kern="1200" dirty="0"/>
        </a:p>
      </dsp:txBody>
      <dsp:txXfrm>
        <a:off x="564979" y="2844800"/>
        <a:ext cx="5475833" cy="812800"/>
      </dsp:txXfrm>
    </dsp:sp>
    <dsp:sp modelId="{C6D50963-562F-4669-AB93-9DEC1F134A6E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872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9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5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 of similarity,</a:t>
            </a:r>
            <a:r>
              <a:rPr lang="en-US" baseline="0" dirty="0" smtClean="0"/>
              <a:t> distance, closeness</a:t>
            </a:r>
          </a:p>
          <a:p>
            <a:r>
              <a:rPr lang="en-US" baseline="0" dirty="0" smtClean="0"/>
              <a:t>Cosine vs. Euclidean</a:t>
            </a:r>
          </a:p>
          <a:p>
            <a:pPr lvl="1"/>
            <a:r>
              <a:rPr lang="en-US" baseline="0" dirty="0" smtClean="0"/>
              <a:t>Euclidean for low dimensions</a:t>
            </a:r>
          </a:p>
          <a:p>
            <a:pPr lvl="1"/>
            <a:r>
              <a:rPr lang="en-US" baseline="0" dirty="0" smtClean="0"/>
              <a:t>Cosine for high dimensions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choose k value?</a:t>
            </a:r>
          </a:p>
          <a:p>
            <a:pPr lvl="1"/>
            <a:r>
              <a:rPr lang="en-US" dirty="0" smtClean="0"/>
              <a:t>Large</a:t>
            </a:r>
            <a:r>
              <a:rPr lang="en-US" baseline="0" dirty="0" smtClean="0"/>
              <a:t>  k = biased to majority of labels</a:t>
            </a:r>
          </a:p>
          <a:p>
            <a:pPr lvl="1"/>
            <a:r>
              <a:rPr lang="en-US" baseline="0" dirty="0" smtClean="0"/>
              <a:t>Small k = fast but unstable decision</a:t>
            </a:r>
          </a:p>
          <a:p>
            <a:pPr lvl="1"/>
            <a:r>
              <a:rPr lang="en-US" baseline="0" dirty="0" smtClean="0"/>
              <a:t>So experiments and then choose, and data scientist mostly choose odd value</a:t>
            </a:r>
          </a:p>
          <a:p>
            <a:pPr marL="596900" lvl="1" indent="0">
              <a:buNone/>
            </a:pPr>
            <a:endParaRPr lang="en-US" baseline="0" dirty="0" smtClean="0"/>
          </a:p>
          <a:p>
            <a:r>
              <a:rPr lang="en-US" baseline="0" dirty="0" smtClean="0"/>
              <a:t>Pros and cons</a:t>
            </a:r>
          </a:p>
          <a:p>
            <a:pPr lvl="1"/>
            <a:r>
              <a:rPr lang="en-US" baseline="0" dirty="0" smtClean="0"/>
              <a:t>Pros (training time less, easy)</a:t>
            </a:r>
          </a:p>
          <a:p>
            <a:pPr lvl="1"/>
            <a:r>
              <a:rPr lang="en-US" baseline="0" dirty="0" smtClean="0"/>
              <a:t>Cons (testing time much, computation high, storage high, curse of dimensionality (PCA))</a:t>
            </a:r>
          </a:p>
          <a:p>
            <a:pPr lvl="1"/>
            <a:endParaRPr lang="en-US" baseline="0" dirty="0" smtClean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What</a:t>
            </a:r>
            <a:r>
              <a:rPr lang="en-US" baseline="0" dirty="0" smtClean="0"/>
              <a:t> if more than two classes?</a:t>
            </a:r>
          </a:p>
          <a:p>
            <a:pPr lvl="1"/>
            <a:r>
              <a:rPr lang="en-US" baseline="0" dirty="0" smtClean="0"/>
              <a:t>What if more than two features?</a:t>
            </a:r>
          </a:p>
          <a:p>
            <a:pPr lvl="1"/>
            <a:r>
              <a:rPr lang="en-US" baseline="0" dirty="0" smtClean="0"/>
              <a:t>How do u plot multi dimensional data?</a:t>
            </a:r>
          </a:p>
          <a:p>
            <a:pPr lvl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5798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en-US" dirty="0" smtClean="0"/>
              <a:t>Linear</a:t>
            </a:r>
            <a:r>
              <a:rPr lang="en-US" baseline="0" dirty="0" smtClean="0"/>
              <a:t> regression in higher models:</a:t>
            </a:r>
          </a:p>
          <a:p>
            <a:pPr marL="914400" lvl="1" indent="-317500"/>
            <a:r>
              <a:rPr lang="en-US" baseline="0" dirty="0" smtClean="0"/>
              <a:t>Y = a1x1 + a2x2 + b</a:t>
            </a:r>
          </a:p>
          <a:p>
            <a:pPr marL="13970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9024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50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835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7835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5130800" cy="5143500"/>
          </a:xfrm>
          <a:prstGeom prst="rect">
            <a:avLst/>
          </a:prstGeom>
        </p:spPr>
      </p:pic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464597"/>
            <a:ext cx="4343700" cy="18392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Machine Learning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686628"/>
            <a:ext cx="4343700" cy="1288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Saif Hassan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Lecturer (CS@SIBAU)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00" y="3830369"/>
            <a:ext cx="64008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24" y="4462387"/>
            <a:ext cx="713431" cy="713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7673" y="3903698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9043" y="4574744"/>
            <a:ext cx="18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5087593" y="922327"/>
            <a:ext cx="2604842" cy="2879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" y="235285"/>
            <a:ext cx="973834" cy="703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0498735"/>
              </p:ext>
            </p:extLst>
          </p:nvPr>
        </p:nvGraphicFramePr>
        <p:xfrm>
          <a:off x="457200" y="11469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6719283"/>
      </p:ext>
    </p:extLst>
  </p:cSld>
  <p:clrMapOvr>
    <a:masterClrMapping/>
  </p:clrMapOvr>
  <p:transition advTm="1829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kNN</a:t>
            </a:r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b="1" dirty="0" smtClean="0"/>
              <a:t>k</a:t>
            </a:r>
            <a:r>
              <a:rPr lang="en-US" dirty="0" smtClean="0"/>
              <a:t> in </a:t>
            </a:r>
            <a:r>
              <a:rPr lang="en-US" dirty="0" err="1" smtClean="0"/>
              <a:t>kNN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choose k value?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knn, k nearest neighb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04" y="996093"/>
            <a:ext cx="4592921" cy="41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351/1*MNF0RfxlvUtOxrO7O3wKd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118" y="0"/>
            <a:ext cx="33432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400" y="1688300"/>
            <a:ext cx="3438525" cy="233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Raleway SemiBold" panose="020B0604020202020204" charset="0"/>
                  </a:rPr>
                  <a:t>For Regression problems</a:t>
                </a:r>
              </a:p>
              <a:p>
                <a:r>
                  <a:rPr lang="en-US" dirty="0" smtClean="0">
                    <a:latin typeface="Raleway SemiBold" panose="020B0604020202020204" charset="0"/>
                  </a:rPr>
                  <a:t>How do we choose a and b?</a:t>
                </a:r>
              </a:p>
              <a:p>
                <a:r>
                  <a:rPr lang="en-US" b="0" dirty="0" smtClean="0">
                    <a:latin typeface="Raleway SemiBold" panose="020B0604020202020204" charset="0"/>
                  </a:rPr>
                  <a:t>Define an loss function</a:t>
                </a:r>
              </a:p>
              <a:p>
                <a:pPr lvl="1"/>
                <a:r>
                  <a:rPr lang="en-US" dirty="0" smtClean="0">
                    <a:latin typeface="Raleway SemiBold" panose="020B0604020202020204" charset="0"/>
                  </a:rPr>
                  <a:t>Objective is to minimize the loss function (MSE)</a:t>
                </a:r>
                <a:endParaRPr lang="en-US" b="0" dirty="0" smtClean="0">
                  <a:latin typeface="Raleway SemiBold" panose="020B060402020202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𝑝𝑎𝑟𝑎𝑚𝑠</m:t>
                    </m:r>
                  </m:oMath>
                </a14:m>
                <a:endParaRPr lang="en-US" dirty="0" smtClean="0"/>
              </a:p>
              <a:p>
                <a:pPr marL="5715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23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01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600"/>
            <a:ext cx="9144000" cy="44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4" y="0"/>
            <a:ext cx="9001131" cy="3862264"/>
          </a:xfrm>
          <a:prstGeom prst="rect">
            <a:avLst/>
          </a:prstGeom>
        </p:spPr>
      </p:pic>
      <p:pic>
        <p:nvPicPr>
          <p:cNvPr id="5" name="Picture 2" descr="Machine Learning week 1: Cost Function, Gradient Descent a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21" y="3901039"/>
            <a:ext cx="3416475" cy="11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7663" lvl="1"/>
            <a:r>
              <a:rPr lang="en-US" dirty="0" smtClean="0"/>
              <a:t>What </a:t>
            </a:r>
            <a:r>
              <a:rPr lang="en-US" dirty="0"/>
              <a:t>if more than two classes?</a:t>
            </a:r>
          </a:p>
          <a:p>
            <a:pPr marL="347663" lvl="1"/>
            <a:r>
              <a:rPr lang="en-US" dirty="0"/>
              <a:t>What if more than two features?</a:t>
            </a:r>
          </a:p>
          <a:p>
            <a:pPr marL="347663" lvl="1"/>
            <a:r>
              <a:rPr lang="en-US" dirty="0"/>
              <a:t>How do u plot multi dimensional data?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23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03538" y="3047473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Leave comments below.</a:t>
            </a:r>
            <a:endParaRPr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690223" y="2068497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2" name="TextBox 151"/>
          <p:cNvSpPr txBox="1"/>
          <p:nvPr/>
        </p:nvSpPr>
        <p:spPr>
          <a:xfrm>
            <a:off x="1668086" y="2429321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F50"/>
                </a:solidFill>
                <a:latin typeface="Barlow" panose="020B0604020202020204" charset="0"/>
              </a:rPr>
              <a:t>@</a:t>
            </a:r>
            <a:r>
              <a:rPr lang="en-US" sz="2000" dirty="0" err="1" smtClean="0">
                <a:solidFill>
                  <a:srgbClr val="3A3F50"/>
                </a:solidFill>
                <a:latin typeface="Barlow" panose="020B0604020202020204" charset="0"/>
              </a:rPr>
              <a:t>saifhassan</a:t>
            </a:r>
            <a:endParaRPr lang="en-US" sz="2000" dirty="0">
              <a:solidFill>
                <a:srgbClr val="3A3F50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247</Words>
  <Application>Microsoft Office PowerPoint</Application>
  <PresentationFormat>On-screen Show (16:9)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Cambria Math</vt:lpstr>
      <vt:lpstr>Calibri</vt:lpstr>
      <vt:lpstr>Barlow</vt:lpstr>
      <vt:lpstr>Barlow Light</vt:lpstr>
      <vt:lpstr>Arial</vt:lpstr>
      <vt:lpstr>Raleway SemiBold</vt:lpstr>
      <vt:lpstr>Gaoler template</vt:lpstr>
      <vt:lpstr>Machine Learning</vt:lpstr>
      <vt:lpstr>Agenda</vt:lpstr>
      <vt:lpstr>Nearest Neighbor</vt:lpstr>
      <vt:lpstr>Linear Regression</vt:lpstr>
      <vt:lpstr>PowerPoint Presentation</vt:lpstr>
      <vt:lpstr>PowerPoint Presentation</vt:lpstr>
      <vt:lpstr>Questions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hassan</dc:creator>
  <cp:lastModifiedBy>saif hassan</cp:lastModifiedBy>
  <cp:revision>78</cp:revision>
  <dcterms:modified xsi:type="dcterms:W3CDTF">2020-05-09T16:08:22Z</dcterms:modified>
</cp:coreProperties>
</file>