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8" r:id="rId2"/>
    <p:sldId id="256" r:id="rId3"/>
    <p:sldId id="300" r:id="rId4"/>
    <p:sldId id="294" r:id="rId5"/>
    <p:sldId id="299" r:id="rId6"/>
    <p:sldId id="303" r:id="rId7"/>
    <p:sldId id="302" r:id="rId8"/>
    <p:sldId id="305" r:id="rId9"/>
    <p:sldId id="307" r:id="rId10"/>
    <p:sldId id="306" r:id="rId11"/>
    <p:sldId id="298" r:id="rId12"/>
  </p:sldIdLst>
  <p:sldSz cx="9144000" cy="5143500" type="screen16x9"/>
  <p:notesSz cx="6858000" cy="9144000"/>
  <p:embeddedFontLst>
    <p:embeddedFont>
      <p:font typeface="Raleway SemiBold" panose="020B0604020202020204" charset="0"/>
      <p:regular r:id="rId14"/>
      <p:bold r:id="rId15"/>
      <p:italic r:id="rId16"/>
      <p:boldItalic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2" autoAdjust="0"/>
  </p:normalViewPr>
  <p:slideViewPr>
    <p:cSldViewPr snapToGrid="0">
      <p:cViewPr varScale="1">
        <p:scale>
          <a:sx n="70" d="100"/>
          <a:sy n="70" d="100"/>
        </p:scale>
        <p:origin x="1302" y="6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2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50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8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5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9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2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5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2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656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7083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7835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464597"/>
            <a:ext cx="4343700" cy="18392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686628"/>
            <a:ext cx="4343700" cy="1288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00" y="38303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24" y="4462387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7673" y="3903698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9043" y="4574744"/>
            <a:ext cx="18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5087593" y="922327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1708337" y="1798066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3442" y="907871"/>
            <a:ext cx="7315200" cy="937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347" y="908823"/>
            <a:ext cx="6035040" cy="93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Training Data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482" y="907871"/>
            <a:ext cx="1280160" cy="937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Test Data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5887" y="2321286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n samples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5887" y="3330281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>
          <a:xfrm>
            <a:off x="1708337" y="2807061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457200" y="270273"/>
            <a:ext cx="7835900" cy="647032"/>
          </a:xfrm>
        </p:spPr>
        <p:txBody>
          <a:bodyPr/>
          <a:lstStyle/>
          <a:p>
            <a:r>
              <a:rPr lang="en-US" smtClean="0"/>
              <a:t>Boosting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294" y="4178719"/>
            <a:ext cx="217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Raleway SemiBold" panose="020B0604020202020204" charset="0"/>
              </a:rPr>
              <a:t>Test on</a:t>
            </a:r>
          </a:p>
          <a:p>
            <a:pPr algn="ctr"/>
            <a:r>
              <a:rPr lang="en-US" sz="1800" b="1" dirty="0" smtClean="0">
                <a:latin typeface="Raleway SemiBold" panose="020B0604020202020204" charset="0"/>
              </a:rPr>
              <a:t>training data</a:t>
            </a:r>
            <a:endParaRPr lang="en-US" sz="1800" b="1" dirty="0">
              <a:latin typeface="Raleway SemiBold" panose="020B060402020202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3511" y="4191076"/>
            <a:ext cx="225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Raleway SemiBold" panose="020B0604020202020204" charset="0"/>
              </a:rPr>
              <a:t>Data points with Wrong Predictions</a:t>
            </a:r>
            <a:endParaRPr lang="en-US" sz="1800" b="1" dirty="0">
              <a:latin typeface="Raleway SemiBold" panose="020B0604020202020204" charset="0"/>
            </a:endParaRPr>
          </a:p>
        </p:txBody>
      </p:sp>
      <p:cxnSp>
        <p:nvCxnSpPr>
          <p:cNvPr id="8" name="Elbow Connector 7"/>
          <p:cNvCxnSpPr>
            <a:stCxn id="20" idx="2"/>
            <a:endCxn id="34" idx="2"/>
          </p:cNvCxnSpPr>
          <p:nvPr/>
        </p:nvCxnSpPr>
        <p:spPr>
          <a:xfrm rot="16200000" flipH="1">
            <a:off x="2514071" y="3010322"/>
            <a:ext cx="1021351" cy="2632818"/>
          </a:xfrm>
          <a:prstGeom prst="bentConnector3">
            <a:avLst>
              <a:gd name="adj1" fmla="val 1223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658" y="2908076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88704" y="2943163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n samples</a:t>
            </a:r>
            <a:endParaRPr lang="en-US" b="1" dirty="0">
              <a:latin typeface="Raleway SemiBold" panose="020B060402020202020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208043" y="3465779"/>
            <a:ext cx="276225" cy="773434"/>
            <a:chOff x="180975" y="2768683"/>
            <a:chExt cx="276225" cy="773434"/>
          </a:xfrm>
        </p:grpSpPr>
        <p:cxnSp>
          <p:nvCxnSpPr>
            <p:cNvPr id="38" name="Straight Arrow Connector 37"/>
            <p:cNvCxnSpPr>
              <a:stCxn id="28" idx="0"/>
            </p:cNvCxnSpPr>
            <p:nvPr/>
          </p:nvCxnSpPr>
          <p:spPr>
            <a:xfrm flipH="1" flipV="1">
              <a:off x="319087" y="2768683"/>
              <a:ext cx="1" cy="3411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0975" y="3109797"/>
              <a:ext cx="276225" cy="2762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Raleway SemiBold" panose="020B0604020202020204" charset="0"/>
                </a:rPr>
                <a:t>+</a:t>
              </a:r>
              <a:endParaRPr lang="en-US" sz="7200" dirty="0">
                <a:latin typeface="Raleway SemiBold" panose="020B060402020202020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19087" y="3386022"/>
              <a:ext cx="0" cy="1560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>
            <a:stCxn id="37" idx="0"/>
          </p:cNvCxnSpPr>
          <p:nvPr/>
        </p:nvCxnSpPr>
        <p:spPr>
          <a:xfrm flipH="1" flipV="1">
            <a:off x="4341153" y="2567976"/>
            <a:ext cx="1" cy="37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88704" y="2035392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6138" y="2604328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44168" y="2782607"/>
            <a:ext cx="225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Raleway SemiBold" panose="020B0604020202020204" charset="0"/>
              </a:rPr>
              <a:t>Data points with Wrong Predictions</a:t>
            </a:r>
            <a:endParaRPr lang="en-US" sz="1800" b="1" dirty="0">
              <a:latin typeface="Raleway SemiBold" panose="020B0604020202020204" charset="0"/>
            </a:endParaRPr>
          </a:p>
        </p:txBody>
      </p:sp>
      <p:cxnSp>
        <p:nvCxnSpPr>
          <p:cNvPr id="62" name="Elbow Connector 61"/>
          <p:cNvCxnSpPr>
            <a:stCxn id="59" idx="3"/>
            <a:endCxn id="61" idx="0"/>
          </p:cNvCxnSpPr>
          <p:nvPr/>
        </p:nvCxnSpPr>
        <p:spPr>
          <a:xfrm>
            <a:off x="4893604" y="2278280"/>
            <a:ext cx="2078208" cy="504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00790" y="1982732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6300" y="3967499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And so on …</a:t>
            </a:r>
          </a:p>
        </p:txBody>
      </p:sp>
      <p:cxnSp>
        <p:nvCxnSpPr>
          <p:cNvPr id="67" name="Straight Arrow Connector 66"/>
          <p:cNvCxnSpPr>
            <a:stCxn id="61" idx="2"/>
            <a:endCxn id="66" idx="0"/>
          </p:cNvCxnSpPr>
          <p:nvPr/>
        </p:nvCxnSpPr>
        <p:spPr>
          <a:xfrm flipH="1">
            <a:off x="6971811" y="3428938"/>
            <a:ext cx="1" cy="538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03538" y="304747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Leave comments below.</a:t>
            </a:r>
            <a:endParaRPr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690223" y="2068497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2" name="TextBox 151"/>
          <p:cNvSpPr txBox="1"/>
          <p:nvPr/>
        </p:nvSpPr>
        <p:spPr>
          <a:xfrm>
            <a:off x="1668086" y="2429321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F50"/>
                </a:solidFill>
                <a:latin typeface="Barlow" panose="020B0604020202020204" charset="0"/>
              </a:rPr>
              <a:t>@</a:t>
            </a:r>
            <a:r>
              <a:rPr lang="en-US" sz="2000" dirty="0" err="1">
                <a:solidFill>
                  <a:srgbClr val="3A3F50"/>
                </a:solidFill>
                <a:latin typeface="Barlow" panose="020B0604020202020204" charset="0"/>
              </a:rPr>
              <a:t>saifhassandr</a:t>
            </a:r>
            <a:endParaRPr lang="en-US" sz="2000" dirty="0">
              <a:solidFill>
                <a:srgbClr val="3A3F50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236662"/>
            <a:ext cx="5314950" cy="3381375"/>
          </a:xfrm>
          <a:prstGeom prst="rect">
            <a:avLst/>
          </a:prstGeom>
        </p:spPr>
      </p:pic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3584575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Ensemble Learners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13460" y="674370"/>
            <a:ext cx="5433060" cy="3387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Ensemble Learners</a:t>
            </a:r>
            <a:b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Ensemble </a:t>
            </a:r>
            <a:r>
              <a:rPr lang="en-US" sz="4400" b="1" i="1" dirty="0" smtClean="0"/>
              <a:t>(French)</a:t>
            </a:r>
            <a:br>
              <a:rPr lang="en-US" sz="4400" b="1" i="1" dirty="0" smtClean="0"/>
            </a:b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means</a:t>
            </a: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b="1" i="1" dirty="0" smtClean="0"/>
              <a:t>Together/assemble</a:t>
            </a:r>
            <a:endParaRPr lang="en-US" sz="4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91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36320" y="411480"/>
            <a:ext cx="7067550" cy="3387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Ensemble Learners</a:t>
            </a: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4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4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en-US" sz="4400" i="1" dirty="0"/>
              <a:t> </a:t>
            </a:r>
            <a:r>
              <a:rPr lang="en-US" sz="4400" b="1" i="1" dirty="0" smtClean="0"/>
              <a:t>multiple methods </a:t>
            </a:r>
            <a:br>
              <a:rPr lang="en-US" sz="4400" b="1" i="1" dirty="0" smtClean="0"/>
            </a:b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to obtain</a:t>
            </a:r>
            <a:r>
              <a:rPr lang="en-US" sz="4400" i="1" dirty="0" smtClean="0"/>
              <a:t> </a:t>
            </a:r>
            <a:br>
              <a:rPr lang="en-US" sz="4400" i="1" dirty="0" smtClean="0"/>
            </a:br>
            <a:r>
              <a:rPr lang="en-US" sz="4400" b="1" i="1" dirty="0" smtClean="0"/>
              <a:t>better predictive models</a:t>
            </a:r>
            <a:endParaRPr lang="en-US" sz="4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62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>
            <a:stCxn id="20" idx="2"/>
          </p:cNvCxnSpPr>
          <p:nvPr/>
        </p:nvCxnSpPr>
        <p:spPr>
          <a:xfrm>
            <a:off x="1762125" y="3560563"/>
            <a:ext cx="1226820" cy="666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>
            <a:off x="3714750" y="3560563"/>
            <a:ext cx="0" cy="666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</p:cNvCxnSpPr>
          <p:nvPr/>
        </p:nvCxnSpPr>
        <p:spPr>
          <a:xfrm flipH="1">
            <a:off x="4562476" y="3560563"/>
            <a:ext cx="1104899" cy="660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97230" y="605313"/>
            <a:ext cx="7315200" cy="937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135" y="611028"/>
            <a:ext cx="6035040" cy="93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Training Data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2270" y="605313"/>
            <a:ext cx="1280160" cy="937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Test Data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" y="82093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Raleway SemiBold" panose="020B0604020202020204" charset="0"/>
              </a:rPr>
              <a:t>Data</a:t>
            </a:r>
            <a:endParaRPr lang="en-US" sz="2800" b="1" dirty="0">
              <a:latin typeface="Raleway SemiBold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9675" y="2065793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Raleway SemiBold" panose="020B0604020202020204" charset="0"/>
              </a:rPr>
              <a:t>kNN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62300" y="2065793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SVM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4925" y="2065793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Decision Tree</a:t>
            </a:r>
            <a:endParaRPr lang="en-US" b="1" dirty="0">
              <a:latin typeface="Raleway SemiBold" panose="020B0604020202020204" charset="0"/>
            </a:endParaRP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1762125" y="1542573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05225" y="1542573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3725" y="1542573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09675" y="3074788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62300" y="3074788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14925" y="3074788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>
          <a:xfrm>
            <a:off x="1762125" y="2551568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5225" y="2551568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73725" y="2551568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25980" y="4226718"/>
            <a:ext cx="3177540" cy="5167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Voting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95527" y="4274998"/>
            <a:ext cx="9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aleway SemiBold" panose="020B0604020202020204" charset="0"/>
              </a:rPr>
              <a:t>Output</a:t>
            </a:r>
            <a:endParaRPr lang="en-US" sz="1800" b="1" dirty="0">
              <a:latin typeface="Raleway SemiBold" panose="020B0604020202020204" charset="0"/>
            </a:endParaRPr>
          </a:p>
        </p:txBody>
      </p:sp>
      <p:cxnSp>
        <p:nvCxnSpPr>
          <p:cNvPr id="50" name="Elbow Connector 49"/>
          <p:cNvCxnSpPr>
            <a:stCxn id="26" idx="2"/>
            <a:endCxn id="45" idx="2"/>
          </p:cNvCxnSpPr>
          <p:nvPr/>
        </p:nvCxnSpPr>
        <p:spPr>
          <a:xfrm rot="5400000" flipH="1" flipV="1">
            <a:off x="5245806" y="3113274"/>
            <a:ext cx="99120" cy="3161232"/>
          </a:xfrm>
          <a:prstGeom prst="bentConnector3">
            <a:avLst>
              <a:gd name="adj1" fmla="val -2306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0958" y="2648981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75227" y="2638821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48151" y="2649437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Bootstrap aggregation (Bagging)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7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416344" cy="1082700"/>
          </a:xfrm>
        </p:spPr>
        <p:txBody>
          <a:bodyPr/>
          <a:lstStyle/>
          <a:p>
            <a:r>
              <a:rPr lang="en-US" dirty="0" smtClean="0"/>
              <a:t>Bagging – Ensemble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8191825" cy="2640900"/>
          </a:xfrm>
        </p:spPr>
        <p:txBody>
          <a:bodyPr/>
          <a:lstStyle/>
          <a:p>
            <a:r>
              <a:rPr lang="en-US" sz="3200" dirty="0" smtClean="0"/>
              <a:t>Train multiple </a:t>
            </a:r>
            <a:r>
              <a:rPr lang="en-US" sz="3200" dirty="0"/>
              <a:t>m</a:t>
            </a:r>
            <a:r>
              <a:rPr lang="en-US" sz="3200" dirty="0" smtClean="0"/>
              <a:t>odels of same learning algorithm on subsets of dataset by choosing randomly points </a:t>
            </a:r>
            <a:r>
              <a:rPr lang="en-US" sz="3200" b="1" dirty="0" smtClean="0"/>
              <a:t>with replacement.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96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1708337" y="1798066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1437" y="1798066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9937" y="1798066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3442" y="996771"/>
            <a:ext cx="7315200" cy="937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347" y="997723"/>
            <a:ext cx="6035040" cy="93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Training Data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482" y="996771"/>
            <a:ext cx="1280160" cy="937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Test Data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5887" y="2321286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n samples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8512" y="2321286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aleway SemiBold" panose="020B0604020202020204" charset="0"/>
              </a:rPr>
              <a:t>n </a:t>
            </a:r>
            <a:r>
              <a:rPr lang="en-US" b="1" dirty="0" smtClean="0">
                <a:latin typeface="Raleway SemiBold" panose="020B0604020202020204" charset="0"/>
              </a:rPr>
              <a:t>samples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1137" y="2321286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aleway SemiBold" panose="020B0604020202020204" charset="0"/>
              </a:rPr>
              <a:t>n samples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55887" y="3330281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08512" y="3330281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1137" y="3330281"/>
            <a:ext cx="1104900" cy="485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 SemiBold" panose="020B0604020202020204" charset="0"/>
              </a:rPr>
              <a:t>Model</a:t>
            </a:r>
            <a:endParaRPr lang="en-US" b="1" dirty="0">
              <a:latin typeface="Raleway SemiBold" panose="020B0604020202020204" charset="0"/>
            </a:endParaRPr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>
          <a:xfrm>
            <a:off x="1708337" y="2807061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51437" y="2807061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19937" y="2807061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72192" y="4226718"/>
            <a:ext cx="3177540" cy="5167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 SemiBold" panose="020B0604020202020204" charset="0"/>
              </a:rPr>
              <a:t>Voting</a:t>
            </a:r>
            <a:endParaRPr lang="en-US" sz="2000" b="1" dirty="0">
              <a:latin typeface="Raleway SemiBold" panose="020B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1739" y="4274998"/>
            <a:ext cx="9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aleway SemiBold" panose="020B0604020202020204" charset="0"/>
              </a:rPr>
              <a:t>Output</a:t>
            </a:r>
            <a:endParaRPr lang="en-US" sz="1800" b="1" dirty="0">
              <a:latin typeface="Raleway SemiBold" panose="020B0604020202020204" charset="0"/>
            </a:endParaRPr>
          </a:p>
        </p:txBody>
      </p:sp>
      <p:cxnSp>
        <p:nvCxnSpPr>
          <p:cNvPr id="50" name="Elbow Connector 49"/>
          <p:cNvCxnSpPr>
            <a:stCxn id="26" idx="2"/>
            <a:endCxn id="45" idx="2"/>
          </p:cNvCxnSpPr>
          <p:nvPr/>
        </p:nvCxnSpPr>
        <p:spPr>
          <a:xfrm rot="5400000" flipH="1" flipV="1">
            <a:off x="5192018" y="3113274"/>
            <a:ext cx="99120" cy="3161232"/>
          </a:xfrm>
          <a:prstGeom prst="bentConnector3">
            <a:avLst>
              <a:gd name="adj1" fmla="val -2306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13762" y="2148674"/>
            <a:ext cx="177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aleway SemiBold" panose="020B0604020202020204" charset="0"/>
              </a:rPr>
              <a:t>Repetition allowed</a:t>
            </a:r>
            <a:endParaRPr lang="en-US" sz="2400" b="1" dirty="0">
              <a:latin typeface="Raleway SemiBold" panose="020B0604020202020204" charset="0"/>
            </a:endParaRPr>
          </a:p>
        </p:txBody>
      </p:sp>
      <p:cxnSp>
        <p:nvCxnSpPr>
          <p:cNvPr id="27" name="Straight Arrow Connector 26"/>
          <p:cNvCxnSpPr>
            <a:stCxn id="11" idx="3"/>
            <a:endCxn id="2" idx="1"/>
          </p:cNvCxnSpPr>
          <p:nvPr/>
        </p:nvCxnSpPr>
        <p:spPr>
          <a:xfrm flipV="1">
            <a:off x="6166037" y="2564173"/>
            <a:ext cx="8477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13762" y="3157669"/>
            <a:ext cx="214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aleway SemiBold" panose="020B0604020202020204" charset="0"/>
              </a:rPr>
              <a:t>Same ML classifier</a:t>
            </a:r>
            <a:endParaRPr lang="en-US" sz="2400" b="1" dirty="0">
              <a:latin typeface="Raleway SemiBold" panose="020B0604020202020204" charset="0"/>
            </a:endParaRPr>
          </a:p>
        </p:txBody>
      </p:sp>
      <p:cxnSp>
        <p:nvCxnSpPr>
          <p:cNvPr id="30" name="Straight Arrow Connector 29"/>
          <p:cNvCxnSpPr>
            <a:stCxn id="22" idx="3"/>
            <a:endCxn id="29" idx="1"/>
          </p:cNvCxnSpPr>
          <p:nvPr/>
        </p:nvCxnSpPr>
        <p:spPr>
          <a:xfrm flipV="1">
            <a:off x="6166037" y="3573168"/>
            <a:ext cx="8477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2"/>
          </p:cNvCxnSpPr>
          <p:nvPr/>
        </p:nvCxnSpPr>
        <p:spPr>
          <a:xfrm>
            <a:off x="1708337" y="3816056"/>
            <a:ext cx="1104900" cy="409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</p:cNvCxnSpPr>
          <p:nvPr/>
        </p:nvCxnSpPr>
        <p:spPr>
          <a:xfrm flipH="1">
            <a:off x="4784913" y="3816056"/>
            <a:ext cx="828674" cy="417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>
            <a:off x="3660962" y="3816056"/>
            <a:ext cx="0" cy="410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457200" y="270273"/>
            <a:ext cx="7835900" cy="647032"/>
          </a:xfrm>
        </p:spPr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6658" y="2908076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0787" y="2894359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03886" y="2906989"/>
            <a:ext cx="21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Raleway SemiBold" panose="020B0604020202020204" charset="0"/>
              </a:rPr>
              <a:t>Train</a:t>
            </a:r>
            <a:endParaRPr lang="en-US" sz="1600" b="1" dirty="0">
              <a:latin typeface="Raleway SemiBold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2099724">
            <a:off x="-222396" y="3874158"/>
            <a:ext cx="2583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aleway SemiBold" panose="020B0604020202020204" charset="0"/>
              </a:rPr>
              <a:t>Homogenous Weak Learners</a:t>
            </a:r>
            <a:endParaRPr lang="en-US" sz="2400" b="1" dirty="0">
              <a:latin typeface="Raleway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39217" y="365277"/>
            <a:ext cx="5433060" cy="3387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Boosting – Ensemble Methods</a:t>
            </a:r>
            <a:b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i="1" dirty="0" smtClean="0">
                <a:solidFill>
                  <a:schemeClr val="bg1">
                    <a:lumMod val="50000"/>
                  </a:schemeClr>
                </a:solidFill>
              </a:rPr>
              <a:t>Focus on</a:t>
            </a: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b="1" i="1" dirty="0" smtClean="0"/>
              <a:t>wrong predictions</a:t>
            </a:r>
            <a:endParaRPr lang="en-US" sz="4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03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148</Words>
  <Application>Microsoft Office PowerPoint</Application>
  <PresentationFormat>On-screen Show (16:9)</PresentationFormat>
  <Paragraphs>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Raleway SemiBold</vt:lpstr>
      <vt:lpstr>Arial</vt:lpstr>
      <vt:lpstr>Barlow</vt:lpstr>
      <vt:lpstr>Calibri</vt:lpstr>
      <vt:lpstr>Barlow Light</vt:lpstr>
      <vt:lpstr>Gaoler template</vt:lpstr>
      <vt:lpstr>Machine Learning</vt:lpstr>
      <vt:lpstr>Ensemble Learners</vt:lpstr>
      <vt:lpstr>Ensemble Learners   Ensemble (French) means Together/assemble</vt:lpstr>
      <vt:lpstr>Ensemble Learners   using multiple methods  to obtain  better predictive models</vt:lpstr>
      <vt:lpstr>PowerPoint Presentation</vt:lpstr>
      <vt:lpstr>Ensemble Methods</vt:lpstr>
      <vt:lpstr>Bagging – Ensemble Method</vt:lpstr>
      <vt:lpstr>Bagging</vt:lpstr>
      <vt:lpstr>Boosting – Ensemble Methods   Focus on wrong predictions</vt:lpstr>
      <vt:lpstr>Boosting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103</cp:revision>
  <dcterms:modified xsi:type="dcterms:W3CDTF">2020-05-19T18:30:43Z</dcterms:modified>
</cp:coreProperties>
</file>