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a25d0fba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a25d0fba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a25d0fba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a25d0fba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a25d0fba4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a25d0fba4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a1b8cb46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a1b8cb46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a1b8cb4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a1b8cb4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a25d0fba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a25d0fba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a1b8cb4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a1b8cb4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a1b8cb4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a1b8cb4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07f2ab18c5519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07f2ab18c5519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a1b8cb4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a1b8cb4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a25d0fba4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a25d0fba4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a25d0fba4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a25d0fba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13345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620">
                <a:solidFill>
                  <a:srgbClr val="38761D"/>
                </a:solidFill>
              </a:rPr>
              <a:t>DAWKINS’ WEASEL PROGRAM</a:t>
            </a:r>
            <a:endParaRPr sz="4620">
              <a:solidFill>
                <a:srgbClr val="38761D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40930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1595">
                <a:solidFill>
                  <a:srgbClr val="38761D"/>
                </a:solidFill>
              </a:rPr>
              <a:t>DISCENTES:</a:t>
            </a:r>
            <a:endParaRPr b="1" sz="159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595">
                <a:solidFill>
                  <a:srgbClr val="38761D"/>
                </a:solidFill>
              </a:rPr>
              <a:t>RAHILSON DIAS COSTA</a:t>
            </a:r>
            <a:endParaRPr sz="159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595">
                <a:solidFill>
                  <a:srgbClr val="38761D"/>
                </a:solidFill>
              </a:rPr>
              <a:t>RAQUEL KAROLYNE CARLOTTO SANTOS</a:t>
            </a:r>
            <a:endParaRPr sz="159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595">
                <a:solidFill>
                  <a:srgbClr val="38761D"/>
                </a:solidFill>
              </a:rPr>
              <a:t>RAYANE MORAES FERREIRA</a:t>
            </a:r>
            <a:endParaRPr sz="159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595">
                <a:solidFill>
                  <a:srgbClr val="38761D"/>
                </a:solidFill>
              </a:rPr>
              <a:t>RENAN CENA DE MENEZES</a:t>
            </a:r>
            <a:endParaRPr sz="159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595">
                <a:solidFill>
                  <a:srgbClr val="38761D"/>
                </a:solidFill>
              </a:rPr>
              <a:t>SAMIRA FARIAS COSTA DE SOUZA</a:t>
            </a:r>
            <a:endParaRPr sz="1595">
              <a:solidFill>
                <a:srgbClr val="38761D"/>
              </a:solidFill>
            </a:endParaRPr>
          </a:p>
        </p:txBody>
      </p:sp>
      <p:pic>
        <p:nvPicPr>
          <p:cNvPr descr="Logotipo&#10;&#10;Descrição gerada automaticamente"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325" y="3409289"/>
            <a:ext cx="921336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2959975" y="523725"/>
            <a:ext cx="5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Laboratório de Programação de Computadores - Atividade 01</a:t>
            </a:r>
            <a:endParaRPr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6" name="Google Shape;76;p13"/>
          <p:cNvCxnSpPr/>
          <p:nvPr/>
        </p:nvCxnSpPr>
        <p:spPr>
          <a:xfrm>
            <a:off x="2474575" y="417900"/>
            <a:ext cx="6248100" cy="0"/>
          </a:xfrm>
          <a:prstGeom prst="straightConnector1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2474575" y="4727950"/>
            <a:ext cx="6248100" cy="0"/>
          </a:xfrm>
          <a:prstGeom prst="straightConnector1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 rot="10800000">
            <a:off x="402125" y="417900"/>
            <a:ext cx="207300" cy="0"/>
          </a:xfrm>
          <a:prstGeom prst="straightConnector1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3"/>
          <p:cNvSpPr txBox="1"/>
          <p:nvPr/>
        </p:nvSpPr>
        <p:spPr>
          <a:xfrm>
            <a:off x="487525" y="1336775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74E13"/>
                </a:solidFill>
              </a:rPr>
              <a:t>Observações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50"/>
              <a:buChar char="❖"/>
            </a:pPr>
            <a:r>
              <a:rPr lang="pt-BR" sz="1750">
                <a:solidFill>
                  <a:srgbClr val="38761D"/>
                </a:solidFill>
              </a:rPr>
              <a:t>Neste algoritmo, um "caractere" é qualquer letra maiúscula ou um espaço;</a:t>
            </a:r>
            <a:endParaRPr sz="175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8761D"/>
              </a:solidFill>
            </a:endParaRPr>
          </a:p>
          <a:p>
            <a:pPr indent="-33972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50"/>
              <a:buChar char="❖"/>
            </a:pPr>
            <a:r>
              <a:rPr lang="pt-BR" sz="1750">
                <a:solidFill>
                  <a:srgbClr val="38761D"/>
                </a:solidFill>
              </a:rPr>
              <a:t>O número de cópias por geração, e a chance de mutação por </a:t>
            </a:r>
            <a:r>
              <a:rPr lang="pt-BR" sz="1750">
                <a:solidFill>
                  <a:srgbClr val="38761D"/>
                </a:solidFill>
              </a:rPr>
              <a:t>caracteres</a:t>
            </a:r>
            <a:r>
              <a:rPr lang="pt-BR" sz="1750">
                <a:solidFill>
                  <a:srgbClr val="38761D"/>
                </a:solidFill>
              </a:rPr>
              <a:t> não são especificados no livro do Dawkins. 100 cópias e 5% de taxa de mutação são exemplos;</a:t>
            </a:r>
            <a:endParaRPr sz="1750">
              <a:solidFill>
                <a:srgbClr val="38761D"/>
              </a:solidFill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50">
              <a:solidFill>
                <a:srgbClr val="38761D"/>
              </a:solidFill>
            </a:endParaRPr>
          </a:p>
          <a:p>
            <a:pPr indent="-33972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50"/>
              <a:buChar char="❖"/>
            </a:pPr>
            <a:r>
              <a:rPr lang="pt-BR" sz="1750">
                <a:solidFill>
                  <a:srgbClr val="38761D"/>
                </a:solidFill>
              </a:rPr>
              <a:t>Letras corretas não são "travadas". Cada letra correta pode tornar-se incorreta em gerações subsequentes. Os termos do programa e a existência da frase alvo não significa que  “mutações negativas" vão ser “corrigidas” rapidamente;</a:t>
            </a:r>
            <a:endParaRPr sz="1750">
              <a:solidFill>
                <a:srgbClr val="38761D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00" y="1623400"/>
            <a:ext cx="198000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74E13"/>
                </a:solidFill>
              </a:rPr>
              <a:t>Programa em funcionamento</a:t>
            </a:r>
            <a:endParaRPr>
              <a:solidFill>
                <a:srgbClr val="274E13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11113" l="4359" r="57328" t="55929"/>
          <a:stretch/>
        </p:blipFill>
        <p:spPr>
          <a:xfrm>
            <a:off x="567075" y="1051175"/>
            <a:ext cx="8009850" cy="38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1249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38761D"/>
                </a:solidFill>
              </a:rPr>
              <a:t>Referências Bibliográficas</a:t>
            </a:r>
            <a:endParaRPr sz="4300">
              <a:solidFill>
                <a:srgbClr val="38761D"/>
              </a:solidFill>
            </a:endParaRPr>
          </a:p>
        </p:txBody>
      </p:sp>
      <p:sp>
        <p:nvSpPr>
          <p:cNvPr id="149" name="Google Shape;149;p24"/>
          <p:cNvSpPr txBox="1"/>
          <p:nvPr>
            <p:ph idx="4294967295" type="body"/>
          </p:nvPr>
        </p:nvSpPr>
        <p:spPr>
          <a:xfrm>
            <a:off x="434900" y="1003225"/>
            <a:ext cx="8285400" cy="4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just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❖"/>
            </a:pPr>
            <a:r>
              <a:rPr lang="pt-BR" sz="1700">
                <a:solidFill>
                  <a:srgbClr val="38761D"/>
                </a:solidFill>
              </a:rPr>
              <a:t>BEZERRA, Juliana. </a:t>
            </a:r>
            <a:r>
              <a:rPr b="1" lang="pt-BR" sz="1700">
                <a:solidFill>
                  <a:srgbClr val="38761D"/>
                </a:solidFill>
              </a:rPr>
              <a:t>Criacionismo e evolucionismo:</a:t>
            </a:r>
            <a:r>
              <a:rPr lang="pt-BR" sz="1700">
                <a:solidFill>
                  <a:srgbClr val="38761D"/>
                </a:solidFill>
              </a:rPr>
              <a:t> qual a diferença entre criacionismo e evolucionismo? Disponível em: https://www.diferenca.com/criacionismo-e-evolucionismo/. Acesso em: 04 dez. 2022;</a:t>
            </a:r>
            <a:endParaRPr sz="1700">
              <a:solidFill>
                <a:srgbClr val="38761D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8761D"/>
              </a:solidFill>
            </a:endParaRPr>
          </a:p>
          <a:p>
            <a:pPr indent="-328453" lvl="0" marL="457200" rtl="0" algn="just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❖"/>
            </a:pPr>
            <a:r>
              <a:rPr lang="pt-BR" sz="1700">
                <a:solidFill>
                  <a:srgbClr val="38761D"/>
                </a:solidFill>
              </a:rPr>
              <a:t>Criacionismo. </a:t>
            </a:r>
            <a:r>
              <a:rPr b="1" lang="pt-BR" sz="1700">
                <a:solidFill>
                  <a:srgbClr val="38761D"/>
                </a:solidFill>
              </a:rPr>
              <a:t>Toda Matéria</a:t>
            </a:r>
            <a:r>
              <a:rPr lang="pt-BR" sz="1700">
                <a:solidFill>
                  <a:srgbClr val="38761D"/>
                </a:solidFill>
              </a:rPr>
              <a:t>. Disponível em: https://www.todamateria.com.br/criacionismo/. Acesso em: 04 dez. 2022;</a:t>
            </a:r>
            <a:endParaRPr sz="1700">
              <a:solidFill>
                <a:srgbClr val="38761D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8761D"/>
              </a:solidFill>
            </a:endParaRPr>
          </a:p>
          <a:p>
            <a:pPr indent="-328453" lvl="0" marL="457200" rtl="0" algn="just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❖"/>
            </a:pPr>
            <a:r>
              <a:rPr lang="pt-BR" sz="1700">
                <a:solidFill>
                  <a:srgbClr val="38761D"/>
                </a:solidFill>
              </a:rPr>
              <a:t>Darwin, evolução e seleção natural. </a:t>
            </a:r>
            <a:r>
              <a:rPr b="1" lang="pt-BR" sz="1700">
                <a:solidFill>
                  <a:srgbClr val="38761D"/>
                </a:solidFill>
              </a:rPr>
              <a:t>Khan Academy</a:t>
            </a:r>
            <a:r>
              <a:rPr lang="pt-BR" sz="1700">
                <a:solidFill>
                  <a:srgbClr val="38761D"/>
                </a:solidFill>
              </a:rPr>
              <a:t>. Disponível em: https://pt.khanacademy.org/science/ciencias-em-evolucao/xe5daf879c9de7013:surgimento-e-evolucao-da-vida/xe5daf879c9de7013:selecao-natural-versus-variabilidade-e-fluxo-genicos/a/darwin-evolution-natural-selection. Acesso em: 04 dez. 2022;</a:t>
            </a:r>
            <a:endParaRPr sz="1700">
              <a:solidFill>
                <a:srgbClr val="38761D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8761D"/>
              </a:solidFill>
            </a:endParaRPr>
          </a:p>
          <a:p>
            <a:pPr indent="-328453" lvl="0" marL="457200" rtl="0" algn="just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❖"/>
            </a:pPr>
            <a:r>
              <a:rPr lang="pt-BR" sz="1700">
                <a:solidFill>
                  <a:srgbClr val="38761D"/>
                </a:solidFill>
              </a:rPr>
              <a:t>Programa Doninha (Weasel). </a:t>
            </a:r>
            <a:r>
              <a:rPr b="1" lang="pt-BR" sz="1700">
                <a:solidFill>
                  <a:srgbClr val="38761D"/>
                </a:solidFill>
              </a:rPr>
              <a:t>Wikipedia</a:t>
            </a:r>
            <a:r>
              <a:rPr lang="pt-BR" sz="1700">
                <a:solidFill>
                  <a:srgbClr val="38761D"/>
                </a:solidFill>
              </a:rPr>
              <a:t>. Disponível em: https://pt.wikipedia.org/wiki/Programa_Doninha_(Weasel). Acesso em: 04 dez. 2022;</a:t>
            </a:r>
            <a:endParaRPr sz="1700">
              <a:solidFill>
                <a:srgbClr val="38761D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8761D"/>
              </a:solidFill>
            </a:endParaRPr>
          </a:p>
          <a:p>
            <a:pPr indent="-328453" lvl="0" marL="457200" rtl="0" algn="just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❖"/>
            </a:pPr>
            <a:r>
              <a:rPr lang="pt-BR" sz="1700">
                <a:solidFill>
                  <a:srgbClr val="38761D"/>
                </a:solidFill>
              </a:rPr>
              <a:t>Richard  Dawkins. </a:t>
            </a:r>
            <a:r>
              <a:rPr b="1" lang="pt-BR" sz="1700">
                <a:solidFill>
                  <a:srgbClr val="38761D"/>
                </a:solidFill>
              </a:rPr>
              <a:t>Wikipedia</a:t>
            </a:r>
            <a:r>
              <a:rPr lang="pt-BR" sz="1700">
                <a:solidFill>
                  <a:srgbClr val="38761D"/>
                </a:solidFill>
              </a:rPr>
              <a:t>. Disponível em: https://pt.wikipedia.org/wiki/Richard_Dawkins. Acesso em: 04 dez. 2022;</a:t>
            </a:r>
            <a:endParaRPr sz="17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588575" y="47807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O que é a teoria da</a:t>
            </a:r>
            <a:endParaRPr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evolução?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125" y="2299387"/>
            <a:ext cx="1684200" cy="2298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875" y="2397938"/>
            <a:ext cx="5042798" cy="2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23613" y="2582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Seleção natural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 b="34106" l="0" r="0" t="0"/>
          <a:stretch/>
        </p:blipFill>
        <p:spPr>
          <a:xfrm>
            <a:off x="1108813" y="1800225"/>
            <a:ext cx="6926376" cy="26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23600" y="2316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420">
                <a:solidFill>
                  <a:srgbClr val="38761D"/>
                </a:solidFill>
              </a:rPr>
              <a:t>Criacionismo X Evolucionismo</a:t>
            </a:r>
            <a:endParaRPr sz="4420">
              <a:solidFill>
                <a:srgbClr val="38761D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875" y="1415550"/>
            <a:ext cx="7692226" cy="321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200" y="1427925"/>
            <a:ext cx="6709601" cy="35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type="title"/>
          </p:nvPr>
        </p:nvSpPr>
        <p:spPr>
          <a:xfrm>
            <a:off x="423600" y="26377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11">
                <a:solidFill>
                  <a:srgbClr val="38761D"/>
                </a:solidFill>
              </a:rPr>
              <a:t>Criacionismo X Evolucionismo</a:t>
            </a:r>
            <a:endParaRPr sz="491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23600" y="14590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11">
                <a:solidFill>
                  <a:srgbClr val="38761D"/>
                </a:solidFill>
              </a:rPr>
              <a:t>Darwinismo e Neodarwinismo</a:t>
            </a:r>
            <a:r>
              <a:rPr lang="pt-BR" sz="4911"/>
              <a:t> </a:t>
            </a:r>
            <a:endParaRPr sz="4911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50" y="1298863"/>
            <a:ext cx="2595450" cy="34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662" y="1591826"/>
            <a:ext cx="4582976" cy="29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120">
                <a:solidFill>
                  <a:srgbClr val="38761D"/>
                </a:solidFill>
              </a:rPr>
              <a:t>Teorias Evolucionistas</a:t>
            </a:r>
            <a:endParaRPr sz="512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74E13"/>
                </a:solidFill>
              </a:rPr>
              <a:t>Dawkins’ Weasel Program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394400" y="1211350"/>
            <a:ext cx="63216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536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❖"/>
            </a:pPr>
            <a:r>
              <a:rPr lang="pt-BR" sz="1817">
                <a:solidFill>
                  <a:srgbClr val="38761D"/>
                </a:solidFill>
              </a:rPr>
              <a:t>Formulado por Richard Dawkins em seu livro “The Blind Watchmaker”, em 1981, a partir do Teorema do Macaco Infinito;</a:t>
            </a:r>
            <a:endParaRPr sz="1817">
              <a:solidFill>
                <a:srgbClr val="38761D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7">
              <a:solidFill>
                <a:srgbClr val="38761D"/>
              </a:solidFill>
            </a:endParaRPr>
          </a:p>
          <a:p>
            <a:pPr indent="-33536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❖"/>
            </a:pPr>
            <a:r>
              <a:rPr lang="pt-BR" sz="1817">
                <a:solidFill>
                  <a:srgbClr val="38761D"/>
                </a:solidFill>
              </a:rPr>
              <a:t>Busca demonstrar que o processo que impulsiona os sistemas evolucionários – variação aleatória combinada com seleção cumulativa não aleatória – é diferente do puro acaso;</a:t>
            </a:r>
            <a:endParaRPr sz="1817">
              <a:solidFill>
                <a:srgbClr val="38761D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7">
              <a:solidFill>
                <a:srgbClr val="38761D"/>
              </a:solidFill>
            </a:endParaRPr>
          </a:p>
          <a:p>
            <a:pPr indent="-33536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❖"/>
            </a:pPr>
            <a:r>
              <a:rPr lang="pt-BR" sz="1817">
                <a:solidFill>
                  <a:srgbClr val="38761D"/>
                </a:solidFill>
              </a:rPr>
              <a:t>O nome do software vem de uma parte de diálogo em </a:t>
            </a:r>
            <a:r>
              <a:rPr i="1" lang="pt-BR" sz="1817">
                <a:solidFill>
                  <a:srgbClr val="38761D"/>
                </a:solidFill>
              </a:rPr>
              <a:t>Hamlet</a:t>
            </a:r>
            <a:r>
              <a:rPr lang="pt-BR" sz="1817">
                <a:solidFill>
                  <a:srgbClr val="38761D"/>
                </a:solidFill>
              </a:rPr>
              <a:t>: “Me thinks it is like a weasel”. Foi feito em Basic, levando 30 minutos para finalizar, e em Pascal, levando apenas 11 segundos;</a:t>
            </a:r>
            <a:endParaRPr sz="1817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25" y="1597650"/>
            <a:ext cx="198000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74E13"/>
                </a:solidFill>
              </a:rPr>
              <a:t>Richard Dawkins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2445300" y="1211350"/>
            <a:ext cx="63216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Char char="❖"/>
            </a:pPr>
            <a:r>
              <a:rPr lang="pt-BR" sz="1700">
                <a:solidFill>
                  <a:srgbClr val="38761D"/>
                </a:solidFill>
              </a:rPr>
              <a:t>Clinton Richard Dawkins (Nairóbi, 26 de março de 1941) é um etólogo, biólogo evolutivo e escritor britânico, conhecido por suas críticas ao criacionismo e ao "design inteligente";</a:t>
            </a:r>
            <a:endParaRPr sz="1700">
              <a:solidFill>
                <a:srgbClr val="38761D"/>
              </a:solidFill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8761D"/>
              </a:solidFill>
            </a:endParaRPr>
          </a:p>
          <a:p>
            <a:pPr indent="-3365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Char char="❖"/>
            </a:pPr>
            <a:r>
              <a:rPr lang="pt-BR" sz="1700">
                <a:solidFill>
                  <a:srgbClr val="38761D"/>
                </a:solidFill>
              </a:rPr>
              <a:t>Algumas de suas obras incluem:</a:t>
            </a:r>
            <a:endParaRPr sz="1700">
              <a:solidFill>
                <a:srgbClr val="38761D"/>
              </a:solidFill>
            </a:endParaRPr>
          </a:p>
          <a:p>
            <a:pPr indent="-33655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Char char="➢"/>
            </a:pPr>
            <a:r>
              <a:rPr b="1" i="1" lang="pt-BR" sz="1817">
                <a:solidFill>
                  <a:srgbClr val="38761D"/>
                </a:solidFill>
              </a:rPr>
              <a:t>The Blind Watchmaker</a:t>
            </a:r>
            <a:r>
              <a:rPr b="1" i="1" lang="pt-BR" sz="1700">
                <a:solidFill>
                  <a:srgbClr val="38761D"/>
                </a:solidFill>
              </a:rPr>
              <a:t> (1986):</a:t>
            </a:r>
            <a:r>
              <a:rPr lang="pt-BR" sz="1700">
                <a:solidFill>
                  <a:srgbClr val="38761D"/>
                </a:solidFill>
              </a:rPr>
              <a:t> Dawkins critica a analogia do relojoeiro, descrevendo os processos evolutivos como análogos a um "relojoeiro cego";</a:t>
            </a:r>
            <a:endParaRPr sz="1700">
              <a:solidFill>
                <a:srgbClr val="38761D"/>
              </a:solidFill>
            </a:endParaRPr>
          </a:p>
          <a:p>
            <a:pPr indent="-33655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Char char="➢"/>
            </a:pPr>
            <a:r>
              <a:rPr b="1" i="1" lang="pt-BR" sz="1700">
                <a:solidFill>
                  <a:srgbClr val="38761D"/>
                </a:solidFill>
              </a:rPr>
              <a:t>The God Delusion (2006):</a:t>
            </a:r>
            <a:r>
              <a:rPr lang="pt-BR" sz="1700">
                <a:solidFill>
                  <a:srgbClr val="38761D"/>
                </a:solidFill>
              </a:rPr>
              <a:t> Dawkins afirma que um criador sobrenatural quase certamente não existe e que a fé religiosa é uma ilusão — "uma crença falsa e fixa";</a:t>
            </a:r>
            <a:endParaRPr sz="2300">
              <a:solidFill>
                <a:srgbClr val="38761D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00" y="1605563"/>
            <a:ext cx="198000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