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270" r:id="rId4"/>
    <p:sldId id="274" r:id="rId5"/>
    <p:sldId id="260" r:id="rId6"/>
    <p:sldId id="261" r:id="rId7"/>
    <p:sldId id="262" r:id="rId8"/>
    <p:sldId id="271" r:id="rId9"/>
    <p:sldId id="263" r:id="rId10"/>
    <p:sldId id="264" r:id="rId11"/>
    <p:sldId id="272" r:id="rId12"/>
    <p:sldId id="265" r:id="rId13"/>
    <p:sldId id="267" r:id="rId14"/>
    <p:sldId id="266" r:id="rId15"/>
    <p:sldId id="268" r:id="rId16"/>
    <p:sldId id="269" r:id="rId17"/>
    <p:sldId id="258" r:id="rId18"/>
    <p:sldId id="273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36F32D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74" autoAdjust="0"/>
    <p:restoredTop sz="94660"/>
  </p:normalViewPr>
  <p:slideViewPr>
    <p:cSldViewPr>
      <p:cViewPr varScale="1">
        <p:scale>
          <a:sx n="73" d="100"/>
          <a:sy n="73" d="100"/>
        </p:scale>
        <p:origin x="1212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81CDB85-F535-4ADC-B672-CDDF46B2D3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7420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8F6A93F-2078-4C9D-A8C0-FDE5370E8A6F}" type="datetime1">
              <a:rPr lang="en-US"/>
              <a:pPr/>
              <a:t>1/1/2018</a:t>
            </a:fld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A1850CE-CBA7-4821-8E00-888E60278B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5EF407-5BFD-4C5E-8498-76559B4A068C}" type="datetime1">
              <a:rPr lang="en-US"/>
              <a:pPr/>
              <a:t>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09CC75-8FBB-4C71-877A-9A37CEC05D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6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0499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0499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8A8EE3-7BD7-4C33-9BFD-033796773CE2}" type="datetime1">
              <a:rPr lang="en-US"/>
              <a:pPr/>
              <a:t>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4BEBFA-16A9-42A8-BC40-ABE34C0847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186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E8C757-0DB4-4701-8973-64848FFECB2C}" type="datetime1">
              <a:rPr lang="en-US"/>
              <a:pPr/>
              <a:t>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82033A-929B-4C69-82D3-0413AC8919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18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3AD584-365B-4056-9E14-612F2F4B8C29}" type="datetime1">
              <a:rPr lang="en-US"/>
              <a:pPr/>
              <a:t>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FF4C60-9D2E-4A80-97B3-4262B4EB53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3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DC3C7F-7A7E-43BD-A90C-8B5561D6B6A8}" type="datetime1">
              <a:rPr lang="en-US"/>
              <a:pPr/>
              <a:t>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2777D2-5B6F-4577-8D6A-672AD5BBDC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38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60F49D-27DD-4A08-B18D-BBE155CEE5C4}" type="datetime1">
              <a:rPr lang="en-US"/>
              <a:pPr/>
              <a:t>1/1/2018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157FE9-B5E0-4FE3-8DD6-7820032A55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07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5C41BA-22CF-47BB-986C-4D4B7A60768F}" type="datetime1">
              <a:rPr lang="en-US"/>
              <a:pPr/>
              <a:t>1/1/2018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08DC7C-2D76-495C-9BCC-8FC920EAA1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5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0155FF-D654-4ABD-83CC-CC745D6A31A6}" type="datetime1">
              <a:rPr lang="en-US"/>
              <a:pPr/>
              <a:t>1/1/2018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2E11BD-F63D-47DD-9D3A-5DFBB8BC269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1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78004F-5A0C-4F9B-9D3D-F085708C87D2}" type="datetime1">
              <a:rPr lang="en-US"/>
              <a:pPr/>
              <a:t>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03C4B2-C431-4F45-8B05-32025D349E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117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74EE86-77DE-436C-A306-FA28DD54D991}" type="datetime1">
              <a:rPr lang="en-US"/>
              <a:pPr/>
              <a:t>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DCD257-F8EE-418E-82CC-20520C8164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2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1524000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D91351C7-111F-440D-B925-D5553EEC1078}" type="datetime1">
              <a:rPr lang="en-US"/>
              <a:pPr/>
              <a:t>1/1/2018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77000"/>
            <a:ext cx="2133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2400">
                <a:solidFill>
                  <a:srgbClr val="003366"/>
                </a:solidFill>
              </a:defRPr>
            </a:lvl1pPr>
          </a:lstStyle>
          <a:p>
            <a:fld id="{B6A47846-A7AC-41BE-AA00-7896E6DC6E3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38100">
            <a:solidFill>
              <a:srgbClr val="00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arungupta.me/rest-vs-websocket-comparison-benchmarks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3345742"/>
            <a:ext cx="9296400" cy="1144501"/>
          </a:xfrm>
        </p:spPr>
        <p:txBody>
          <a:bodyPr/>
          <a:lstStyle/>
          <a:p>
            <a:r>
              <a:rPr lang="en-US" sz="9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Socket</a:t>
            </a:r>
            <a:r>
              <a:rPr lang="en-US" sz="3200" b="1" dirty="0" smtClean="0">
                <a:solidFill>
                  <a:srgbClr val="36F3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(.NET Core</a:t>
            </a:r>
            <a:r>
              <a:rPr lang="en-US" sz="3600" b="1" dirty="0" smtClean="0">
                <a:solidFill>
                  <a:srgbClr val="36F3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600" b="1" dirty="0">
              <a:solidFill>
                <a:srgbClr val="36F3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24837" y="387891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>
                <a:solidFill>
                  <a:schemeClr val="bg1">
                    <a:lumMod val="95000"/>
                  </a:schemeClr>
                </a:solidFill>
                <a:cs typeface="B Nazanin" panose="00000400000000000000" pitchFamily="2" charset="-78"/>
              </a:rPr>
              <a:t>به نام خدا</a:t>
            </a:r>
            <a:endParaRPr lang="en-US" dirty="0">
              <a:solidFill>
                <a:schemeClr val="bg1">
                  <a:lumMod val="9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06504" y="1036157"/>
            <a:ext cx="2528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400" dirty="0">
                <a:solidFill>
                  <a:schemeClr val="bg1">
                    <a:lumMod val="95000"/>
                  </a:schemeClr>
                </a:solidFill>
                <a:cs typeface="B Nazanin" panose="00000400000000000000" pitchFamily="2" charset="-78"/>
              </a:rPr>
              <a:t>گروه برنامه نویسی هیلتن</a:t>
            </a:r>
            <a:endParaRPr lang="en-US" sz="2400" dirty="0">
              <a:solidFill>
                <a:schemeClr val="bg1">
                  <a:lumMod val="95000"/>
                </a:schemeClr>
              </a:solidFill>
              <a:cs typeface="B Nazani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5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371600"/>
            <a:ext cx="1344888" cy="11382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1959" y="5420273"/>
            <a:ext cx="784902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</a:t>
            </a:r>
            <a:r>
              <a:rPr lang="en-US" sz="8800" b="1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.H</a:t>
            </a:r>
            <a:r>
              <a:rPr lang="en-US" sz="8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88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8800" b="1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8800" b="1" dirty="0" smtClean="0">
                <a:solidFill>
                  <a:srgbClr val="36F3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88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8800" b="1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n.</a:t>
            </a:r>
            <a:r>
              <a:rPr lang="en-US" sz="4400" b="1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lang="en-US" sz="5400" b="1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5400" b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3263244" y="2495849"/>
            <a:ext cx="2133600" cy="244475"/>
          </a:xfrm>
          <a:prstGeom prst="rect">
            <a:avLst/>
          </a:prstGeom>
        </p:spPr>
        <p:txBody>
          <a:bodyPr/>
          <a:lstStyle/>
          <a:p>
            <a:r>
              <a:rPr lang="fa-IR" sz="1800" dirty="0" smtClean="0">
                <a:solidFill>
                  <a:schemeClr val="bg1"/>
                </a:solidFill>
                <a:cs typeface="B Nazanin" panose="00000400000000000000" pitchFamily="2" charset="-78"/>
              </a:rPr>
              <a:t>شرکت فرا تاب رایان گستر</a:t>
            </a:r>
            <a:endParaRPr lang="en-US" sz="18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19400" y="4876800"/>
            <a:ext cx="2971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dirty="0" smtClean="0">
                <a:solidFill>
                  <a:schemeClr val="bg1">
                    <a:lumMod val="95000"/>
                  </a:schemeClr>
                </a:solidFill>
                <a:cs typeface="B Titr" panose="00000700000000000000" pitchFamily="2" charset="-78"/>
              </a:rPr>
              <a:t>رحیم لطفی</a:t>
            </a:r>
            <a:endParaRPr lang="en-US" dirty="0">
              <a:solidFill>
                <a:schemeClr val="bg1">
                  <a:lumMod val="95000"/>
                </a:schemeClr>
              </a:solidFill>
              <a:cs typeface="B Titr" panose="000007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r"/>
            <a:endParaRPr lang="en-US" sz="4000" dirty="0">
              <a:cs typeface="B Nazanin" panose="00000400000000000000" pitchFamily="2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724400"/>
          </a:xfrm>
        </p:spPr>
        <p:txBody>
          <a:bodyPr/>
          <a:lstStyle/>
          <a:p>
            <a:pPr algn="r" rtl="1"/>
            <a:endParaRPr lang="en-US" sz="2000" dirty="0" smtClean="0">
              <a:solidFill>
                <a:srgbClr val="FF0000"/>
              </a:solidFill>
              <a:cs typeface="B Nazanin" panose="00000400000000000000" pitchFamily="2" charset="-78"/>
            </a:endParaRPr>
          </a:p>
          <a:p>
            <a:pPr algn="r" rtl="1"/>
            <a:endParaRPr lang="fa-IR" sz="2000" dirty="0" smtClean="0">
              <a:solidFill>
                <a:srgbClr val="FF0000"/>
              </a:solidFill>
              <a:cs typeface="B Nazanin" panose="00000400000000000000" pitchFamily="2" charset="-78"/>
            </a:endParaRPr>
          </a:p>
          <a:p>
            <a:pPr algn="r" rtl="1"/>
            <a:endParaRPr lang="en-US" sz="2000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19800" y="6438900"/>
            <a:ext cx="3124200" cy="381000"/>
          </a:xfrm>
        </p:spPr>
        <p:txBody>
          <a:bodyPr/>
          <a:lstStyle/>
          <a:p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گروه برنامه نویسی هیلتن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514600" cy="381000"/>
          </a:xfrm>
        </p:spPr>
        <p:txBody>
          <a:bodyPr/>
          <a:lstStyle/>
          <a:p>
            <a:r>
              <a:rPr lang="fa-IR" sz="1800" dirty="0" smtClean="0">
                <a:cs typeface="B Nazanin" panose="00000400000000000000" pitchFamily="2" charset="-78"/>
              </a:rPr>
              <a:t>شرکت فرا تاب رایان گستر</a:t>
            </a:r>
            <a:endParaRPr lang="en-US" sz="1800" dirty="0">
              <a:cs typeface="B Nazani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590" y="1600200"/>
            <a:ext cx="495681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08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r"/>
            <a:r>
              <a:rPr lang="en-US" sz="4000" dirty="0" smtClean="0">
                <a:cs typeface="B Nazanin" panose="00000400000000000000" pitchFamily="2" charset="-78"/>
              </a:rPr>
              <a:t>Server</a:t>
            </a:r>
            <a:endParaRPr lang="en-US" sz="4000" dirty="0">
              <a:cs typeface="B Nazanin" panose="00000400000000000000" pitchFamily="2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724400"/>
          </a:xfrm>
        </p:spPr>
        <p:txBody>
          <a:bodyPr/>
          <a:lstStyle/>
          <a:p>
            <a:pPr algn="r" rtl="1"/>
            <a:endParaRPr lang="en-US" sz="2000" dirty="0" smtClean="0">
              <a:solidFill>
                <a:srgbClr val="FF0000"/>
              </a:solidFill>
              <a:cs typeface="B Nazanin" panose="00000400000000000000" pitchFamily="2" charset="-78"/>
            </a:endParaRPr>
          </a:p>
          <a:p>
            <a:pPr algn="r" rtl="1"/>
            <a:endParaRPr lang="fa-IR" sz="2000" dirty="0" smtClean="0">
              <a:solidFill>
                <a:srgbClr val="FF0000"/>
              </a:solidFill>
              <a:cs typeface="B Nazanin" panose="00000400000000000000" pitchFamily="2" charset="-78"/>
            </a:endParaRPr>
          </a:p>
          <a:p>
            <a:pPr algn="r" rtl="1"/>
            <a:endParaRPr lang="en-US" sz="2000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19800" y="6438900"/>
            <a:ext cx="3124200" cy="381000"/>
          </a:xfrm>
        </p:spPr>
        <p:txBody>
          <a:bodyPr/>
          <a:lstStyle/>
          <a:p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گروه برنامه نویسی هیلتن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514600" cy="381000"/>
          </a:xfrm>
        </p:spPr>
        <p:txBody>
          <a:bodyPr/>
          <a:lstStyle/>
          <a:p>
            <a:r>
              <a:rPr lang="fa-IR" sz="1800" dirty="0" smtClean="0">
                <a:cs typeface="B Nazanin" panose="00000400000000000000" pitchFamily="2" charset="-78"/>
              </a:rPr>
              <a:t>شرکت فرا تاب رایان گستر</a:t>
            </a:r>
            <a:endParaRPr lang="en-US" sz="1800" dirty="0">
              <a:cs typeface="B Nazani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91840"/>
            <a:ext cx="2971800" cy="11887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828800"/>
            <a:ext cx="4051644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60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r"/>
            <a:r>
              <a:rPr lang="en-US" sz="4000" dirty="0" smtClean="0">
                <a:cs typeface="B Nazanin" panose="00000400000000000000" pitchFamily="2" charset="-78"/>
              </a:rPr>
              <a:t>Web Socket</a:t>
            </a:r>
            <a:endParaRPr lang="en-US" sz="4000" dirty="0">
              <a:cs typeface="B Nazanin" panose="00000400000000000000" pitchFamily="2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724400"/>
          </a:xfrm>
        </p:spPr>
        <p:txBody>
          <a:bodyPr/>
          <a:lstStyle/>
          <a:p>
            <a:pPr algn="r" rtl="1"/>
            <a:endParaRPr lang="en-US" sz="2000" dirty="0" smtClean="0">
              <a:solidFill>
                <a:srgbClr val="FF0000"/>
              </a:solidFill>
              <a:cs typeface="B Nazanin" panose="00000400000000000000" pitchFamily="2" charset="-78"/>
            </a:endParaRPr>
          </a:p>
          <a:p>
            <a:pPr algn="r" rtl="1"/>
            <a:endParaRPr lang="fa-IR" sz="2000" dirty="0" smtClean="0">
              <a:solidFill>
                <a:srgbClr val="FF0000"/>
              </a:solidFill>
              <a:cs typeface="B Nazanin" panose="00000400000000000000" pitchFamily="2" charset="-78"/>
            </a:endParaRPr>
          </a:p>
          <a:p>
            <a:pPr algn="r" rtl="1"/>
            <a:endParaRPr lang="en-US" sz="2000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19800" y="6438900"/>
            <a:ext cx="3124200" cy="381000"/>
          </a:xfrm>
        </p:spPr>
        <p:txBody>
          <a:bodyPr/>
          <a:lstStyle/>
          <a:p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گروه برنامه نویسی هیلتن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514600" cy="381000"/>
          </a:xfrm>
        </p:spPr>
        <p:txBody>
          <a:bodyPr/>
          <a:lstStyle/>
          <a:p>
            <a:r>
              <a:rPr lang="fa-IR" sz="1800" dirty="0" smtClean="0">
                <a:cs typeface="B Nazanin" panose="00000400000000000000" pitchFamily="2" charset="-78"/>
              </a:rPr>
              <a:t>شرکت فرا تاب رایان گستر</a:t>
            </a:r>
            <a:endParaRPr lang="en-US" sz="1800" dirty="0">
              <a:cs typeface="B Nazanin" panose="00000400000000000000" pitchFamily="2" charset="-7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50" y="1828798"/>
            <a:ext cx="4564650" cy="414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utoShape 4" descr="Related image"/>
          <p:cNvSpPr>
            <a:spLocks noChangeAspect="1" noChangeArrowheads="1"/>
          </p:cNvSpPr>
          <p:nvPr/>
        </p:nvSpPr>
        <p:spPr bwMode="auto">
          <a:xfrm>
            <a:off x="155575" y="-1790700"/>
            <a:ext cx="498157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921310"/>
            <a:ext cx="4099560" cy="36499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34000" y="5791200"/>
            <a:ext cx="2895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0070C0"/>
                </a:solidFill>
              </a:rPr>
              <a:t>Tcp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08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r"/>
            <a:r>
              <a:rPr lang="fa-IR" sz="4000" b="1" dirty="0" smtClean="0">
                <a:cs typeface="B Titr" panose="00000700000000000000" pitchFamily="2" charset="-78"/>
              </a:rPr>
              <a:t>کاربرد</a:t>
            </a:r>
            <a:endParaRPr lang="en-US" sz="4000" b="1" dirty="0">
              <a:cs typeface="B Titr" panose="00000700000000000000" pitchFamily="2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724400"/>
          </a:xfrm>
        </p:spPr>
        <p:txBody>
          <a:bodyPr/>
          <a:lstStyle/>
          <a:p>
            <a:pPr algn="r" rtl="1"/>
            <a:endParaRPr lang="en-US" sz="2000" dirty="0" smtClean="0">
              <a:solidFill>
                <a:srgbClr val="FF0000"/>
              </a:solidFill>
              <a:cs typeface="B Nazanin" panose="00000400000000000000" pitchFamily="2" charset="-78"/>
            </a:endParaRPr>
          </a:p>
          <a:p>
            <a:pPr algn="r" rtl="1"/>
            <a:endParaRPr lang="fa-IR" sz="2000" dirty="0" smtClean="0">
              <a:solidFill>
                <a:srgbClr val="FF0000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sz="2400" b="1" dirty="0">
                <a:cs typeface="B Nazanin" panose="00000400000000000000" pitchFamily="2" charset="-78"/>
              </a:rPr>
              <a:t>چت و </a:t>
            </a:r>
            <a:r>
              <a:rPr lang="fa-IR" sz="2400" b="1" dirty="0" err="1">
                <a:cs typeface="B Nazanin" panose="00000400000000000000" pitchFamily="2" charset="-78"/>
              </a:rPr>
              <a:t>وب</a:t>
            </a:r>
            <a:r>
              <a:rPr lang="fa-IR" sz="2400" b="1" dirty="0">
                <a:cs typeface="B Nazanin" panose="00000400000000000000" pitchFamily="2" charset="-78"/>
              </a:rPr>
              <a:t> کنفرانس ها </a:t>
            </a:r>
            <a:endParaRPr lang="fa-IR" sz="2400" b="1" dirty="0" smtClean="0">
              <a:cs typeface="B Nazanin" panose="00000400000000000000" pitchFamily="2" charset="-78"/>
            </a:endParaRPr>
          </a:p>
          <a:p>
            <a:pPr algn="r" rtl="1"/>
            <a:r>
              <a:rPr lang="fa-IR" sz="2400" b="1" dirty="0">
                <a:cs typeface="B Nazanin" panose="00000400000000000000" pitchFamily="2" charset="-78"/>
              </a:rPr>
              <a:t>بازی های تحت </a:t>
            </a:r>
            <a:r>
              <a:rPr lang="fa-IR" sz="2400" b="1" dirty="0" err="1">
                <a:cs typeface="B Nazanin" panose="00000400000000000000" pitchFamily="2" charset="-78"/>
              </a:rPr>
              <a:t>وب</a:t>
            </a:r>
            <a:r>
              <a:rPr lang="fa-IR" sz="2400" b="1" dirty="0">
                <a:cs typeface="B Nazanin" panose="00000400000000000000" pitchFamily="2" charset="-78"/>
              </a:rPr>
              <a:t> </a:t>
            </a:r>
            <a:endParaRPr lang="en-US" sz="2400" b="1" dirty="0" smtClean="0">
              <a:cs typeface="B Nazanin" panose="00000400000000000000" pitchFamily="2" charset="-78"/>
            </a:endParaRPr>
          </a:p>
          <a:p>
            <a:pPr algn="r" rtl="1"/>
            <a:r>
              <a:rPr lang="fa-IR" sz="24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برنامه های </a:t>
            </a:r>
            <a:r>
              <a:rPr lang="en-US" sz="24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Real Time</a:t>
            </a:r>
            <a:endParaRPr lang="en-US" sz="2400" b="1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19800" y="6438900"/>
            <a:ext cx="3124200" cy="381000"/>
          </a:xfrm>
        </p:spPr>
        <p:txBody>
          <a:bodyPr/>
          <a:lstStyle/>
          <a:p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گروه برنامه نویسی هیلتن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514600" cy="381000"/>
          </a:xfrm>
        </p:spPr>
        <p:txBody>
          <a:bodyPr/>
          <a:lstStyle/>
          <a:p>
            <a:r>
              <a:rPr lang="fa-IR" sz="1800" dirty="0" smtClean="0">
                <a:cs typeface="B Nazanin" panose="00000400000000000000" pitchFamily="2" charset="-78"/>
              </a:rPr>
              <a:t>شرکت فرا تاب رایان گستر</a:t>
            </a:r>
            <a:endParaRPr lang="en-US" sz="1800" dirty="0">
              <a:cs typeface="B Nazani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28800"/>
            <a:ext cx="488814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08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r"/>
            <a:r>
              <a:rPr lang="fa-IR" sz="4000" dirty="0" smtClean="0">
                <a:cs typeface="B Titr" panose="00000700000000000000" pitchFamily="2" charset="-78"/>
              </a:rPr>
              <a:t>متد های </a:t>
            </a:r>
            <a:r>
              <a:rPr lang="fa-IR" sz="4000" dirty="0" err="1" smtClean="0">
                <a:cs typeface="B Titr" panose="00000700000000000000" pitchFamily="2" charset="-78"/>
              </a:rPr>
              <a:t>وب</a:t>
            </a:r>
            <a:r>
              <a:rPr lang="fa-IR" sz="4000" dirty="0" smtClean="0">
                <a:cs typeface="B Titr" panose="00000700000000000000" pitchFamily="2" charset="-78"/>
              </a:rPr>
              <a:t> </a:t>
            </a:r>
            <a:r>
              <a:rPr lang="fa-IR" sz="4000" dirty="0" err="1" smtClean="0">
                <a:cs typeface="B Titr" panose="00000700000000000000" pitchFamily="2" charset="-78"/>
              </a:rPr>
              <a:t>سوکت</a:t>
            </a:r>
            <a:endParaRPr lang="en-US" sz="4000" dirty="0">
              <a:cs typeface="B Titr" panose="00000700000000000000" pitchFamily="2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724400"/>
          </a:xfrm>
        </p:spPr>
        <p:txBody>
          <a:bodyPr/>
          <a:lstStyle/>
          <a:p>
            <a:pPr algn="r" rtl="1"/>
            <a:endParaRPr lang="en-US" sz="2000" dirty="0" smtClean="0">
              <a:solidFill>
                <a:srgbClr val="FF0000"/>
              </a:solidFill>
              <a:cs typeface="B Nazanin" panose="00000400000000000000" pitchFamily="2" charset="-78"/>
            </a:endParaRPr>
          </a:p>
          <a:p>
            <a:pPr algn="r" rtl="1"/>
            <a:endParaRPr lang="fa-IR" sz="2000" dirty="0" smtClean="0">
              <a:solidFill>
                <a:srgbClr val="FF0000"/>
              </a:solidFill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r>
              <a:rPr lang="en-US" sz="2800" dirty="0" smtClean="0">
                <a:cs typeface="B Nazanin" panose="00000400000000000000" pitchFamily="2" charset="-78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cs typeface="B Nazanin" panose="00000400000000000000" pitchFamily="2" charset="-78"/>
              </a:rPr>
              <a:t>open </a:t>
            </a:r>
            <a:r>
              <a:rPr lang="en-US" sz="2800" dirty="0">
                <a:cs typeface="B Nazanin" panose="00000400000000000000" pitchFamily="2" charset="-78"/>
              </a:rPr>
              <a:t>: </a:t>
            </a:r>
            <a:r>
              <a:rPr lang="fa-IR" sz="2800" dirty="0">
                <a:cs typeface="B Nazanin" panose="00000400000000000000" pitchFamily="2" charset="-78"/>
              </a:rPr>
              <a:t>وقتی که </a:t>
            </a:r>
            <a:r>
              <a:rPr lang="fa-IR" sz="2800" dirty="0" err="1">
                <a:cs typeface="B Nazanin" panose="00000400000000000000" pitchFamily="2" charset="-78"/>
              </a:rPr>
              <a:t>وب</a:t>
            </a:r>
            <a:r>
              <a:rPr lang="fa-IR" sz="2800" dirty="0">
                <a:cs typeface="B Nazanin" panose="00000400000000000000" pitchFamily="2" charset="-78"/>
              </a:rPr>
              <a:t> </a:t>
            </a:r>
            <a:r>
              <a:rPr lang="fa-IR" sz="2800" dirty="0" err="1">
                <a:cs typeface="B Nazanin" panose="00000400000000000000" pitchFamily="2" charset="-78"/>
              </a:rPr>
              <a:t>سوکت</a:t>
            </a:r>
            <a:r>
              <a:rPr lang="fa-IR" sz="2800" dirty="0">
                <a:cs typeface="B Nazanin" panose="00000400000000000000" pitchFamily="2" charset="-78"/>
              </a:rPr>
              <a:t> </a:t>
            </a:r>
            <a:r>
              <a:rPr lang="fa-IR" sz="2800" dirty="0" smtClean="0">
                <a:cs typeface="B Nazanin" panose="00000400000000000000" pitchFamily="2" charset="-78"/>
              </a:rPr>
              <a:t>وصل  می شود</a:t>
            </a:r>
            <a:r>
              <a:rPr lang="fa-IR" sz="2800" dirty="0">
                <a:cs typeface="B Nazanin" panose="00000400000000000000" pitchFamily="2" charset="-78"/>
              </a:rPr>
              <a:t/>
            </a:r>
            <a:br>
              <a:rPr lang="fa-IR" sz="2800" dirty="0">
                <a:cs typeface="B Nazanin" panose="00000400000000000000" pitchFamily="2" charset="-78"/>
              </a:rPr>
            </a:br>
            <a:r>
              <a:rPr lang="en-US" sz="2800" dirty="0" smtClean="0">
                <a:cs typeface="B Nazanin" panose="00000400000000000000" pitchFamily="2" charset="-78"/>
              </a:rPr>
              <a:t>  </a:t>
            </a:r>
            <a:r>
              <a:rPr lang="en-US" sz="2800" dirty="0" smtClean="0">
                <a:solidFill>
                  <a:srgbClr val="0070C0"/>
                </a:solidFill>
                <a:cs typeface="B Nazanin" panose="00000400000000000000" pitchFamily="2" charset="-78"/>
              </a:rPr>
              <a:t>message</a:t>
            </a:r>
            <a:r>
              <a:rPr lang="en-US" sz="2800" dirty="0" smtClean="0">
                <a:cs typeface="B Nazanin" panose="00000400000000000000" pitchFamily="2" charset="-78"/>
              </a:rPr>
              <a:t> </a:t>
            </a:r>
            <a:r>
              <a:rPr lang="en-US" sz="2800" dirty="0">
                <a:cs typeface="B Nazanin" panose="00000400000000000000" pitchFamily="2" charset="-78"/>
              </a:rPr>
              <a:t>: </a:t>
            </a:r>
            <a:r>
              <a:rPr lang="fa-IR" sz="2800" dirty="0">
                <a:cs typeface="B Nazanin" panose="00000400000000000000" pitchFamily="2" charset="-78"/>
              </a:rPr>
              <a:t>وقتی پیغامی دریافت </a:t>
            </a:r>
            <a:r>
              <a:rPr lang="fa-IR" sz="2800" dirty="0" smtClean="0">
                <a:cs typeface="B Nazanin" panose="00000400000000000000" pitchFamily="2" charset="-78"/>
              </a:rPr>
              <a:t>کند</a:t>
            </a:r>
            <a:r>
              <a:rPr lang="fa-IR" sz="2800" dirty="0">
                <a:cs typeface="B Nazanin" panose="00000400000000000000" pitchFamily="2" charset="-78"/>
              </a:rPr>
              <a:t/>
            </a:r>
            <a:br>
              <a:rPr lang="fa-IR" sz="2800" dirty="0">
                <a:cs typeface="B Nazanin" panose="00000400000000000000" pitchFamily="2" charset="-78"/>
              </a:rPr>
            </a:br>
            <a:r>
              <a:rPr lang="en-US" sz="2800" dirty="0" smtClean="0">
                <a:cs typeface="B Nazanin" panose="00000400000000000000" pitchFamily="2" charset="-78"/>
              </a:rPr>
              <a:t> </a:t>
            </a:r>
            <a:r>
              <a:rPr lang="fa-IR" sz="2800" dirty="0" smtClean="0">
                <a:cs typeface="B Nazanin" panose="00000400000000000000" pitchFamily="2" charset="-78"/>
              </a:rPr>
              <a:t>:</a:t>
            </a:r>
            <a:r>
              <a:rPr lang="en-US" sz="2800" dirty="0" smtClean="0">
                <a:solidFill>
                  <a:srgbClr val="0070C0"/>
                </a:solidFill>
                <a:cs typeface="B Nazanin" panose="00000400000000000000" pitchFamily="2" charset="-78"/>
              </a:rPr>
              <a:t>send</a:t>
            </a:r>
            <a:r>
              <a:rPr lang="en-US" sz="2800" dirty="0" smtClean="0">
                <a:cs typeface="B Nazanin" panose="00000400000000000000" pitchFamily="2" charset="-78"/>
              </a:rPr>
              <a:t> </a:t>
            </a:r>
            <a:r>
              <a:rPr lang="fa-IR" sz="2800" dirty="0" smtClean="0">
                <a:cs typeface="B Nazanin" panose="00000400000000000000" pitchFamily="2" charset="-78"/>
              </a:rPr>
              <a:t>    زمانی  که یک پیام ارسال می شود</a:t>
            </a:r>
            <a:endParaRPr lang="en-US" sz="2800" dirty="0" smtClean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r>
              <a:rPr lang="en-US" sz="2800" dirty="0">
                <a:solidFill>
                  <a:srgbClr val="0070C0"/>
                </a:solidFill>
                <a:cs typeface="B Nazanin" panose="00000400000000000000" pitchFamily="2" charset="-78"/>
              </a:rPr>
              <a:t>close</a:t>
            </a:r>
            <a:r>
              <a:rPr lang="en-US" sz="2800" dirty="0">
                <a:cs typeface="B Nazanin" panose="00000400000000000000" pitchFamily="2" charset="-78"/>
              </a:rPr>
              <a:t> : </a:t>
            </a:r>
            <a:r>
              <a:rPr lang="fa-IR" sz="2800" dirty="0">
                <a:cs typeface="B Nazanin" panose="00000400000000000000" pitchFamily="2" charset="-78"/>
              </a:rPr>
              <a:t>وقتی که وب سوکت بسته می شود</a:t>
            </a:r>
            <a:endParaRPr lang="fa-IR" sz="2800" dirty="0" smtClean="0">
              <a:cs typeface="B Nazanin" panose="00000400000000000000" pitchFamily="2" charset="-78"/>
            </a:endParaRPr>
          </a:p>
          <a:p>
            <a:pPr algn="r" rtl="1"/>
            <a:endParaRPr lang="en-US" sz="2000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19800" y="6438900"/>
            <a:ext cx="3124200" cy="381000"/>
          </a:xfrm>
        </p:spPr>
        <p:txBody>
          <a:bodyPr/>
          <a:lstStyle/>
          <a:p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گروه برنامه نویسی هیلتن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514600" cy="381000"/>
          </a:xfrm>
        </p:spPr>
        <p:txBody>
          <a:bodyPr/>
          <a:lstStyle/>
          <a:p>
            <a:r>
              <a:rPr lang="fa-IR" sz="1800" dirty="0" smtClean="0">
                <a:cs typeface="B Nazanin" panose="00000400000000000000" pitchFamily="2" charset="-78"/>
              </a:rPr>
              <a:t>شرکت فرا تاب رایان گستر</a:t>
            </a:r>
            <a:endParaRPr lang="en-US" sz="18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7708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r"/>
            <a:r>
              <a:rPr lang="en-US" sz="4000" dirty="0">
                <a:cs typeface="B Nazanin" panose="00000400000000000000" pitchFamily="2" charset="-78"/>
              </a:rPr>
              <a:t> </a:t>
            </a:r>
            <a:r>
              <a:rPr lang="fa-IR" sz="4000" dirty="0" smtClean="0">
                <a:cs typeface="B Nazanin" panose="00000400000000000000" pitchFamily="2" charset="-78"/>
              </a:rPr>
              <a:t>آدرس </a:t>
            </a:r>
            <a:r>
              <a:rPr lang="fa-IR" sz="4000" dirty="0" err="1" smtClean="0">
                <a:cs typeface="B Nazanin" panose="00000400000000000000" pitchFamily="2" charset="-78"/>
              </a:rPr>
              <a:t>وب</a:t>
            </a:r>
            <a:r>
              <a:rPr lang="fa-IR" sz="4000" dirty="0" smtClean="0">
                <a:cs typeface="B Nazanin" panose="00000400000000000000" pitchFamily="2" charset="-78"/>
              </a:rPr>
              <a:t> </a:t>
            </a:r>
            <a:r>
              <a:rPr lang="fa-IR" sz="4000" dirty="0" err="1" smtClean="0">
                <a:cs typeface="B Nazanin" panose="00000400000000000000" pitchFamily="2" charset="-78"/>
              </a:rPr>
              <a:t>سوکت</a:t>
            </a:r>
            <a:endParaRPr lang="en-US" sz="4000" dirty="0">
              <a:cs typeface="B Nazanin" panose="00000400000000000000" pitchFamily="2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34400" cy="4724400"/>
          </a:xfrm>
        </p:spPr>
        <p:txBody>
          <a:bodyPr/>
          <a:lstStyle/>
          <a:p>
            <a:pPr algn="r" rtl="1"/>
            <a:endParaRPr lang="en-US" sz="2000" dirty="0" smtClean="0">
              <a:solidFill>
                <a:srgbClr val="FF0000"/>
              </a:solidFill>
              <a:cs typeface="B Nazanin" panose="00000400000000000000" pitchFamily="2" charset="-78"/>
            </a:endParaRPr>
          </a:p>
          <a:p>
            <a:pPr algn="r" rtl="1"/>
            <a:endParaRPr lang="fa-IR" sz="2000" dirty="0" smtClean="0">
              <a:solidFill>
                <a:srgbClr val="FF0000"/>
              </a:solidFill>
              <a:cs typeface="B Nazanin" panose="00000400000000000000" pitchFamily="2" charset="-78"/>
            </a:endParaRPr>
          </a:p>
          <a:p>
            <a:pPr marL="0" indent="0" algn="ctr">
              <a:buNone/>
            </a:pPr>
            <a:r>
              <a:rPr lang="en-US" sz="3600" dirty="0">
                <a:solidFill>
                  <a:srgbClr val="FF0000"/>
                </a:solidFill>
                <a:cs typeface="B Nazanin" panose="00000400000000000000" pitchFamily="2" charset="-78"/>
              </a:rPr>
              <a:t>ws://</a:t>
            </a:r>
            <a:r>
              <a:rPr lang="en-US" sz="3600" dirty="0" smtClean="0">
                <a:solidFill>
                  <a:srgbClr val="00B0F0"/>
                </a:solidFill>
                <a:cs typeface="B Nazanin" panose="00000400000000000000" pitchFamily="2" charset="-78"/>
              </a:rPr>
              <a:t>localhost:41938</a:t>
            </a:r>
            <a:r>
              <a:rPr lang="en-US" sz="3600" dirty="0" smtClean="0">
                <a:solidFill>
                  <a:srgbClr val="FF0000"/>
                </a:solidFill>
                <a:cs typeface="B Nazanin" panose="00000400000000000000" pitchFamily="2" charset="-78"/>
              </a:rPr>
              <a:t>/</a:t>
            </a:r>
            <a:r>
              <a:rPr lang="en-US" sz="3600" dirty="0" smtClean="0">
                <a:solidFill>
                  <a:schemeClr val="tx2">
                    <a:lumMod val="95000"/>
                    <a:lumOff val="5000"/>
                  </a:schemeClr>
                </a:solidFill>
                <a:cs typeface="B Nazanin" panose="00000400000000000000" pitchFamily="2" charset="-78"/>
              </a:rPr>
              <a:t>wschat</a:t>
            </a:r>
            <a:r>
              <a:rPr lang="en-US" sz="3600" dirty="0" smtClean="0">
                <a:solidFill>
                  <a:srgbClr val="FF0000"/>
                </a:solidFill>
                <a:cs typeface="B Nazanin" panose="00000400000000000000" pitchFamily="2" charset="-78"/>
              </a:rPr>
              <a:t>?</a:t>
            </a:r>
            <a:r>
              <a:rPr lang="en-US" sz="3600" dirty="0" smtClean="0">
                <a:solidFill>
                  <a:srgbClr val="00B050"/>
                </a:solidFill>
                <a:cs typeface="B Nazanin" panose="00000400000000000000" pitchFamily="2" charset="-78"/>
              </a:rPr>
              <a:t>Name=Ali</a:t>
            </a:r>
          </a:p>
          <a:p>
            <a:pPr marL="0" indent="0" algn="ctr">
              <a:buNone/>
            </a:pPr>
            <a:endParaRPr lang="en-US" sz="3600" dirty="0">
              <a:solidFill>
                <a:srgbClr val="00B050"/>
              </a:solidFill>
              <a:cs typeface="B Nazanin" panose="00000400000000000000" pitchFamily="2" charset="-78"/>
            </a:endParaRPr>
          </a:p>
          <a:p>
            <a:pPr marL="0" indent="0" algn="ctr">
              <a:buNone/>
            </a:pPr>
            <a:endParaRPr lang="en-US" sz="3600" dirty="0" smtClean="0">
              <a:solidFill>
                <a:srgbClr val="00B050"/>
              </a:solidFill>
              <a:cs typeface="B Nazanin" panose="00000400000000000000" pitchFamily="2" charset="-78"/>
            </a:endParaRPr>
          </a:p>
          <a:p>
            <a:pPr marL="0" indent="0" algn="ctr">
              <a:buNone/>
            </a:pPr>
            <a:r>
              <a:rPr lang="en-US" sz="3600" dirty="0" smtClean="0">
                <a:solidFill>
                  <a:srgbClr val="FF0000"/>
                </a:solidFill>
                <a:cs typeface="B Nazanin" panose="00000400000000000000" pitchFamily="2" charset="-78"/>
              </a:rPr>
              <a:t>ws</a:t>
            </a:r>
            <a:r>
              <a:rPr lang="en-US" sz="3600" dirty="0" smtClean="0">
                <a:solidFill>
                  <a:srgbClr val="002060"/>
                </a:solidFill>
                <a:cs typeface="B Nazanin" panose="00000400000000000000" pitchFamily="2" charset="-78"/>
              </a:rPr>
              <a:t>s</a:t>
            </a:r>
            <a:r>
              <a:rPr lang="en-US" sz="3600" dirty="0" smtClean="0">
                <a:solidFill>
                  <a:srgbClr val="FF0000"/>
                </a:solidFill>
                <a:cs typeface="B Nazanin" panose="00000400000000000000" pitchFamily="2" charset="-78"/>
              </a:rPr>
              <a:t>://</a:t>
            </a:r>
            <a:r>
              <a:rPr lang="en-US" sz="3600" dirty="0">
                <a:solidFill>
                  <a:srgbClr val="00B0F0"/>
                </a:solidFill>
                <a:cs typeface="B Nazanin" panose="00000400000000000000" pitchFamily="2" charset="-78"/>
              </a:rPr>
              <a:t>localhost:41938</a:t>
            </a:r>
            <a:r>
              <a:rPr lang="en-US" sz="3600" dirty="0">
                <a:solidFill>
                  <a:srgbClr val="FF0000"/>
                </a:solidFill>
                <a:cs typeface="B Nazanin" panose="00000400000000000000" pitchFamily="2" charset="-78"/>
              </a:rPr>
              <a:t>/</a:t>
            </a:r>
            <a:r>
              <a:rPr lang="en-US" sz="3600" dirty="0">
                <a:solidFill>
                  <a:schemeClr val="tx2">
                    <a:lumMod val="95000"/>
                    <a:lumOff val="5000"/>
                  </a:schemeClr>
                </a:solidFill>
                <a:cs typeface="B Nazanin" panose="00000400000000000000" pitchFamily="2" charset="-78"/>
              </a:rPr>
              <a:t>wschat</a:t>
            </a:r>
            <a:r>
              <a:rPr lang="en-US" sz="3600" dirty="0">
                <a:solidFill>
                  <a:srgbClr val="FF0000"/>
                </a:solidFill>
                <a:cs typeface="B Nazanin" panose="00000400000000000000" pitchFamily="2" charset="-78"/>
              </a:rPr>
              <a:t>?</a:t>
            </a:r>
            <a:r>
              <a:rPr lang="en-US" sz="3600" dirty="0">
                <a:solidFill>
                  <a:srgbClr val="00B050"/>
                </a:solidFill>
                <a:cs typeface="B Nazanin" panose="00000400000000000000" pitchFamily="2" charset="-78"/>
              </a:rPr>
              <a:t>Name=Ali</a:t>
            </a:r>
          </a:p>
          <a:p>
            <a:pPr marL="0" indent="0" algn="ctr">
              <a:buNone/>
            </a:pPr>
            <a:endParaRPr lang="en-US" sz="3600" dirty="0">
              <a:solidFill>
                <a:srgbClr val="00B050"/>
              </a:solidFill>
              <a:cs typeface="B Nazanin" panose="00000400000000000000" pitchFamily="2" charset="-78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19800" y="6438900"/>
            <a:ext cx="3124200" cy="381000"/>
          </a:xfrm>
        </p:spPr>
        <p:txBody>
          <a:bodyPr/>
          <a:lstStyle/>
          <a:p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گروه برنامه نویسی هیلتن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514600" cy="381000"/>
          </a:xfrm>
        </p:spPr>
        <p:txBody>
          <a:bodyPr/>
          <a:lstStyle/>
          <a:p>
            <a:r>
              <a:rPr lang="fa-IR" sz="1800" dirty="0" smtClean="0">
                <a:cs typeface="B Nazanin" panose="00000400000000000000" pitchFamily="2" charset="-78"/>
              </a:rPr>
              <a:t>شرکت فرا تاب رایان گستر</a:t>
            </a:r>
            <a:endParaRPr lang="en-US" sz="18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7708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r"/>
            <a:r>
              <a:rPr lang="fa-IR" sz="4000" dirty="0" smtClean="0">
                <a:cs typeface="B Nazanin" panose="00000400000000000000" pitchFamily="2" charset="-78"/>
              </a:rPr>
              <a:t>اتصال در وب سوکت</a:t>
            </a:r>
            <a:endParaRPr lang="en-US" sz="4000" dirty="0">
              <a:cs typeface="B Nazanin" panose="00000400000000000000" pitchFamily="2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4806" y="4572000"/>
            <a:ext cx="8229600" cy="4724400"/>
          </a:xfrm>
        </p:spPr>
        <p:txBody>
          <a:bodyPr/>
          <a:lstStyle/>
          <a:p>
            <a:pPr algn="r" rtl="1"/>
            <a:endParaRPr lang="en-US" sz="2000" dirty="0" smtClean="0">
              <a:solidFill>
                <a:srgbClr val="FF0000"/>
              </a:solidFill>
              <a:cs typeface="B Nazanin" panose="00000400000000000000" pitchFamily="2" charset="-78"/>
            </a:endParaRPr>
          </a:p>
          <a:p>
            <a:pPr algn="r" rtl="1"/>
            <a:endParaRPr lang="fa-IR" sz="2000" dirty="0" smtClean="0">
              <a:solidFill>
                <a:srgbClr val="FF0000"/>
              </a:solidFill>
              <a:cs typeface="B Nazanin" panose="00000400000000000000" pitchFamily="2" charset="-78"/>
            </a:endParaRPr>
          </a:p>
          <a:p>
            <a:pPr algn="r" rtl="1"/>
            <a:endParaRPr lang="en-US" sz="2000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19800" y="6438900"/>
            <a:ext cx="3124200" cy="381000"/>
          </a:xfrm>
        </p:spPr>
        <p:txBody>
          <a:bodyPr/>
          <a:lstStyle/>
          <a:p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گروه برنامه نویسی هیلتن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514600" cy="381000"/>
          </a:xfrm>
        </p:spPr>
        <p:txBody>
          <a:bodyPr/>
          <a:lstStyle/>
          <a:p>
            <a:r>
              <a:rPr lang="fa-IR" sz="1800" dirty="0" smtClean="0">
                <a:cs typeface="B Nazanin" panose="00000400000000000000" pitchFamily="2" charset="-78"/>
              </a:rPr>
              <a:t>شرکت فرا تاب رایان گستر</a:t>
            </a:r>
            <a:endParaRPr lang="en-US" sz="1800" dirty="0">
              <a:cs typeface="B Nazanin" panose="00000400000000000000" pitchFamily="2" charset="-78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65909" y="3085237"/>
            <a:ext cx="7639594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GET /path/to/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websocket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/endpoint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HTTP/1.1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Host: localhost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Upgrade: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websocket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Connection: Upgrade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Sec-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WebSocket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-Key: onHt8InNzQbZqYINxEFlkp==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Origin: http://localhost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7708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r" rtl="1"/>
            <a:r>
              <a:rPr lang="fa-IR" sz="4000" dirty="0" smtClean="0">
                <a:cs typeface="B Nazanin" panose="00000400000000000000" pitchFamily="2" charset="-78"/>
              </a:rPr>
              <a:t>مقایسه </a:t>
            </a:r>
            <a:r>
              <a:rPr lang="en-US" sz="4000" dirty="0">
                <a:cs typeface="B Nazanin" panose="00000400000000000000" pitchFamily="2" charset="-78"/>
              </a:rPr>
              <a:t> </a:t>
            </a:r>
            <a:r>
              <a:rPr lang="en-US" sz="4000" dirty="0" smtClean="0">
                <a:cs typeface="B Nazanin" panose="00000400000000000000" pitchFamily="2" charset="-78"/>
              </a:rPr>
              <a:t>Web Socket vs Rest</a:t>
            </a:r>
            <a:endParaRPr lang="en-US" sz="4000" dirty="0">
              <a:cs typeface="B Nazanin" panose="00000400000000000000" pitchFamily="2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724400"/>
          </a:xfrm>
        </p:spPr>
        <p:txBody>
          <a:bodyPr/>
          <a:lstStyle/>
          <a:p>
            <a:pPr algn="r" rtl="1"/>
            <a:endParaRPr lang="en-US" sz="2000" dirty="0" smtClean="0">
              <a:solidFill>
                <a:srgbClr val="FF0000"/>
              </a:solidFill>
              <a:cs typeface="B Nazanin" panose="00000400000000000000" pitchFamily="2" charset="-78"/>
            </a:endParaRPr>
          </a:p>
          <a:p>
            <a:pPr algn="r" rtl="1"/>
            <a:endParaRPr lang="fa-IR" sz="2000" dirty="0" smtClean="0">
              <a:solidFill>
                <a:srgbClr val="FF0000"/>
              </a:solidFill>
              <a:cs typeface="B Nazanin" panose="00000400000000000000" pitchFamily="2" charset="-78"/>
            </a:endParaRPr>
          </a:p>
          <a:p>
            <a:pPr algn="r" rtl="1"/>
            <a:endParaRPr lang="en-US" sz="2000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19800" y="6438900"/>
            <a:ext cx="3124200" cy="381000"/>
          </a:xfrm>
        </p:spPr>
        <p:txBody>
          <a:bodyPr/>
          <a:lstStyle/>
          <a:p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گروه برنامه نویسی هیلتن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514600" cy="381000"/>
          </a:xfrm>
        </p:spPr>
        <p:txBody>
          <a:bodyPr/>
          <a:lstStyle/>
          <a:p>
            <a:r>
              <a:rPr lang="fa-IR" sz="1800" dirty="0" smtClean="0">
                <a:cs typeface="B Nazanin" panose="00000400000000000000" pitchFamily="2" charset="-78"/>
              </a:rPr>
              <a:t>شرکت فرا تاب رایان گستر</a:t>
            </a:r>
            <a:endParaRPr lang="en-US" sz="1800" dirty="0">
              <a:cs typeface="B Nazani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681162"/>
            <a:ext cx="9144000" cy="39576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76600" y="584835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b="1" dirty="0" smtClean="0">
                <a:cs typeface="B Nazanin" panose="00000400000000000000" pitchFamily="2" charset="-78"/>
                <a:hlinkClick r:id="rId3"/>
              </a:rPr>
              <a:t>لینک منبع</a:t>
            </a:r>
            <a:endParaRPr lang="en-US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8476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cs typeface="B Nazanin" panose="00000400000000000000" pitchFamily="2" charset="-78"/>
              </a:rPr>
              <a:t>محیط 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ویژوال استدیو 2017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8C757-0DB4-4701-8973-64848FFECB2C}" type="datetime1">
              <a:rPr lang="en-US" smtClean="0"/>
              <a:pPr/>
              <a:t>1/1/2018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2033A-929B-4C69-82D3-0413AC89196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82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r"/>
            <a:r>
              <a:rPr lang="fa-IR" sz="4000" dirty="0" smtClean="0">
                <a:cs typeface="B Nazanin" panose="00000400000000000000" pitchFamily="2" charset="-78"/>
              </a:rPr>
              <a:t>مفاهیم پایه</a:t>
            </a:r>
            <a:endParaRPr lang="en-US" sz="4000" dirty="0">
              <a:cs typeface="B Nazanin" panose="00000400000000000000" pitchFamily="2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724400"/>
          </a:xfrm>
        </p:spPr>
        <p:txBody>
          <a:bodyPr/>
          <a:lstStyle/>
          <a:p>
            <a:pPr algn="r" rtl="1"/>
            <a:r>
              <a:rPr lang="en-US" sz="2000" dirty="0" smtClean="0">
                <a:solidFill>
                  <a:srgbClr val="00B050"/>
                </a:solidFill>
                <a:cs typeface="B Nazanin" panose="00000400000000000000" pitchFamily="2" charset="-78"/>
              </a:rPr>
              <a:t>Port </a:t>
            </a:r>
          </a:p>
          <a:p>
            <a:pPr algn="r" rtl="1"/>
            <a:r>
              <a:rPr lang="en-US" sz="2000" dirty="0" smtClean="0">
                <a:solidFill>
                  <a:srgbClr val="00B050"/>
                </a:solidFill>
                <a:cs typeface="B Nazanin" panose="00000400000000000000" pitchFamily="2" charset="-78"/>
              </a:rPr>
              <a:t>TCP</a:t>
            </a:r>
          </a:p>
          <a:p>
            <a:pPr algn="r" rtl="1"/>
            <a:r>
              <a:rPr lang="en-US" sz="2000" dirty="0" smtClean="0">
                <a:solidFill>
                  <a:srgbClr val="00B050"/>
                </a:solidFill>
                <a:cs typeface="B Nazanin" panose="00000400000000000000" pitchFamily="2" charset="-78"/>
              </a:rPr>
              <a:t>UDP</a:t>
            </a:r>
          </a:p>
          <a:p>
            <a:pPr algn="r" rtl="1"/>
            <a:r>
              <a:rPr lang="en-US" sz="2000" dirty="0" smtClean="0">
                <a:solidFill>
                  <a:srgbClr val="00B050"/>
                </a:solidFill>
                <a:cs typeface="B Nazanin" panose="00000400000000000000" pitchFamily="2" charset="-78"/>
              </a:rPr>
              <a:t>Server</a:t>
            </a:r>
          </a:p>
          <a:p>
            <a:pPr algn="r" rtl="1"/>
            <a:r>
              <a:rPr lang="en-US" sz="2000" dirty="0" smtClean="0">
                <a:solidFill>
                  <a:srgbClr val="00B050"/>
                </a:solidFill>
                <a:cs typeface="B Nazanin" panose="00000400000000000000" pitchFamily="2" charset="-78"/>
              </a:rPr>
              <a:t>Web Socket</a:t>
            </a:r>
            <a:endParaRPr lang="en-US" sz="2000" dirty="0">
              <a:solidFill>
                <a:srgbClr val="00B050"/>
              </a:solidFill>
              <a:cs typeface="B Nazanin" panose="00000400000000000000" pitchFamily="2" charset="-78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19800" y="6438900"/>
            <a:ext cx="3124200" cy="381000"/>
          </a:xfrm>
        </p:spPr>
        <p:txBody>
          <a:bodyPr/>
          <a:lstStyle/>
          <a:p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گروه برنامه نویسی هیلتن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514600" cy="381000"/>
          </a:xfrm>
        </p:spPr>
        <p:txBody>
          <a:bodyPr/>
          <a:lstStyle/>
          <a:p>
            <a:r>
              <a:rPr lang="fa-IR" sz="1800" dirty="0" smtClean="0">
                <a:cs typeface="B Nazanin" panose="00000400000000000000" pitchFamily="2" charset="-78"/>
              </a:rPr>
              <a:t>شرکت فرا تاب رایان گستر</a:t>
            </a:r>
            <a:endParaRPr lang="en-US" sz="18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7708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r"/>
            <a:r>
              <a:rPr lang="en-US" sz="4000" dirty="0" smtClean="0">
                <a:cs typeface="B Nazanin" panose="00000400000000000000" pitchFamily="2" charset="-78"/>
              </a:rPr>
              <a:t>Port</a:t>
            </a:r>
            <a:endParaRPr lang="en-US" sz="4000" dirty="0">
              <a:cs typeface="B Nazanin" panose="00000400000000000000" pitchFamily="2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724400"/>
          </a:xfrm>
        </p:spPr>
        <p:txBody>
          <a:bodyPr/>
          <a:lstStyle/>
          <a:p>
            <a:pPr algn="r" rtl="1"/>
            <a:endParaRPr lang="en-US" sz="2000" dirty="0" smtClean="0">
              <a:solidFill>
                <a:srgbClr val="FF0000"/>
              </a:solidFill>
              <a:cs typeface="B Nazanin" panose="00000400000000000000" pitchFamily="2" charset="-78"/>
            </a:endParaRPr>
          </a:p>
          <a:p>
            <a:pPr algn="r" rtl="1"/>
            <a:endParaRPr lang="fa-IR" sz="2000" dirty="0" smtClean="0">
              <a:solidFill>
                <a:srgbClr val="FF0000"/>
              </a:solidFill>
              <a:cs typeface="B Nazanin" panose="00000400000000000000" pitchFamily="2" charset="-78"/>
            </a:endParaRPr>
          </a:p>
          <a:p>
            <a:pPr algn="r" rtl="1"/>
            <a:endParaRPr lang="en-US" sz="2000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19800" y="6438900"/>
            <a:ext cx="3124200" cy="381000"/>
          </a:xfrm>
        </p:spPr>
        <p:txBody>
          <a:bodyPr/>
          <a:lstStyle/>
          <a:p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گروه برنامه نویسی هیلتن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514600" cy="381000"/>
          </a:xfrm>
        </p:spPr>
        <p:txBody>
          <a:bodyPr/>
          <a:lstStyle/>
          <a:p>
            <a:r>
              <a:rPr lang="fa-IR" sz="1800" dirty="0" smtClean="0">
                <a:cs typeface="B Nazanin" panose="00000400000000000000" pitchFamily="2" charset="-78"/>
              </a:rPr>
              <a:t>شرکت فرا تاب رایان گستر</a:t>
            </a:r>
            <a:endParaRPr lang="en-US" sz="1800" dirty="0">
              <a:cs typeface="B Nazanin" panose="00000400000000000000" pitchFamily="2" charset="-78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589756"/>
              </p:ext>
            </p:extLst>
          </p:nvPr>
        </p:nvGraphicFramePr>
        <p:xfrm>
          <a:off x="2272841" y="2514600"/>
          <a:ext cx="32766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   9215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13679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Flowchart: Extract 2"/>
          <p:cNvSpPr/>
          <p:nvPr/>
        </p:nvSpPr>
        <p:spPr>
          <a:xfrm>
            <a:off x="2286000" y="1600200"/>
            <a:ext cx="3276600" cy="914400"/>
          </a:xfrm>
          <a:prstGeom prst="flowChartExtra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362199" y="5167937"/>
            <a:ext cx="3581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Tel:      </a:t>
            </a:r>
            <a:r>
              <a:rPr lang="en-US" dirty="0" smtClean="0"/>
              <a:t>021-3635</a:t>
            </a:r>
            <a:endParaRPr lang="en-US" dirty="0"/>
          </a:p>
        </p:txBody>
      </p:sp>
      <p:sp>
        <p:nvSpPr>
          <p:cNvPr id="5" name="AutoShape 2" descr="Image result for firefox"/>
          <p:cNvSpPr>
            <a:spLocks noChangeAspect="1" noChangeArrowheads="1"/>
          </p:cNvSpPr>
          <p:nvPr/>
        </p:nvSpPr>
        <p:spPr bwMode="auto">
          <a:xfrm>
            <a:off x="1933111" y="30480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7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r"/>
            <a:r>
              <a:rPr lang="en-US" sz="4000" dirty="0" smtClean="0">
                <a:cs typeface="B Nazanin" panose="00000400000000000000" pitchFamily="2" charset="-78"/>
              </a:rPr>
              <a:t>Port</a:t>
            </a:r>
            <a:endParaRPr lang="en-US" sz="4000" dirty="0">
              <a:cs typeface="B Nazanin" panose="00000400000000000000" pitchFamily="2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724400"/>
          </a:xfrm>
        </p:spPr>
        <p:txBody>
          <a:bodyPr/>
          <a:lstStyle/>
          <a:p>
            <a:pPr algn="r" rtl="1"/>
            <a:endParaRPr lang="en-US" sz="2000" dirty="0" smtClean="0">
              <a:solidFill>
                <a:srgbClr val="FF0000"/>
              </a:solidFill>
              <a:cs typeface="B Nazanin" panose="00000400000000000000" pitchFamily="2" charset="-78"/>
            </a:endParaRPr>
          </a:p>
          <a:p>
            <a:pPr algn="r" rtl="1"/>
            <a:endParaRPr lang="fa-IR" sz="2000" dirty="0" smtClean="0">
              <a:solidFill>
                <a:srgbClr val="FF0000"/>
              </a:solidFill>
              <a:cs typeface="B Nazanin" panose="00000400000000000000" pitchFamily="2" charset="-78"/>
            </a:endParaRPr>
          </a:p>
          <a:p>
            <a:pPr algn="r" rtl="1"/>
            <a:endParaRPr lang="en-US" sz="2000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19800" y="6438900"/>
            <a:ext cx="3124200" cy="381000"/>
          </a:xfrm>
        </p:spPr>
        <p:txBody>
          <a:bodyPr/>
          <a:lstStyle/>
          <a:p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گروه برنامه نویسی هیلتن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514600" cy="381000"/>
          </a:xfrm>
        </p:spPr>
        <p:txBody>
          <a:bodyPr/>
          <a:lstStyle/>
          <a:p>
            <a:r>
              <a:rPr lang="fa-IR" sz="1800" dirty="0" smtClean="0">
                <a:cs typeface="B Nazanin" panose="00000400000000000000" pitchFamily="2" charset="-78"/>
              </a:rPr>
              <a:t>شرکت فرا تاب رایان گستر</a:t>
            </a:r>
            <a:endParaRPr lang="en-US" sz="1800" dirty="0">
              <a:cs typeface="B Nazanin" panose="00000400000000000000" pitchFamily="2" charset="-78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291440"/>
              </p:ext>
            </p:extLst>
          </p:nvPr>
        </p:nvGraphicFramePr>
        <p:xfrm>
          <a:off x="2272841" y="2514598"/>
          <a:ext cx="3899358" cy="30841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97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97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97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01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    2550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01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0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    9215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01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       7778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      13679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01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01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     1410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Flowchart: Extract 2"/>
          <p:cNvSpPr/>
          <p:nvPr/>
        </p:nvSpPr>
        <p:spPr>
          <a:xfrm>
            <a:off x="2285999" y="1600200"/>
            <a:ext cx="3886199" cy="914400"/>
          </a:xfrm>
          <a:prstGeom prst="flowChartExtra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38399" y="5598702"/>
            <a:ext cx="3581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IP:      192.168.2.5</a:t>
            </a:r>
            <a:endParaRPr lang="en-US" dirty="0"/>
          </a:p>
        </p:txBody>
      </p:sp>
      <p:sp>
        <p:nvSpPr>
          <p:cNvPr id="5" name="AutoShape 2" descr="Image result for firefox"/>
          <p:cNvSpPr>
            <a:spLocks noChangeAspect="1" noChangeArrowheads="1"/>
          </p:cNvSpPr>
          <p:nvPr/>
        </p:nvSpPr>
        <p:spPr bwMode="auto">
          <a:xfrm>
            <a:off x="1933111" y="30480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805" y="3642992"/>
            <a:ext cx="381000" cy="381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056649"/>
            <a:ext cx="495300" cy="495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309" y="4056649"/>
            <a:ext cx="361950" cy="3619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888" y="3046749"/>
            <a:ext cx="361950" cy="3619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936" y="2597521"/>
            <a:ext cx="366306" cy="36630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5076468"/>
            <a:ext cx="483736" cy="48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34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r"/>
            <a:r>
              <a:rPr lang="en-US" sz="4000" dirty="0" smtClean="0">
                <a:cs typeface="B Nazanin" panose="00000400000000000000" pitchFamily="2" charset="-78"/>
              </a:rPr>
              <a:t>Port</a:t>
            </a:r>
            <a:endParaRPr lang="en-US" sz="4000" dirty="0">
              <a:cs typeface="B Nazanin" panose="00000400000000000000" pitchFamily="2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724400"/>
          </a:xfrm>
        </p:spPr>
        <p:txBody>
          <a:bodyPr/>
          <a:lstStyle/>
          <a:p>
            <a:pPr algn="r" rtl="1"/>
            <a:endParaRPr lang="en-US" sz="2000" dirty="0" smtClean="0">
              <a:solidFill>
                <a:srgbClr val="FF0000"/>
              </a:solidFill>
              <a:cs typeface="B Nazanin" panose="00000400000000000000" pitchFamily="2" charset="-78"/>
            </a:endParaRPr>
          </a:p>
          <a:p>
            <a:pPr algn="r" rtl="1"/>
            <a:endParaRPr lang="fa-IR" sz="2000" dirty="0" smtClean="0">
              <a:solidFill>
                <a:srgbClr val="FF0000"/>
              </a:solidFill>
              <a:cs typeface="B Nazanin" panose="00000400000000000000" pitchFamily="2" charset="-78"/>
            </a:endParaRPr>
          </a:p>
          <a:p>
            <a:pPr algn="r" rtl="1"/>
            <a:endParaRPr lang="en-US" sz="2000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19800" y="6438900"/>
            <a:ext cx="3124200" cy="381000"/>
          </a:xfrm>
        </p:spPr>
        <p:txBody>
          <a:bodyPr/>
          <a:lstStyle/>
          <a:p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گروه برنامه نویسی هیلتن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514600" cy="381000"/>
          </a:xfrm>
        </p:spPr>
        <p:txBody>
          <a:bodyPr/>
          <a:lstStyle/>
          <a:p>
            <a:r>
              <a:rPr lang="fa-IR" sz="1800" dirty="0" smtClean="0">
                <a:cs typeface="B Nazanin" panose="00000400000000000000" pitchFamily="2" charset="-78"/>
              </a:rPr>
              <a:t>شرکت فرا تاب رایان گستر</a:t>
            </a:r>
            <a:endParaRPr lang="en-US" sz="1800" dirty="0">
              <a:cs typeface="B Nazanin" panose="00000400000000000000" pitchFamily="2" charset="-78"/>
            </a:endParaRPr>
          </a:p>
        </p:txBody>
      </p:sp>
      <p:pic>
        <p:nvPicPr>
          <p:cNvPr id="1026" name="Picture 2" descr="Image result for port numb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09800"/>
            <a:ext cx="7086600" cy="3700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08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r"/>
            <a:r>
              <a:rPr lang="en-US" sz="4000" dirty="0" smtClean="0">
                <a:cs typeface="B Nazanin" panose="00000400000000000000" pitchFamily="2" charset="-78"/>
              </a:rPr>
              <a:t>Port</a:t>
            </a:r>
            <a:endParaRPr lang="en-US" sz="4000" dirty="0">
              <a:cs typeface="B Nazanin" panose="00000400000000000000" pitchFamily="2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A </a:t>
            </a:r>
            <a:r>
              <a:rPr lang="en-US" sz="2000" dirty="0"/>
              <a:t>port number is a 16-bit unsigned integer, thus ranging from </a:t>
            </a:r>
            <a:r>
              <a:rPr lang="en-US" sz="2000" dirty="0">
                <a:solidFill>
                  <a:srgbClr val="FF0000"/>
                </a:solidFill>
              </a:rPr>
              <a:t>0</a:t>
            </a:r>
            <a:r>
              <a:rPr lang="en-US" sz="2000" dirty="0"/>
              <a:t> to </a:t>
            </a:r>
            <a:r>
              <a:rPr lang="en-US" sz="2000" dirty="0">
                <a:solidFill>
                  <a:srgbClr val="FF0000"/>
                </a:solidFill>
              </a:rPr>
              <a:t>65535</a:t>
            </a:r>
            <a:r>
              <a:rPr lang="en-US" sz="2000" dirty="0"/>
              <a:t>.</a:t>
            </a:r>
            <a:endParaRPr lang="fa-IR" sz="2000" dirty="0" smtClean="0">
              <a:solidFill>
                <a:srgbClr val="FF0000"/>
              </a:solidFill>
              <a:cs typeface="B Nazanin" panose="00000400000000000000" pitchFamily="2" charset="-78"/>
            </a:endParaRPr>
          </a:p>
          <a:p>
            <a:pPr marL="0" indent="0" algn="r">
              <a:buNone/>
            </a:pPr>
            <a:endParaRPr lang="en-US" sz="2000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19800" y="6438900"/>
            <a:ext cx="3124200" cy="381000"/>
          </a:xfrm>
        </p:spPr>
        <p:txBody>
          <a:bodyPr/>
          <a:lstStyle/>
          <a:p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گروه برنامه نویسی هیلتن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514600" cy="381000"/>
          </a:xfrm>
        </p:spPr>
        <p:txBody>
          <a:bodyPr/>
          <a:lstStyle/>
          <a:p>
            <a:r>
              <a:rPr lang="fa-IR" sz="1800" dirty="0" smtClean="0">
                <a:cs typeface="B Nazanin" panose="00000400000000000000" pitchFamily="2" charset="-78"/>
              </a:rPr>
              <a:t>شرکت فرا تاب رایان گستر</a:t>
            </a:r>
            <a:endParaRPr lang="en-US" sz="1800" dirty="0">
              <a:cs typeface="B Nazanin" panose="00000400000000000000" pitchFamily="2" charset="-78"/>
            </a:endParaRPr>
          </a:p>
        </p:txBody>
      </p:sp>
      <p:pic>
        <p:nvPicPr>
          <p:cNvPr id="2050" name="Picture 2" descr="Image result for port numb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905000"/>
            <a:ext cx="72390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08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r"/>
            <a:r>
              <a:rPr lang="en-US" sz="4000" dirty="0" smtClean="0">
                <a:cs typeface="B Nazanin" panose="00000400000000000000" pitchFamily="2" charset="-78"/>
              </a:rPr>
              <a:t>TCP Connection</a:t>
            </a:r>
            <a:endParaRPr lang="en-US" sz="4000" dirty="0">
              <a:cs typeface="B Nazanin" panose="00000400000000000000" pitchFamily="2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724400"/>
          </a:xfrm>
        </p:spPr>
        <p:txBody>
          <a:bodyPr/>
          <a:lstStyle/>
          <a:p>
            <a:pPr algn="r" rtl="1"/>
            <a:endParaRPr lang="en-US" sz="2000" dirty="0" smtClean="0">
              <a:solidFill>
                <a:srgbClr val="FF0000"/>
              </a:solidFill>
              <a:cs typeface="B Nazanin" panose="00000400000000000000" pitchFamily="2" charset="-78"/>
            </a:endParaRPr>
          </a:p>
          <a:p>
            <a:pPr algn="r" rtl="1"/>
            <a:endParaRPr lang="fa-IR" sz="2000" dirty="0" smtClean="0">
              <a:solidFill>
                <a:srgbClr val="FF0000"/>
              </a:solidFill>
              <a:cs typeface="B Nazanin" panose="00000400000000000000" pitchFamily="2" charset="-78"/>
            </a:endParaRPr>
          </a:p>
          <a:p>
            <a:pPr algn="r" rtl="1"/>
            <a:endParaRPr lang="en-US" sz="2000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19800" y="6438900"/>
            <a:ext cx="3124200" cy="381000"/>
          </a:xfrm>
        </p:spPr>
        <p:txBody>
          <a:bodyPr/>
          <a:lstStyle/>
          <a:p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گروه برنامه نویسی هیلتن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514600" cy="381000"/>
          </a:xfrm>
        </p:spPr>
        <p:txBody>
          <a:bodyPr/>
          <a:lstStyle/>
          <a:p>
            <a:r>
              <a:rPr lang="fa-IR" sz="1800" dirty="0" smtClean="0">
                <a:cs typeface="B Nazanin" panose="00000400000000000000" pitchFamily="2" charset="-78"/>
              </a:rPr>
              <a:t>شرکت فرا تاب رایان گستر</a:t>
            </a:r>
            <a:endParaRPr lang="en-US" sz="1800" dirty="0">
              <a:cs typeface="B Nazanin" panose="00000400000000000000" pitchFamily="2" charset="-78"/>
            </a:endParaRPr>
          </a:p>
        </p:txBody>
      </p:sp>
      <p:sp>
        <p:nvSpPr>
          <p:cNvPr id="2" name="AutoShape 2" descr="Image result for tcp connection oriented"/>
          <p:cNvSpPr>
            <a:spLocks noChangeAspect="1" noChangeArrowheads="1"/>
          </p:cNvSpPr>
          <p:nvPr/>
        </p:nvSpPr>
        <p:spPr bwMode="auto">
          <a:xfrm>
            <a:off x="155575" y="-1036638"/>
            <a:ext cx="5210175" cy="217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Image result for tcp connection oriented"/>
          <p:cNvSpPr>
            <a:spLocks noChangeAspect="1" noChangeArrowheads="1"/>
          </p:cNvSpPr>
          <p:nvPr/>
        </p:nvSpPr>
        <p:spPr bwMode="auto">
          <a:xfrm>
            <a:off x="307975" y="-884238"/>
            <a:ext cx="5210175" cy="217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Image result for tcp connection oriented"/>
          <p:cNvSpPr>
            <a:spLocks noChangeAspect="1" noChangeArrowheads="1"/>
          </p:cNvSpPr>
          <p:nvPr/>
        </p:nvSpPr>
        <p:spPr bwMode="auto">
          <a:xfrm>
            <a:off x="460375" y="-731838"/>
            <a:ext cx="5210175" cy="217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50" y="2743200"/>
            <a:ext cx="8302625" cy="233395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28016" y="1600200"/>
            <a:ext cx="82231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TCP connection oriented </a:t>
            </a:r>
          </a:p>
        </p:txBody>
      </p:sp>
    </p:spTree>
    <p:extLst>
      <p:ext uri="{BB962C8B-B14F-4D97-AF65-F5344CB8AC3E}">
        <p14:creationId xmlns:p14="http://schemas.microsoft.com/office/powerpoint/2010/main" val="107708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r"/>
            <a:r>
              <a:rPr lang="en-US" sz="4000" dirty="0" smtClean="0">
                <a:cs typeface="B Nazanin" panose="00000400000000000000" pitchFamily="2" charset="-78"/>
              </a:rPr>
              <a:t>TCP Connection</a:t>
            </a:r>
            <a:endParaRPr lang="en-US" sz="4000" dirty="0">
              <a:cs typeface="B Nazanin" panose="00000400000000000000" pitchFamily="2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724400"/>
          </a:xfrm>
        </p:spPr>
        <p:txBody>
          <a:bodyPr/>
          <a:lstStyle/>
          <a:p>
            <a:pPr algn="r" rtl="1"/>
            <a:endParaRPr lang="en-US" sz="2000" dirty="0" smtClean="0">
              <a:solidFill>
                <a:srgbClr val="FF0000"/>
              </a:solidFill>
              <a:cs typeface="B Nazanin" panose="00000400000000000000" pitchFamily="2" charset="-78"/>
            </a:endParaRPr>
          </a:p>
          <a:p>
            <a:pPr algn="r" rtl="1"/>
            <a:endParaRPr lang="fa-IR" sz="2000" dirty="0" smtClean="0">
              <a:solidFill>
                <a:srgbClr val="FF0000"/>
              </a:solidFill>
              <a:cs typeface="B Nazanin" panose="00000400000000000000" pitchFamily="2" charset="-78"/>
            </a:endParaRPr>
          </a:p>
          <a:p>
            <a:pPr algn="r" rtl="1"/>
            <a:endParaRPr lang="en-US" sz="2000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19800" y="6438900"/>
            <a:ext cx="3124200" cy="381000"/>
          </a:xfrm>
        </p:spPr>
        <p:txBody>
          <a:bodyPr/>
          <a:lstStyle/>
          <a:p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گروه برنامه نویسی هیلتن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514600" cy="381000"/>
          </a:xfrm>
        </p:spPr>
        <p:txBody>
          <a:bodyPr/>
          <a:lstStyle/>
          <a:p>
            <a:r>
              <a:rPr lang="fa-IR" sz="1800" dirty="0" smtClean="0">
                <a:cs typeface="B Nazanin" panose="00000400000000000000" pitchFamily="2" charset="-78"/>
              </a:rPr>
              <a:t>شرکت فرا تاب رایان گستر</a:t>
            </a:r>
            <a:endParaRPr lang="en-US" sz="1800" dirty="0">
              <a:cs typeface="B Nazanin" panose="00000400000000000000" pitchFamily="2" charset="-78"/>
            </a:endParaRPr>
          </a:p>
        </p:txBody>
      </p:sp>
      <p:sp>
        <p:nvSpPr>
          <p:cNvPr id="2" name="AutoShape 2" descr="Image result for tcp connection oriented"/>
          <p:cNvSpPr>
            <a:spLocks noChangeAspect="1" noChangeArrowheads="1"/>
          </p:cNvSpPr>
          <p:nvPr/>
        </p:nvSpPr>
        <p:spPr bwMode="auto">
          <a:xfrm>
            <a:off x="155575" y="-1036638"/>
            <a:ext cx="5210175" cy="217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Image result for tcp connection oriented"/>
          <p:cNvSpPr>
            <a:spLocks noChangeAspect="1" noChangeArrowheads="1"/>
          </p:cNvSpPr>
          <p:nvPr/>
        </p:nvSpPr>
        <p:spPr bwMode="auto">
          <a:xfrm>
            <a:off x="307975" y="-884238"/>
            <a:ext cx="5210175" cy="217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Image result for tcp connection oriented"/>
          <p:cNvSpPr>
            <a:spLocks noChangeAspect="1" noChangeArrowheads="1"/>
          </p:cNvSpPr>
          <p:nvPr/>
        </p:nvSpPr>
        <p:spPr bwMode="auto">
          <a:xfrm>
            <a:off x="460375" y="-731838"/>
            <a:ext cx="5210175" cy="217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980" y="1600200"/>
            <a:ext cx="506182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20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r"/>
            <a:r>
              <a:rPr lang="en-US" sz="4000" dirty="0" smtClean="0">
                <a:cs typeface="B Nazanin" panose="00000400000000000000" pitchFamily="2" charset="-78"/>
              </a:rPr>
              <a:t>UDP</a:t>
            </a:r>
            <a:endParaRPr lang="en-US" sz="4000" dirty="0">
              <a:cs typeface="B Nazanin" panose="00000400000000000000" pitchFamily="2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724400"/>
          </a:xfrm>
        </p:spPr>
        <p:txBody>
          <a:bodyPr/>
          <a:lstStyle/>
          <a:p>
            <a:pPr algn="r" rtl="1"/>
            <a:endParaRPr lang="en-US" sz="2000" dirty="0" smtClean="0">
              <a:solidFill>
                <a:srgbClr val="FF0000"/>
              </a:solidFill>
              <a:cs typeface="B Nazanin" panose="00000400000000000000" pitchFamily="2" charset="-78"/>
            </a:endParaRPr>
          </a:p>
          <a:p>
            <a:pPr algn="r" rtl="1"/>
            <a:endParaRPr lang="fa-IR" sz="2000" dirty="0" smtClean="0">
              <a:solidFill>
                <a:srgbClr val="FF0000"/>
              </a:solidFill>
              <a:cs typeface="B Nazanin" panose="00000400000000000000" pitchFamily="2" charset="-78"/>
            </a:endParaRPr>
          </a:p>
          <a:p>
            <a:pPr algn="r" rtl="1"/>
            <a:endParaRPr lang="en-US" sz="2000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19800" y="6438900"/>
            <a:ext cx="3124200" cy="381000"/>
          </a:xfrm>
        </p:spPr>
        <p:txBody>
          <a:bodyPr/>
          <a:lstStyle/>
          <a:p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گروه برنامه نویسی هیلتن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514600" cy="381000"/>
          </a:xfrm>
        </p:spPr>
        <p:txBody>
          <a:bodyPr/>
          <a:lstStyle/>
          <a:p>
            <a:r>
              <a:rPr lang="fa-IR" sz="1800" dirty="0" smtClean="0">
                <a:cs typeface="B Nazanin" panose="00000400000000000000" pitchFamily="2" charset="-78"/>
              </a:rPr>
              <a:t>شرکت فرا تاب رایان گستر</a:t>
            </a:r>
            <a:endParaRPr lang="en-US" sz="1800" dirty="0">
              <a:cs typeface="B Nazani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133600"/>
            <a:ext cx="809625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08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DesignPattern</Template>
  <TotalTime>804</TotalTime>
  <Words>308</Words>
  <Application>Microsoft Office PowerPoint</Application>
  <PresentationFormat>On-screen Show (4:3)</PresentationFormat>
  <Paragraphs>112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 Unicode MS</vt:lpstr>
      <vt:lpstr>Arial</vt:lpstr>
      <vt:lpstr>B Nazanin</vt:lpstr>
      <vt:lpstr>B Titr</vt:lpstr>
      <vt:lpstr>Tahoma</vt:lpstr>
      <vt:lpstr>Times New Roman</vt:lpstr>
      <vt:lpstr>Office Theme</vt:lpstr>
      <vt:lpstr>Web Socket(.NET Core)</vt:lpstr>
      <vt:lpstr>مفاهیم پایه</vt:lpstr>
      <vt:lpstr>Port</vt:lpstr>
      <vt:lpstr>Port</vt:lpstr>
      <vt:lpstr>Port</vt:lpstr>
      <vt:lpstr>Port</vt:lpstr>
      <vt:lpstr>TCP Connection</vt:lpstr>
      <vt:lpstr>TCP Connection</vt:lpstr>
      <vt:lpstr>UDP</vt:lpstr>
      <vt:lpstr>PowerPoint Presentation</vt:lpstr>
      <vt:lpstr>Server</vt:lpstr>
      <vt:lpstr>Web Socket</vt:lpstr>
      <vt:lpstr>کاربرد</vt:lpstr>
      <vt:lpstr>متد های وب سوکت</vt:lpstr>
      <vt:lpstr> آدرس وب سوکت</vt:lpstr>
      <vt:lpstr>اتصال در وب سوکت</vt:lpstr>
      <vt:lpstr>مقایسه  Web Socket vs Rest</vt:lpstr>
      <vt:lpstr>محیط </vt:lpstr>
    </vt:vector>
  </TitlesOfParts>
  <Company>Moorche 30 DVDs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</dc:title>
  <dc:creator>MRT www.Win2Farsi.com</dc:creator>
  <cp:lastModifiedBy>HeiltonGroup</cp:lastModifiedBy>
  <cp:revision>114</cp:revision>
  <dcterms:created xsi:type="dcterms:W3CDTF">2015-01-14T07:49:22Z</dcterms:created>
  <dcterms:modified xsi:type="dcterms:W3CDTF">2018-01-01T14:06:39Z</dcterms:modified>
</cp:coreProperties>
</file>