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900"/>
    <p:restoredTop sz="94719"/>
  </p:normalViewPr>
  <p:slideViewPr>
    <p:cSldViewPr>
      <p:cViewPr>
        <p:scale>
          <a:sx n="68" d="100"/>
          <a:sy n="68" d="100"/>
        </p:scale>
        <p:origin x="3336" y="20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3969D17-0132-3472-A79B-3BAB27477D5B}"/>
              </a:ext>
            </a:extLst>
          </p:cNvPr>
          <p:cNvSpPr txBox="1"/>
          <p:nvPr/>
        </p:nvSpPr>
        <p:spPr>
          <a:xfrm>
            <a:off x="6999890" y="2995448"/>
            <a:ext cx="3044423" cy="1805623"/>
          </a:xfrm>
          <a:prstGeom prst="rect">
            <a:avLst/>
          </a:prstGeom>
          <a:noFill/>
        </p:spPr>
        <p:txBody>
          <a:bodyPr wrap="none" rtlCol="0">
            <a:spAutoFit/>
          </a:bodyPr>
          <a:lstStyle/>
          <a:p>
            <a:pPr marL="12700">
              <a:spcBef>
                <a:spcPts val="100"/>
              </a:spcBef>
            </a:pPr>
            <a:r>
              <a:rPr lang="en-US" sz="1800" b="1" dirty="0">
                <a:solidFill>
                  <a:srgbClr val="2D936B"/>
                </a:solidFill>
                <a:latin typeface="Trebuchet MS"/>
                <a:cs typeface="Trebuchet MS"/>
              </a:rPr>
              <a:t>Bachelor of Technology</a:t>
            </a:r>
          </a:p>
          <a:p>
            <a:pPr marL="12700">
              <a:spcBef>
                <a:spcPts val="100"/>
              </a:spcBef>
            </a:pPr>
            <a:endParaRPr lang="en-US" sz="1800" b="1" dirty="0">
              <a:solidFill>
                <a:srgbClr val="2D936B"/>
              </a:solidFill>
              <a:latin typeface="Trebuchet MS"/>
              <a:cs typeface="Trebuchet MS"/>
            </a:endParaRPr>
          </a:p>
          <a:p>
            <a:pPr marL="12700">
              <a:spcBef>
                <a:spcPts val="100"/>
              </a:spcBef>
            </a:pPr>
            <a:r>
              <a:rPr lang="en-US" b="1" dirty="0">
                <a:solidFill>
                  <a:srgbClr val="2D936B"/>
                </a:solidFill>
                <a:latin typeface="Trebuchet MS"/>
                <a:cs typeface="Trebuchet MS"/>
              </a:rPr>
              <a:t>Information of Technology</a:t>
            </a:r>
            <a:endParaRPr lang="en-US" sz="1800" b="1" dirty="0">
              <a:solidFill>
                <a:srgbClr val="2D936B"/>
              </a:solidFill>
              <a:latin typeface="Trebuchet MS"/>
              <a:cs typeface="Trebuchet MS"/>
            </a:endParaRPr>
          </a:p>
          <a:p>
            <a:pPr marL="12700">
              <a:spcBef>
                <a:spcPts val="100"/>
              </a:spcBef>
            </a:pPr>
            <a:endParaRPr lang="en-US" sz="1800" b="1" dirty="0">
              <a:solidFill>
                <a:srgbClr val="2D936B"/>
              </a:solidFill>
              <a:latin typeface="Trebuchet MS"/>
              <a:cs typeface="Trebuchet MS"/>
            </a:endParaRPr>
          </a:p>
          <a:p>
            <a:pPr marL="12700">
              <a:spcBef>
                <a:spcPts val="100"/>
              </a:spcBef>
            </a:pPr>
            <a:r>
              <a:rPr lang="en-US" sz="1800" b="1" dirty="0">
                <a:solidFill>
                  <a:srgbClr val="2D936B"/>
                </a:solidFill>
                <a:latin typeface="Trebuchet MS"/>
                <a:cs typeface="Trebuchet MS"/>
              </a:rPr>
              <a:t>211521205116</a:t>
            </a:r>
          </a:p>
          <a:p>
            <a:endParaRPr lang="en-US" dirty="0"/>
          </a:p>
        </p:txBody>
      </p:sp>
      <p:sp>
        <p:nvSpPr>
          <p:cNvPr id="13" name="TextBox 12">
            <a:extLst>
              <a:ext uri="{FF2B5EF4-FFF2-40B4-BE49-F238E27FC236}">
                <a16:creationId xmlns:a16="http://schemas.microsoft.com/office/drawing/2014/main" id="{1B33A820-32C3-322C-84C9-3FD986D709F6}"/>
              </a:ext>
            </a:extLst>
          </p:cNvPr>
          <p:cNvSpPr txBox="1"/>
          <p:nvPr/>
        </p:nvSpPr>
        <p:spPr>
          <a:xfrm>
            <a:off x="6999890" y="2216038"/>
            <a:ext cx="2695862" cy="461665"/>
          </a:xfrm>
          <a:prstGeom prst="rect">
            <a:avLst/>
          </a:prstGeom>
          <a:noFill/>
        </p:spPr>
        <p:txBody>
          <a:bodyPr wrap="square" rtlCol="0">
            <a:spAutoFit/>
          </a:bodyPr>
          <a:lstStyle/>
          <a:p>
            <a:r>
              <a:rPr lang="en-US" sz="2400" b="1" dirty="0" err="1"/>
              <a:t>Rahin</a:t>
            </a:r>
            <a:r>
              <a:rPr lang="en-US" sz="2400" b="1" dirty="0"/>
              <a:t> Mon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1056555" y="1484890"/>
            <a:ext cx="923925" cy="50691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0B050F8-911B-31F8-C954-3EFFE7E9BD7C}"/>
              </a:ext>
            </a:extLst>
          </p:cNvPr>
          <p:cNvSpPr txBox="1"/>
          <p:nvPr/>
        </p:nvSpPr>
        <p:spPr>
          <a:xfrm>
            <a:off x="990600" y="1479870"/>
            <a:ext cx="8543925" cy="923330"/>
          </a:xfrm>
          <a:prstGeom prst="rect">
            <a:avLst/>
          </a:prstGeom>
          <a:noFill/>
        </p:spPr>
        <p:txBody>
          <a:bodyPr wrap="square" rtlCol="0">
            <a:spAutoFit/>
          </a:bodyPr>
          <a:lstStyle/>
          <a:p>
            <a:r>
              <a:rPr lang="en-IN" b="0" i="0" dirty="0">
                <a:solidFill>
                  <a:srgbClr val="AA5D00"/>
                </a:solidFill>
                <a:effectLst/>
                <a:latin typeface="Times New Roman" panose="02020603050405020304" pitchFamily="18" charset="0"/>
                <a:cs typeface="Times New Roman" panose="02020603050405020304" pitchFamily="18" charset="0"/>
              </a:rPr>
              <a:t>print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(df3[</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value_counts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sns.countplot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(data = df3, x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class_type</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 palette = </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RdBu</a:t>
            </a:r>
            <a:r>
              <a:rPr lang="en-IN" b="0" i="0" dirty="0">
                <a:solidFill>
                  <a:srgbClr val="008000"/>
                </a:solidFill>
                <a:effectLst/>
                <a:latin typeface="Times New Roman" panose="02020603050405020304" pitchFamily="18" charset="0"/>
                <a:cs typeface="Times New Roman" panose="02020603050405020304" pitchFamily="18" charset="0"/>
              </a:rPr>
              <a:t>"</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p>
          <a:p>
            <a:r>
              <a:rPr lang="en-IN" b="0" i="0" dirty="0" err="1">
                <a:solidFill>
                  <a:srgbClr val="545454"/>
                </a:solidFill>
                <a:effectLst/>
                <a:highlight>
                  <a:srgbClr val="FEFEFE"/>
                </a:highlight>
                <a:latin typeface="Times New Roman" panose="02020603050405020304" pitchFamily="18" charset="0"/>
                <a:cs typeface="Times New Roman" panose="02020603050405020304" pitchFamily="18" charset="0"/>
              </a:rPr>
              <a:t>plt.title</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r>
              <a:rPr lang="en-IN" b="0" i="0" dirty="0">
                <a:solidFill>
                  <a:srgbClr val="008000"/>
                </a:solidFill>
                <a:effectLst/>
                <a:latin typeface="Times New Roman" panose="02020603050405020304" pitchFamily="18" charset="0"/>
                <a:cs typeface="Times New Roman" panose="02020603050405020304" pitchFamily="18" charset="0"/>
              </a:rPr>
              <a:t>"The Distribution of Classes"</a:t>
            </a:r>
            <a:r>
              <a:rPr lang="en-IN" b="0" i="0" dirty="0">
                <a:solidFill>
                  <a:srgbClr val="545454"/>
                </a:solidFill>
                <a:effectLst/>
                <a:highlight>
                  <a:srgbClr val="FEFEFE"/>
                </a:highligh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3" name="Picture 12" descr="A graph of different colored bars&#10;&#10;Description automatically generated">
            <a:extLst>
              <a:ext uri="{FF2B5EF4-FFF2-40B4-BE49-F238E27FC236}">
                <a16:creationId xmlns:a16="http://schemas.microsoft.com/office/drawing/2014/main" id="{66359D8B-04B0-F3AB-D66A-791538957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653807"/>
            <a:ext cx="4486205" cy="32074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1564956"/>
            <a:ext cx="6714555" cy="432862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r>
              <a:rPr lang="en-US" dirty="0"/>
              <a:t>Species Classification of wildlife using random forest</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161729" y="1127187"/>
            <a:ext cx="390525" cy="3806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PROJECT</a:t>
            </a:r>
            <a:r>
              <a:rPr lang="en-IN" sz="4250" spc="-90" dirty="0"/>
              <a:t> </a:t>
            </a:r>
            <a:r>
              <a:rPr lang="en-IN" sz="4250" spc="-10"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57551" y="1352550"/>
            <a:ext cx="6345328" cy="36004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r>
              <a:rPr lang="en-US" sz="1800" dirty="0">
                <a:solidFill>
                  <a:srgbClr val="0D0D0D"/>
                </a:solidFill>
              </a:rPr>
              <a:t>Introduction</a:t>
            </a:r>
            <a:endParaRPr lang="en-US" sz="1800" dirty="0">
              <a:solidFill>
                <a:srgbClr val="000000"/>
              </a:solidFill>
            </a:endParaRPr>
          </a:p>
          <a:p>
            <a:pPr algn="l"/>
            <a:endParaRPr lang="en-US" sz="1800" dirty="0">
              <a:solidFill>
                <a:srgbClr val="0D0D0D"/>
              </a:solidFill>
            </a:endParaRPr>
          </a:p>
          <a:p>
            <a:pPr algn="l"/>
            <a:r>
              <a:rPr lang="en-US" sz="1800" dirty="0">
                <a:solidFill>
                  <a:srgbClr val="0D0D0D"/>
                </a:solidFill>
              </a:rPr>
              <a:t>Project Overview</a:t>
            </a:r>
            <a:endParaRPr lang="en-US" sz="1800" dirty="0"/>
          </a:p>
          <a:p>
            <a:pPr algn="l"/>
            <a:endParaRPr lang="en-US" sz="1800" dirty="0">
              <a:solidFill>
                <a:srgbClr val="0D0D0D"/>
              </a:solidFill>
            </a:endParaRPr>
          </a:p>
          <a:p>
            <a:pPr algn="l"/>
            <a:r>
              <a:rPr lang="en-US" sz="1800" dirty="0">
                <a:solidFill>
                  <a:srgbClr val="0D0D0D"/>
                </a:solidFill>
              </a:rPr>
              <a:t>Implementation Details</a:t>
            </a:r>
            <a:endParaRPr lang="en-US" sz="1800" dirty="0"/>
          </a:p>
          <a:p>
            <a:pPr algn="l"/>
            <a:endParaRPr lang="en-US" sz="1800" dirty="0">
              <a:solidFill>
                <a:srgbClr val="0D0D0D"/>
              </a:solidFill>
            </a:endParaRPr>
          </a:p>
          <a:p>
            <a:pPr algn="l"/>
            <a:r>
              <a:rPr lang="en-US" sz="1800" dirty="0">
                <a:solidFill>
                  <a:srgbClr val="0D0D0D"/>
                </a:solidFill>
              </a:rPr>
              <a:t>Additional Processes</a:t>
            </a:r>
            <a:endParaRPr lang="en-US" sz="1800" dirty="0"/>
          </a:p>
          <a:p>
            <a:pPr algn="l"/>
            <a:endParaRPr lang="en-US" sz="1800" dirty="0">
              <a:solidFill>
                <a:srgbClr val="0D0D0D"/>
              </a:solidFill>
            </a:endParaRPr>
          </a:p>
          <a:p>
            <a:pPr algn="l"/>
            <a:r>
              <a:rPr lang="en-US" sz="1800" dirty="0">
                <a:solidFill>
                  <a:srgbClr val="0D0D0D"/>
                </a:solidFill>
              </a:rPr>
              <a:t>Demonstration</a:t>
            </a:r>
            <a:endParaRPr lang="en-US" sz="1800" dirty="0"/>
          </a:p>
          <a:p>
            <a:pPr algn="l"/>
            <a:endParaRPr lang="en-US" sz="1800" dirty="0">
              <a:solidFill>
                <a:srgbClr val="0D0D0D"/>
              </a:solidFill>
            </a:endParaRPr>
          </a:p>
          <a:p>
            <a:pPr algn="l"/>
            <a:r>
              <a:rPr lang="en-US" sz="1800" dirty="0">
                <a:solidFill>
                  <a:srgbClr val="0D0D0D"/>
                </a:solidFill>
              </a:rPr>
              <a:t>Conclusion &amp; Discussion</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827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3FADF90-F6DB-F33B-73A6-6C73DFB20CEA}"/>
              </a:ext>
            </a:extLst>
          </p:cNvPr>
          <p:cNvSpPr txBox="1"/>
          <p:nvPr/>
        </p:nvSpPr>
        <p:spPr>
          <a:xfrm>
            <a:off x="1371600" y="1703448"/>
            <a:ext cx="6781800" cy="3693319"/>
          </a:xfrm>
          <a:prstGeom prst="rect">
            <a:avLst/>
          </a:prstGeom>
          <a:noFill/>
        </p:spPr>
        <p:txBody>
          <a:bodyPr wrap="square" rtlCol="0">
            <a:spAutoFit/>
          </a:bodyPr>
          <a:lstStyle/>
          <a:p>
            <a:pPr algn="just"/>
            <a:r>
              <a:rPr lang="en-IN" dirty="0">
                <a:effectLst/>
                <a:latin typeface="Times New Roman" panose="02020603050405020304" pitchFamily="18" charset="0"/>
                <a:cs typeface="Times New Roman" panose="02020603050405020304" pitchFamily="18" charset="0"/>
              </a:rPr>
              <a:t>Develop a comprehensive analysis pipeline for classifying zoo animals based on their attributes, including features such as hair, feathers, eggs, and more. Utilize machine learning techniques to build a predictive model for classifying animals into different classes. Evaluate the model's performance using various metrics such as accuracy, F1-score, precision, and recall. Conduct an in-depth exploratory data analysis to understand the distribution of animal classes and the prevalence of specific features among them. Explore feature importance to identify key attributes contributing to animal classification. Additionally, investigate relationships between certain features and animal </a:t>
            </a:r>
            <a:r>
              <a:rPr lang="en-IN" dirty="0" err="1">
                <a:effectLst/>
                <a:latin typeface="Times New Roman" panose="02020603050405020304" pitchFamily="18" charset="0"/>
                <a:cs typeface="Times New Roman" panose="02020603050405020304" pitchFamily="18" charset="0"/>
              </a:rPr>
              <a:t>behavior</a:t>
            </a:r>
            <a:r>
              <a:rPr lang="en-IN" dirty="0">
                <a:effectLst/>
                <a:latin typeface="Times New Roman" panose="02020603050405020304" pitchFamily="18" charset="0"/>
                <a:cs typeface="Times New Roman" panose="02020603050405020304" pitchFamily="18" charset="0"/>
              </a:rPr>
              <a:t>, shedding light on potential patterns or correlations. This analysis aims to provide insights into zoo animal classification and </a:t>
            </a:r>
            <a:r>
              <a:rPr lang="en-IN" dirty="0" err="1">
                <a:effectLst/>
                <a:latin typeface="Times New Roman" panose="02020603050405020304" pitchFamily="18" charset="0"/>
                <a:cs typeface="Times New Roman" panose="02020603050405020304" pitchFamily="18" charset="0"/>
              </a:rPr>
              <a:t>behavior</a:t>
            </a:r>
            <a:r>
              <a:rPr lang="en-IN" dirty="0">
                <a:effectLst/>
                <a:latin typeface="Times New Roman" panose="02020603050405020304" pitchFamily="18" charset="0"/>
                <a:cs typeface="Times New Roman" panose="02020603050405020304" pitchFamily="18" charset="0"/>
              </a:rPr>
              <a:t>, facilitating better understanding and management of zoo populations.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80" y="2659334"/>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6200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33C391B-6A8E-06B8-FAEB-3FFA49E94799}"/>
              </a:ext>
            </a:extLst>
          </p:cNvPr>
          <p:cNvSpPr txBox="1"/>
          <p:nvPr/>
        </p:nvSpPr>
        <p:spPr>
          <a:xfrm>
            <a:off x="739775" y="1169045"/>
            <a:ext cx="11384969" cy="5509200"/>
          </a:xfrm>
          <a:prstGeom prst="rect">
            <a:avLst/>
          </a:prstGeom>
          <a:noFill/>
        </p:spPr>
        <p:txBody>
          <a:bodyPr wrap="square" rtlCol="0">
            <a:spAutoFit/>
          </a:bodyPr>
          <a:lstStyle/>
          <a:p>
            <a:pPr algn="l"/>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project analyses dataset aims to classify species into different types using logistic regression.\\\</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Exploration: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Load and explore the dataset.</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Check for missing values and class distribution.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Visualization: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Visualize class distribution and feature distributions.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Handle missing values.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Encode categorical variables.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Scale numerical features.</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Building: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Split data.</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Build a logistic regression model.</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using accuracy, precision, recall, F1-score.</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Tune model hyperparameters.</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Explore other algorithms for comparison.</a:t>
            </a:r>
          </a:p>
          <a:p>
            <a:pPr marL="342900" lvl="2" indent="-342900" algn="l">
              <a:buFont typeface="+mj-lt"/>
              <a:buAutoNum type="arabicPeriod"/>
            </a:pPr>
            <a:r>
              <a:rPr lang="en-IN"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Conclusion:</a:t>
            </a:r>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Summarize findings and model performance.</a:t>
            </a:r>
          </a:p>
          <a:p>
            <a:pPr marL="800100" lvl="3" indent="-342900" algn="l">
              <a:buFont typeface="+mj-lt"/>
              <a:buAutoNum type="arabicPeriod"/>
            </a:pPr>
            <a:r>
              <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Discuss limitations and future work.</a:t>
            </a:r>
          </a:p>
          <a:p>
            <a:pPr algn="l"/>
            <a:endParaRPr lang="en-IN"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89918" y="543203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518518" y="1189776"/>
            <a:ext cx="302007" cy="3180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627353" y="6234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1BDE24BA-E43E-880E-587B-5A66469FD504}"/>
              </a:ext>
            </a:extLst>
          </p:cNvPr>
          <p:cNvSpPr txBox="1"/>
          <p:nvPr/>
        </p:nvSpPr>
        <p:spPr>
          <a:xfrm>
            <a:off x="558165" y="1604254"/>
            <a:ext cx="10033635" cy="3416320"/>
          </a:xfrm>
          <a:prstGeom prst="rect">
            <a:avLst/>
          </a:prstGeom>
          <a:noFill/>
        </p:spPr>
        <p:txBody>
          <a:bodyPr wrap="square" rtlCol="0">
            <a:spAutoFit/>
          </a:bodyPr>
          <a:lstStyle/>
          <a:p>
            <a:pPr algn="just">
              <a:buFont typeface="+mj-lt"/>
              <a:buAutoNum type="arabicPeriod"/>
            </a:pPr>
            <a:r>
              <a:rPr lang="en-IN" b="1" i="0" dirty="0">
                <a:solidFill>
                  <a:srgbClr val="0D0D0D"/>
                </a:solidFill>
                <a:effectLst/>
                <a:highlight>
                  <a:srgbClr val="FFFFFF"/>
                </a:highlight>
                <a:latin typeface="Söhne"/>
              </a:rPr>
              <a:t>Data Scientists / Analysts</a:t>
            </a:r>
            <a:r>
              <a:rPr lang="en-IN" b="0" i="0" dirty="0">
                <a:solidFill>
                  <a:srgbClr val="0D0D0D"/>
                </a:solidFill>
                <a:effectLst/>
                <a:highlight>
                  <a:srgbClr val="FFFFFF"/>
                </a:highlight>
                <a:latin typeface="Söhne"/>
              </a:rPr>
              <a:t>: Professionals who </a:t>
            </a:r>
            <a:r>
              <a:rPr lang="en-IN" b="0" i="0" dirty="0" err="1">
                <a:solidFill>
                  <a:srgbClr val="0D0D0D"/>
                </a:solidFill>
                <a:effectLst/>
                <a:highlight>
                  <a:srgbClr val="FFFFFF"/>
                </a:highlight>
                <a:latin typeface="Söhne"/>
              </a:rPr>
              <a:t>analyze</a:t>
            </a:r>
            <a:r>
              <a:rPr lang="en-IN" b="0" i="0" dirty="0">
                <a:solidFill>
                  <a:srgbClr val="0D0D0D"/>
                </a:solidFill>
                <a:effectLst/>
                <a:highlight>
                  <a:srgbClr val="FFFFFF"/>
                </a:highlight>
                <a:latin typeface="Söhne"/>
              </a:rPr>
              <a:t> and interpret complex data sets to inform business decisions or research findings. They would use this code to explore and visualize patterns, distributions, and relationships within the data, as well as to </a:t>
            </a:r>
            <a:r>
              <a:rPr lang="en-IN" b="0" i="0" dirty="0" err="1">
                <a:solidFill>
                  <a:srgbClr val="0D0D0D"/>
                </a:solidFill>
                <a:effectLst/>
                <a:highlight>
                  <a:srgbClr val="FFFFFF"/>
                </a:highlight>
                <a:latin typeface="Söhne"/>
              </a:rPr>
              <a:t>preprocess</a:t>
            </a:r>
            <a:r>
              <a:rPr lang="en-IN" b="0" i="0" dirty="0">
                <a:solidFill>
                  <a:srgbClr val="0D0D0D"/>
                </a:solidFill>
                <a:effectLst/>
                <a:highlight>
                  <a:srgbClr val="FFFFFF"/>
                </a:highlight>
                <a:latin typeface="Söhne"/>
              </a:rPr>
              <a:t> data for further analysis.</a:t>
            </a:r>
          </a:p>
          <a:p>
            <a:pPr algn="just">
              <a:buFont typeface="+mj-lt"/>
              <a:buAutoNum type="arabicPeriod"/>
            </a:pPr>
            <a:r>
              <a:rPr lang="en-IN" b="1" i="0" dirty="0">
                <a:solidFill>
                  <a:srgbClr val="0D0D0D"/>
                </a:solidFill>
                <a:effectLst/>
                <a:highlight>
                  <a:srgbClr val="FFFFFF"/>
                </a:highlight>
                <a:latin typeface="Söhne"/>
              </a:rPr>
              <a:t>Machine Learning Engineers</a:t>
            </a:r>
            <a:r>
              <a:rPr lang="en-IN" b="0" i="0" dirty="0">
                <a:solidFill>
                  <a:srgbClr val="0D0D0D"/>
                </a:solidFill>
                <a:effectLst/>
                <a:highlight>
                  <a:srgbClr val="FFFFFF"/>
                </a:highlight>
                <a:latin typeface="Söhne"/>
              </a:rPr>
              <a:t>: Engineers responsible for designing, implementing, and deploying machine learning models. They would utilize this code to </a:t>
            </a:r>
            <a:r>
              <a:rPr lang="en-IN" b="0" i="0" dirty="0" err="1">
                <a:solidFill>
                  <a:srgbClr val="0D0D0D"/>
                </a:solidFill>
                <a:effectLst/>
                <a:highlight>
                  <a:srgbClr val="FFFFFF"/>
                </a:highlight>
                <a:latin typeface="Söhne"/>
              </a:rPr>
              <a:t>preprocess</a:t>
            </a:r>
            <a:r>
              <a:rPr lang="en-IN" b="0" i="0" dirty="0">
                <a:solidFill>
                  <a:srgbClr val="0D0D0D"/>
                </a:solidFill>
                <a:effectLst/>
                <a:highlight>
                  <a:srgbClr val="FFFFFF"/>
                </a:highlight>
                <a:latin typeface="Söhne"/>
              </a:rPr>
              <a:t> data, visualize class distributions, and potentially train and evaluate machine learning models on the dataset.</a:t>
            </a:r>
          </a:p>
          <a:p>
            <a:pPr algn="just">
              <a:buFont typeface="+mj-lt"/>
              <a:buAutoNum type="arabicPeriod"/>
            </a:pPr>
            <a:r>
              <a:rPr lang="en-IN" b="1" i="0" dirty="0">
                <a:solidFill>
                  <a:srgbClr val="0D0D0D"/>
                </a:solidFill>
                <a:effectLst/>
                <a:highlight>
                  <a:srgbClr val="FFFFFF"/>
                </a:highlight>
                <a:latin typeface="Söhne"/>
              </a:rPr>
              <a:t>Researchers</a:t>
            </a:r>
            <a:r>
              <a:rPr lang="en-IN" b="0" i="0" dirty="0">
                <a:solidFill>
                  <a:srgbClr val="0D0D0D"/>
                </a:solidFill>
                <a:effectLst/>
                <a:highlight>
                  <a:srgbClr val="FFFFFF"/>
                </a:highlight>
                <a:latin typeface="Söhne"/>
              </a:rPr>
              <a:t>: Scientists or academics in fields such as biology, ecology, or zoology who study animal classifications and characteristics. They would employ this code to </a:t>
            </a:r>
            <a:r>
              <a:rPr lang="en-IN" b="0" i="0" dirty="0" err="1">
                <a:solidFill>
                  <a:srgbClr val="0D0D0D"/>
                </a:solidFill>
                <a:effectLst/>
                <a:highlight>
                  <a:srgbClr val="FFFFFF"/>
                </a:highlight>
                <a:latin typeface="Söhne"/>
              </a:rPr>
              <a:t>analyze</a:t>
            </a:r>
            <a:r>
              <a:rPr lang="en-IN" b="0" i="0" dirty="0">
                <a:solidFill>
                  <a:srgbClr val="0D0D0D"/>
                </a:solidFill>
                <a:effectLst/>
                <a:highlight>
                  <a:srgbClr val="FFFFFF"/>
                </a:highlight>
                <a:latin typeface="Söhne"/>
              </a:rPr>
              <a:t> and visualize zoo-related datasets, enabling them to identify trends or patterns in animal classifications or </a:t>
            </a:r>
            <a:r>
              <a:rPr lang="en-IN" b="0" i="0" dirty="0" err="1">
                <a:solidFill>
                  <a:srgbClr val="0D0D0D"/>
                </a:solidFill>
                <a:effectLst/>
                <a:highlight>
                  <a:srgbClr val="FFFFFF"/>
                </a:highlight>
                <a:latin typeface="Söhne"/>
              </a:rPr>
              <a:t>behaviors</a:t>
            </a:r>
            <a:r>
              <a:rPr lang="en-IN" b="0" i="0" dirty="0">
                <a:solidFill>
                  <a:srgbClr val="0D0D0D"/>
                </a:solidFill>
                <a:effectLst/>
                <a:highlight>
                  <a:srgbClr val="FFFFFF"/>
                </a:highlight>
                <a:latin typeface="Söhne"/>
              </a:rPr>
              <a:t>.</a:t>
            </a:r>
          </a:p>
          <a:p>
            <a:pPr algn="just">
              <a:buFont typeface="+mj-lt"/>
              <a:buAutoNum type="arabicPeriod"/>
            </a:pPr>
            <a:r>
              <a:rPr lang="en-IN" b="1" i="0" dirty="0">
                <a:solidFill>
                  <a:srgbClr val="0D0D0D"/>
                </a:solidFill>
                <a:effectLst/>
                <a:highlight>
                  <a:srgbClr val="FFFFFF"/>
                </a:highlight>
                <a:latin typeface="Söhne"/>
              </a:rPr>
              <a:t>Students / Learners</a:t>
            </a:r>
            <a:r>
              <a:rPr lang="en-IN" b="0" i="0" dirty="0">
                <a:solidFill>
                  <a:srgbClr val="0D0D0D"/>
                </a:solidFill>
                <a:effectLst/>
                <a:highlight>
                  <a:srgbClr val="FFFFFF"/>
                </a:highlight>
                <a:latin typeface="Söhne"/>
              </a:rPr>
              <a:t>: Individuals learning about data analysis, machine learning, or related fields who seek practical examples and hands-on experience. They would study this code to understand common data analysis techniques, data visualization methods, and best practices in Python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734800" y="62388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15272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44905" y="5486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0464" y="0"/>
            <a:ext cx="10090336" cy="1044517"/>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8B1F495-142E-B809-8778-F8DB0B6B8674}"/>
              </a:ext>
            </a:extLst>
          </p:cNvPr>
          <p:cNvSpPr txBox="1"/>
          <p:nvPr/>
        </p:nvSpPr>
        <p:spPr>
          <a:xfrm>
            <a:off x="3035682" y="1044517"/>
            <a:ext cx="8575292" cy="5909310"/>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Reading Data:</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Read the CSV file once with the correct path.</a:t>
            </a:r>
          </a:p>
          <a:p>
            <a:pPr algn="l">
              <a:buFont typeface="+mj-lt"/>
              <a:buAutoNum type="arabicPeriod"/>
            </a:pPr>
            <a:r>
              <a:rPr lang="en-IN" b="1" i="0" dirty="0">
                <a:solidFill>
                  <a:srgbClr val="0D0D0D"/>
                </a:solidFill>
                <a:effectLst/>
                <a:highlight>
                  <a:srgbClr val="FFFFFF"/>
                </a:highlight>
                <a:latin typeface="Söhne"/>
              </a:rPr>
              <a:t>Data Concatenation: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you have distinct datasets to concatenate or remove the concatenation step.</a:t>
            </a:r>
          </a:p>
          <a:p>
            <a:pPr algn="l">
              <a:buFont typeface="+mj-lt"/>
              <a:buAutoNum type="arabicPeriod"/>
            </a:pPr>
            <a:r>
              <a:rPr lang="en-IN" b="1" i="0" dirty="0">
                <a:solidFill>
                  <a:srgbClr val="0D0D0D"/>
                </a:solidFill>
                <a:effectLst/>
                <a:highlight>
                  <a:srgbClr val="FFFFFF"/>
                </a:highlight>
                <a:latin typeface="Söhne"/>
              </a:rPr>
              <a:t>Data Exploration and Visualization: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Ensure clarity in visualizations, label axes appropriately, handle missing values, and provide meaningful titles.</a:t>
            </a:r>
          </a:p>
          <a:p>
            <a:pPr algn="l">
              <a:buFont typeface="+mj-lt"/>
              <a:buAutoNum type="arabicPeriod"/>
            </a:pPr>
            <a:r>
              <a:rPr lang="en-IN" b="1" i="0" dirty="0" err="1">
                <a:solidFill>
                  <a:srgbClr val="0D0D0D"/>
                </a:solidFill>
                <a:effectLst/>
                <a:highlight>
                  <a:srgbClr val="FFFFFF"/>
                </a:highlight>
                <a:latin typeface="Söhne"/>
              </a:rPr>
              <a:t>Modeling</a:t>
            </a:r>
            <a:r>
              <a:rPr lang="en-IN" b="1" i="0" dirty="0">
                <a:solidFill>
                  <a:srgbClr val="0D0D0D"/>
                </a:solidFill>
                <a:effectLst/>
                <a:highlight>
                  <a:srgbClr val="FFFFFF"/>
                </a:highlight>
                <a:latin typeface="Söhne"/>
              </a:rPr>
              <a:t>:</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Solution: Utilize imported libraries to build a classification model, predicting the class type of zoo animals based on features.</a:t>
            </a:r>
          </a:p>
          <a:p>
            <a:pPr algn="l">
              <a:buFont typeface="+mj-lt"/>
              <a:buAutoNum type="arabicPeriod"/>
            </a:pPr>
            <a:r>
              <a:rPr lang="en-IN" b="1" i="0" dirty="0">
                <a:solidFill>
                  <a:srgbClr val="0D0D0D"/>
                </a:solidFill>
                <a:effectLst/>
                <a:highlight>
                  <a:srgbClr val="FFFFFF"/>
                </a:highlight>
                <a:latin typeface="Söhne"/>
              </a:rPr>
              <a:t>Value Proposition:</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Gain insights into class distribution and feature relationships for informed zoo management.</a:t>
            </a:r>
          </a:p>
          <a:p>
            <a:pPr marL="742950" lvl="1" indent="-285750" algn="l">
              <a:buFont typeface="+mj-lt"/>
              <a:buAutoNum type="arabicPeriod"/>
            </a:pPr>
            <a:r>
              <a:rPr lang="en-IN" b="0" i="0" dirty="0">
                <a:solidFill>
                  <a:srgbClr val="0D0D0D"/>
                </a:solidFill>
                <a:effectLst/>
                <a:highlight>
                  <a:srgbClr val="FFFFFF"/>
                </a:highlight>
                <a:latin typeface="Söhne"/>
              </a:rPr>
              <a:t>Automate class prediction for categorization and management purposes.</a:t>
            </a:r>
          </a:p>
          <a:p>
            <a:pPr algn="l">
              <a:buFont typeface="+mj-lt"/>
              <a:buAutoNum type="arabicPeriod"/>
            </a:pPr>
            <a:r>
              <a:rPr lang="en-IN" b="1" i="0" dirty="0">
                <a:solidFill>
                  <a:srgbClr val="0D0D0D"/>
                </a:solidFill>
                <a:effectLst/>
                <a:highlight>
                  <a:srgbClr val="FFFFFF"/>
                </a:highlight>
                <a:latin typeface="Söhne"/>
              </a:rPr>
              <a:t>Improvements:</a:t>
            </a:r>
            <a:endParaRPr lang="en-IN" b="0" i="0" dirty="0">
              <a:solidFill>
                <a:srgbClr val="0D0D0D"/>
              </a:solidFill>
              <a:effectLst/>
              <a:highlight>
                <a:srgbClr val="FFFFFF"/>
              </a:highlight>
              <a:latin typeface="Söhne"/>
            </a:endParaRPr>
          </a:p>
          <a:p>
            <a:pPr marL="742950" lvl="1" indent="-285750" algn="l">
              <a:buFont typeface="+mj-lt"/>
              <a:buAutoNum type="arabicPeriod"/>
            </a:pPr>
            <a:r>
              <a:rPr lang="en-IN" b="0" i="0" dirty="0">
                <a:solidFill>
                  <a:srgbClr val="0D0D0D"/>
                </a:solidFill>
                <a:effectLst/>
                <a:highlight>
                  <a:srgbClr val="FFFFFF"/>
                </a:highlight>
                <a:latin typeface="Söhne"/>
              </a:rPr>
              <a:t>Properly handle missing values, outliers, and data </a:t>
            </a:r>
            <a:r>
              <a:rPr lang="en-IN" b="0" i="0" dirty="0" err="1">
                <a:solidFill>
                  <a:srgbClr val="0D0D0D"/>
                </a:solidFill>
                <a:effectLst/>
                <a:highlight>
                  <a:srgbClr val="FFFFFF"/>
                </a:highlight>
                <a:latin typeface="Söhne"/>
              </a:rPr>
              <a:t>preprocessing</a:t>
            </a:r>
            <a:r>
              <a:rPr lang="en-IN" b="0" i="0" dirty="0">
                <a:solidFill>
                  <a:srgbClr val="0D0D0D"/>
                </a:solidFill>
                <a:effectLst/>
                <a:highlight>
                  <a:srgbClr val="FFFFFF"/>
                </a:highlight>
                <a:latin typeface="Söhne"/>
              </a:rPr>
              <a:t>.</a:t>
            </a:r>
          </a:p>
          <a:p>
            <a:pPr marL="742950" lvl="1" indent="-285750" algn="l">
              <a:buFont typeface="+mj-lt"/>
              <a:buAutoNum type="arabicPeriod"/>
            </a:pPr>
            <a:r>
              <a:rPr lang="en-IN" b="0" i="0" dirty="0">
                <a:solidFill>
                  <a:srgbClr val="0D0D0D"/>
                </a:solidFill>
                <a:effectLst/>
                <a:highlight>
                  <a:srgbClr val="FFFFFF"/>
                </a:highlight>
                <a:latin typeface="Söhne"/>
              </a:rPr>
              <a:t>Evaluate multiple classification algorithms and perform feature engineering.</a:t>
            </a:r>
          </a:p>
          <a:p>
            <a:pPr marL="742950" lvl="1" indent="-285750" algn="l">
              <a:buFont typeface="+mj-lt"/>
              <a:buAutoNum type="arabicPeriod"/>
            </a:pPr>
            <a:r>
              <a:rPr lang="en-IN" b="0" i="0" dirty="0">
                <a:solidFill>
                  <a:srgbClr val="0D0D0D"/>
                </a:solidFill>
                <a:effectLst/>
                <a:highlight>
                  <a:srgbClr val="FFFFFF"/>
                </a:highlight>
                <a:latin typeface="Söhne"/>
              </a:rPr>
              <a:t>Implement cross-validation and visualize model results for better interpretation.</a:t>
            </a:r>
          </a:p>
          <a:p>
            <a:br>
              <a:rPr lang="en-IN"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2899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7380"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a:extLst>
              <a:ext uri="{FF2B5EF4-FFF2-40B4-BE49-F238E27FC236}">
                <a16:creationId xmlns:a16="http://schemas.microsoft.com/office/drawing/2014/main" id="{97746EDF-CDD8-0FC3-4788-E82B8222B34E}"/>
              </a:ext>
            </a:extLst>
          </p:cNvPr>
          <p:cNvSpPr txBox="1"/>
          <p:nvPr/>
        </p:nvSpPr>
        <p:spPr>
          <a:xfrm>
            <a:off x="2895600" y="1660206"/>
            <a:ext cx="7609522" cy="4784556"/>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5E3397FE-B9E4-697A-369A-B635CD2A7046}"/>
              </a:ext>
            </a:extLst>
          </p:cNvPr>
          <p:cNvSpPr txBox="1"/>
          <p:nvPr/>
        </p:nvSpPr>
        <p:spPr>
          <a:xfrm>
            <a:off x="2533650" y="1812606"/>
            <a:ext cx="8123872" cy="2862322"/>
          </a:xfrm>
          <a:prstGeom prst="rect">
            <a:avLst/>
          </a:prstGeom>
          <a:noFill/>
        </p:spPr>
        <p:txBody>
          <a:bodyPr wrap="square" rtlCol="0">
            <a:spAutoFit/>
          </a:bodyPr>
          <a:lstStyle/>
          <a:p>
            <a:pPr algn="l">
              <a:buFont typeface="+mj-lt"/>
              <a:buAutoNum type="arabicPeriod"/>
            </a:pPr>
            <a:r>
              <a:rPr lang="en-IN" b="1" i="0" dirty="0">
                <a:solidFill>
                  <a:srgbClr val="0D0D0D"/>
                </a:solidFill>
                <a:effectLst/>
                <a:highlight>
                  <a:srgbClr val="FFFFFF"/>
                </a:highlight>
                <a:latin typeface="Söhne"/>
              </a:rPr>
              <a:t>Variable Naming</a:t>
            </a:r>
            <a:r>
              <a:rPr lang="en-IN" b="0" i="0" dirty="0">
                <a:solidFill>
                  <a:srgbClr val="0D0D0D"/>
                </a:solidFill>
                <a:effectLst/>
                <a:highlight>
                  <a:srgbClr val="FFFFFF"/>
                </a:highlight>
                <a:latin typeface="Söhne"/>
              </a:rPr>
              <a:t>: Ensure consistent and descriptive variable naming. For example, </a:t>
            </a:r>
            <a:r>
              <a:rPr lang="en-IN" b="0" i="0" dirty="0" err="1">
                <a:solidFill>
                  <a:srgbClr val="0D0D0D"/>
                </a:solidFill>
                <a:effectLst/>
                <a:highlight>
                  <a:srgbClr val="FFFFFF"/>
                </a:highlight>
                <a:latin typeface="Söhne"/>
              </a:rPr>
              <a:t>df</a:t>
            </a:r>
            <a:r>
              <a:rPr lang="en-IN" b="0" i="0" dirty="0">
                <a:solidFill>
                  <a:srgbClr val="0D0D0D"/>
                </a:solidFill>
                <a:effectLst/>
                <a:highlight>
                  <a:srgbClr val="FFFFFF"/>
                </a:highlight>
                <a:latin typeface="Söhne"/>
              </a:rPr>
              <a:t> and df2 could have more meaningful names like zoo_data1 and zoo_data2.</a:t>
            </a:r>
          </a:p>
          <a:p>
            <a:pPr algn="l">
              <a:buFont typeface="+mj-lt"/>
              <a:buAutoNum type="arabicPeriod"/>
            </a:pPr>
            <a:r>
              <a:rPr lang="en-IN" b="1" i="0" dirty="0">
                <a:solidFill>
                  <a:srgbClr val="0D0D0D"/>
                </a:solidFill>
                <a:effectLst/>
                <a:highlight>
                  <a:srgbClr val="FFFFFF"/>
                </a:highlight>
                <a:latin typeface="Söhne"/>
              </a:rPr>
              <a:t>Plot Titles</a:t>
            </a:r>
            <a:r>
              <a:rPr lang="en-IN" b="0" i="0" dirty="0">
                <a:solidFill>
                  <a:srgbClr val="0D0D0D"/>
                </a:solidFill>
                <a:effectLst/>
                <a:highlight>
                  <a:srgbClr val="FFFFFF"/>
                </a:highlight>
                <a:latin typeface="Söhne"/>
              </a:rPr>
              <a:t>: Add titles to your plots using </a:t>
            </a:r>
            <a:r>
              <a:rPr lang="en-IN" b="0" i="0" dirty="0" err="1">
                <a:solidFill>
                  <a:srgbClr val="0D0D0D"/>
                </a:solidFill>
                <a:effectLst/>
                <a:highlight>
                  <a:srgbClr val="FFFFFF"/>
                </a:highlight>
                <a:latin typeface="Söhne"/>
              </a:rPr>
              <a:t>plt.title</a:t>
            </a:r>
            <a:r>
              <a:rPr lang="en-IN" b="0" i="0" dirty="0">
                <a:solidFill>
                  <a:srgbClr val="0D0D0D"/>
                </a:solidFill>
                <a:effectLst/>
                <a:highlight>
                  <a:srgbClr val="FFFFFF"/>
                </a:highlight>
                <a:latin typeface="Söhne"/>
              </a:rPr>
              <a:t>() to provide context and improve clarity.</a:t>
            </a:r>
          </a:p>
          <a:p>
            <a:pPr algn="l">
              <a:buFont typeface="+mj-lt"/>
              <a:buAutoNum type="arabicPeriod"/>
            </a:pPr>
            <a:r>
              <a:rPr lang="en-IN" b="1" i="0" dirty="0">
                <a:solidFill>
                  <a:srgbClr val="0D0D0D"/>
                </a:solidFill>
                <a:effectLst/>
                <a:highlight>
                  <a:srgbClr val="FFFFFF"/>
                </a:highlight>
                <a:latin typeface="Söhne"/>
              </a:rPr>
              <a:t>Visualization Customization</a:t>
            </a:r>
            <a:r>
              <a:rPr lang="en-IN" b="0" i="0" dirty="0">
                <a:solidFill>
                  <a:srgbClr val="0D0D0D"/>
                </a:solidFill>
                <a:effectLst/>
                <a:highlight>
                  <a:srgbClr val="FFFFFF"/>
                </a:highlight>
                <a:latin typeface="Söhne"/>
              </a:rPr>
              <a:t>: Experiment with customizing your visualizations further by adjusting parameters like </a:t>
            </a:r>
            <a:r>
              <a:rPr lang="en-IN" b="0" i="0" dirty="0" err="1">
                <a:solidFill>
                  <a:srgbClr val="0D0D0D"/>
                </a:solidFill>
                <a:effectLst/>
                <a:highlight>
                  <a:srgbClr val="FFFFFF"/>
                </a:highlight>
                <a:latin typeface="Söhne"/>
              </a:rPr>
              <a:t>color</a:t>
            </a:r>
            <a:r>
              <a:rPr lang="en-IN" b="0" i="0" dirty="0">
                <a:solidFill>
                  <a:srgbClr val="0D0D0D"/>
                </a:solidFill>
                <a:effectLst/>
                <a:highlight>
                  <a:srgbClr val="FFFFFF"/>
                </a:highlight>
                <a:latin typeface="Söhne"/>
              </a:rPr>
              <a:t> palettes, plot sizes, and font sizes.</a:t>
            </a:r>
          </a:p>
          <a:p>
            <a:pPr algn="l">
              <a:buFont typeface="+mj-lt"/>
              <a:buAutoNum type="arabicPeriod"/>
            </a:pPr>
            <a:r>
              <a:rPr lang="en-IN" b="1" i="0" dirty="0">
                <a:solidFill>
                  <a:srgbClr val="0D0D0D"/>
                </a:solidFill>
                <a:effectLst/>
                <a:highlight>
                  <a:srgbClr val="FFFFFF"/>
                </a:highlight>
                <a:latin typeface="Söhne"/>
              </a:rPr>
              <a:t>Data Cleaning</a:t>
            </a:r>
            <a:r>
              <a:rPr lang="en-IN" b="0" i="0" dirty="0">
                <a:solidFill>
                  <a:srgbClr val="0D0D0D"/>
                </a:solidFill>
                <a:effectLst/>
                <a:highlight>
                  <a:srgbClr val="FFFFFF"/>
                </a:highlight>
                <a:latin typeface="Söhne"/>
              </a:rPr>
              <a:t>: Check for and handle any missing or erroneous data appropriately before proceeding with analysis.</a:t>
            </a:r>
          </a:p>
          <a:p>
            <a:pPr algn="l">
              <a:buFont typeface="+mj-lt"/>
              <a:buAutoNum type="arabicPeriod"/>
            </a:pPr>
            <a:r>
              <a:rPr lang="en-IN" b="1" i="0" dirty="0">
                <a:solidFill>
                  <a:srgbClr val="0D0D0D"/>
                </a:solidFill>
                <a:effectLst/>
                <a:highlight>
                  <a:srgbClr val="FFFFFF"/>
                </a:highlight>
                <a:latin typeface="Söhne"/>
              </a:rPr>
              <a:t>Data Sampling</a:t>
            </a:r>
            <a:r>
              <a:rPr lang="en-IN" b="0" i="0" dirty="0">
                <a:solidFill>
                  <a:srgbClr val="0D0D0D"/>
                </a:solidFill>
                <a:effectLst/>
                <a:highlight>
                  <a:srgbClr val="FFFFFF"/>
                </a:highlight>
                <a:latin typeface="Söhne"/>
              </a:rPr>
              <a:t>: Consider randomly sampling a subset of your data for faster analysis and visualization, especially if dealing with large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descr="A diagram of a tree&#10;&#10;Description automatically generated">
            <a:extLst>
              <a:ext uri="{FF2B5EF4-FFF2-40B4-BE49-F238E27FC236}">
                <a16:creationId xmlns:a16="http://schemas.microsoft.com/office/drawing/2014/main" id="{E442A8D0-5782-C7B0-9196-9DA4AF39C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140" y="1060488"/>
            <a:ext cx="7772400" cy="52549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1085</TotalTime>
  <Words>811</Words>
  <Application>Microsoft Macintosh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Ragisha Shruthy</cp:lastModifiedBy>
  <cp:revision>1</cp:revision>
  <dcterms:created xsi:type="dcterms:W3CDTF">2024-03-30T08:27:00Z</dcterms:created>
  <dcterms:modified xsi:type="dcterms:W3CDTF">2024-03-31T07:01:25Z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