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80" r:id="rId6"/>
    <p:sldId id="261" r:id="rId7"/>
    <p:sldId id="283" r:id="rId8"/>
    <p:sldId id="281" r:id="rId9"/>
    <p:sldId id="263" r:id="rId10"/>
    <p:sldId id="264" r:id="rId11"/>
    <p:sldId id="270" r:id="rId12"/>
    <p:sldId id="265" r:id="rId13"/>
    <p:sldId id="271" r:id="rId14"/>
    <p:sldId id="266" r:id="rId15"/>
    <p:sldId id="282" r:id="rId16"/>
    <p:sldId id="267" r:id="rId17"/>
    <p:sldId id="273" r:id="rId18"/>
    <p:sldId id="268" r:id="rId19"/>
    <p:sldId id="274" r:id="rId20"/>
    <p:sldId id="269" r:id="rId21"/>
    <p:sldId id="275" r:id="rId22"/>
    <p:sldId id="276" r:id="rId23"/>
    <p:sldId id="277" r:id="rId24"/>
    <p:sldId id="279" r:id="rId25"/>
    <p:sldId id="278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AEE4"/>
    <a:srgbClr val="01A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87155"/>
  </p:normalViewPr>
  <p:slideViewPr>
    <p:cSldViewPr snapToGrid="0" snapToObjects="1">
      <p:cViewPr>
        <p:scale>
          <a:sx n="148" d="100"/>
          <a:sy n="148" d="100"/>
        </p:scale>
        <p:origin x="357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36CF5-CF4B-7F41-8736-DB825CD85C99}" type="datetimeFigureOut">
              <a:rPr lang="de-DE" smtClean="0"/>
              <a:t>04.12.21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2C2A0-850C-7B4E-AC35-BEFBE7884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17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Wang et al 2017b achieve better performance with sparse vectors while Chen et al. (2019) argues for dense vectors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838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Wang et al 2017b achieve better performance with sparse vectors while Chen et al. (2019) argues for dense vectors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66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KldB 2010 reflects current market trends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job portals use different categories for job titles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KldB 2010 is based on ISCO (International Standard Classification of Occupation) 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could improve job search engines and recommendation systems in Germany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89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29869-AB89-D349-AD3E-0A1E94F0E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38E752-4072-3A46-9274-9ED6DB5BA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F98688-DA39-3B47-9C0B-8B0BE2A0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304F-B078-3E40-952F-677CFDD45FD3}" type="datetime1">
              <a:rPr lang="de-DE" smtClean="0"/>
              <a:t>04.12.21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CA51AD-5EC6-1A4D-910F-1BF26E21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71C688-DE95-6043-BB00-0A032189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57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C129F-1BE8-D841-AB63-B41796E4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C6EC7C-7104-834A-9491-A841A805E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E9958E-E9EA-1243-9324-4B1A7435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FE70-710F-174C-BF55-9B27CD0750EC}" type="datetime1">
              <a:rPr lang="de-DE" smtClean="0"/>
              <a:t>04.12.21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E77401-626E-7544-9E9C-041DD8BC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F8F678-8688-FE4D-9FC3-32775CA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14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F8ACA2-3C1A-8941-80D2-59AB2A787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17A4CC-C9C2-4F47-9B0A-6EE96F988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281071-3C10-4A4B-AF89-83BC20A5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B6BD-97B3-3347-9F45-03C4E577785B}" type="datetime1">
              <a:rPr lang="de-DE" smtClean="0"/>
              <a:t>04.12.21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666DA3-7233-0149-8807-CC6E52D3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EA3F6E-C598-194D-BA68-674F5215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03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40ED4-3024-AF4B-903E-497E5D6A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526A3-78A7-FC49-90C8-E0BD7B14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8A465-846E-254F-A42C-4265D6F2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F4E6-E201-4643-B5C8-FBE0D9994D9F}" type="datetime1">
              <a:rPr lang="de-DE" smtClean="0"/>
              <a:t>04.12.21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94BC11-F449-724D-90BB-018CD803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C349BE-2B94-AD4C-84E6-B8278E4D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25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ED842-874D-194B-A869-772B9C4C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F820D0-A120-674D-AACD-25F415B5C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98FD24-F2B3-4241-BDA4-8248EDB1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84EF-07B7-164A-82D5-2E58E8ACDBDF}" type="datetime1">
              <a:rPr lang="de-DE" smtClean="0"/>
              <a:t>04.12.21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51C1C-2D14-9A40-AFD6-C43183A2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32EF43-31E5-694D-8CFF-E6337BF0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91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C11B4-D3F6-D94C-B492-25AC11E6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8B1FDA-D2AC-FF49-A5F9-CA88CC49D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27F808-332C-4245-A1FB-1BFF76210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D3746-F863-9541-886A-E68EBE60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9325-0904-4340-9814-4A2D042B7E22}" type="datetime1">
              <a:rPr lang="de-DE" smtClean="0"/>
              <a:t>04.12.21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081ECB-6BCA-584B-B8D9-4CD38D79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0E4E1E-A746-D542-9421-05837446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61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C9201-39E2-C745-AD67-7CD9F7D9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37E978-61E1-7146-A7C5-6898DDEBE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99B573-915E-4144-B4BA-7BAA3292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9AA6C8-0E9C-6B4B-8425-D76473C37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4180F6-AF71-E641-AD4E-44FE58968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10418-3FA1-DA41-9C85-84781D59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F4C7-084D-5244-B2A5-F40E4DF50BF6}" type="datetime1">
              <a:rPr lang="de-DE" smtClean="0"/>
              <a:t>04.12.21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C1EC85-2952-A449-8F17-D3720E4E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4065EF-2EEB-D544-B33C-9F61BA97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63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65638-0A4D-9A4E-95D9-15177E82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96741C-9E38-364F-9D9F-B820BB7D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DB50-6EB9-7947-978C-55E2A27000A3}" type="datetime1">
              <a:rPr lang="de-DE" smtClean="0"/>
              <a:t>04.12.21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DC4B5F-2E56-534D-BA71-57A80ABF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AC5A52-4397-694D-B256-4635E508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1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1E9AC0-928A-4248-9BA6-B713D6B6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2CBB-594C-4B45-A5E0-9908C6A7C686}" type="datetime1">
              <a:rPr lang="de-DE" smtClean="0"/>
              <a:t>04.12.21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5C9B59-F7B4-5D4C-947E-DC30F51B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1AB59A-1EB9-9547-9ECB-37688B04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68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14D1F-6142-B64B-A233-E90ADE0F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0CC619-A1DA-CA4A-A91E-B13BD03CA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B52AC4-BC06-AF4E-BAD5-D54B57933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B89A7B-05F1-AC49-B08B-FD269FF8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F8DC-B52B-A543-AE9E-87C63ABC294E}" type="datetime1">
              <a:rPr lang="de-DE" smtClean="0"/>
              <a:t>04.12.21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946CCB-44FF-7144-AD02-24EE3D3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AA52BB-4D9E-5E41-825B-7F284FD3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17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ED34F-7BAE-5A4C-B443-D38E7F4A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71EBD2-C25F-EA45-B17E-2B3F920C1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186DCC-FFA3-B441-9105-A925D5D29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3D4385-2421-4E4B-8271-F776A13C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F9A9-7ED3-D64C-81DE-72DC4E92AC50}" type="datetime1">
              <a:rPr lang="de-DE" smtClean="0"/>
              <a:t>04.12.21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1F1166-2AF1-EE42-9A1E-A7B071C0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9D0EF4-7A75-0044-AC10-FF0D3336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92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05960C-EBF4-8343-8E4C-295B5766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CBE141-8BD5-2346-9CB9-DB75002F9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38D488-AF35-364D-909A-415A5268B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0B382-411A-F849-878D-5FEA512A5E55}" type="datetime1">
              <a:rPr lang="de-DE" smtClean="0"/>
              <a:t>04.12.21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46E79-BF81-1443-A39C-DB387D61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Job Title Matching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F857B-EC12-4041-AB59-CA57C427C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26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Rahkakavee Baskaran</a:t>
            </a:r>
          </a:p>
          <a:p>
            <a:pPr marL="0" indent="0" algn="ctr">
              <a:buNone/>
            </a:pP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Department of Economics</a:t>
            </a:r>
          </a:p>
          <a:p>
            <a:pPr marL="0" indent="0" algn="ctr">
              <a:buNone/>
            </a:pP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December 16, 2021</a:t>
            </a:r>
          </a:p>
          <a:p>
            <a:pPr marL="0" indent="0" algn="ctr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838200" y="703897"/>
            <a:ext cx="10515600" cy="137033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 Title Matching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5026C49-0236-8140-8AE6-5BF083A7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60" y="4520883"/>
            <a:ext cx="3383280" cy="1641886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04.12.21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6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5D5FBEB-0E13-8F4F-B0EF-807DDFF6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60" y="1611747"/>
            <a:ext cx="8879080" cy="4679516"/>
          </a:xfrm>
          <a:prstGeom prst="rect">
            <a:avLst/>
          </a:prstGeom>
        </p:spPr>
      </p:pic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A78660FC-969B-3B4C-AFD9-9BC8D95D294C}"/>
              </a:ext>
            </a:extLst>
          </p:cNvPr>
          <p:cNvSpPr/>
          <p:nvPr/>
        </p:nvSpPr>
        <p:spPr>
          <a:xfrm>
            <a:off x="1648933" y="2685164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86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4"/>
            <a:ext cx="10515600" cy="44164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from the job portal of the ”Bundesagentur für Arbeit” (BA):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title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Dokumentationskennziffer (Dkz)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KldB Taxonomy 2010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Data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12/6/21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A39E96-1D6F-9C46-A0F9-D81E8ACA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9" y="3843542"/>
            <a:ext cx="11089911" cy="213815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9878809-AB8E-CE47-98B7-1618C2F4889F}"/>
              </a:ext>
            </a:extLst>
          </p:cNvPr>
          <p:cNvSpPr/>
          <p:nvPr/>
        </p:nvSpPr>
        <p:spPr>
          <a:xfrm>
            <a:off x="933784" y="5373691"/>
            <a:ext cx="10083132" cy="7804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dirty="0"/>
              <a:t>		             			</a:t>
            </a:r>
            <a:r>
              <a:rPr lang="de-DE" sz="1200" dirty="0">
                <a:solidFill>
                  <a:schemeClr val="tx1"/>
                </a:solidFill>
              </a:rPr>
              <a:t>Overview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KldB (</a:t>
            </a:r>
            <a:r>
              <a:rPr lang="de-DE" sz="1200" dirty="0" err="1">
                <a:solidFill>
                  <a:schemeClr val="tx1"/>
                </a:solidFill>
              </a:rPr>
              <a:t>edited</a:t>
            </a:r>
            <a:r>
              <a:rPr lang="de-DE" sz="1200" dirty="0">
                <a:solidFill>
                  <a:schemeClr val="tx1"/>
                </a:solidFill>
              </a:rPr>
              <a:t> after (Bundesagentur für Arbeit, 2011b) </a:t>
            </a:r>
          </a:p>
        </p:txBody>
      </p:sp>
    </p:spTree>
    <p:extLst>
      <p:ext uri="{BB962C8B-B14F-4D97-AF65-F5344CB8AC3E}">
        <p14:creationId xmlns:p14="http://schemas.microsoft.com/office/powerpoint/2010/main" val="328962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5D5FBEB-0E13-8F4F-B0EF-807DDFF6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60" y="1611747"/>
            <a:ext cx="8879080" cy="4679516"/>
          </a:xfrm>
          <a:prstGeom prst="rect">
            <a:avLst/>
          </a:prstGeom>
        </p:spPr>
      </p:pic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48BAC53-0F91-EF4F-81A0-A428FE010344}"/>
              </a:ext>
            </a:extLst>
          </p:cNvPr>
          <p:cNvSpPr/>
          <p:nvPr/>
        </p:nvSpPr>
        <p:spPr>
          <a:xfrm>
            <a:off x="4522762" y="2696116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73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”Dkz” id from the “BA” can be matched with the KldB id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data example: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Target Data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367818E-DA89-DC41-9870-54ADEB803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41700"/>
            <a:ext cx="10515601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5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5D5FBEB-0E13-8F4F-B0EF-807DDFF6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60" y="1611747"/>
            <a:ext cx="8879080" cy="4679516"/>
          </a:xfrm>
          <a:prstGeom prst="rect">
            <a:avLst/>
          </a:prstGeom>
        </p:spPr>
      </p:pic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E43E1453-77CC-E64C-A3B4-6810D6D1AE84}"/>
              </a:ext>
            </a:extLst>
          </p:cNvPr>
          <p:cNvSpPr/>
          <p:nvPr/>
        </p:nvSpPr>
        <p:spPr>
          <a:xfrm>
            <a:off x="7405694" y="2704280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61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stopwords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special characters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Zipf’s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law: most frequent words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get a list of special words  removed from title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data example: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Preprocessed Data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12/6/21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48CFD0-1BE0-554D-98A7-27A41532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95087"/>
            <a:ext cx="8610600" cy="1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5D5FBEB-0E13-8F4F-B0EF-807DDFF6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60" y="1611747"/>
            <a:ext cx="8879080" cy="4679516"/>
          </a:xfrm>
          <a:prstGeom prst="rect">
            <a:avLst/>
          </a:prstGeom>
        </p:spPr>
      </p:pic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FD8E2701-DEE9-4D4B-AFFD-83246AEAF356}"/>
              </a:ext>
            </a:extLst>
          </p:cNvPr>
          <p:cNvSpPr/>
          <p:nvPr/>
        </p:nvSpPr>
        <p:spPr>
          <a:xfrm>
            <a:off x="7405694" y="4620100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37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baselines: count vectorizer and tf-idf vectorizer</a:t>
            </a:r>
          </a:p>
          <a:p>
            <a:pPr>
              <a:lnSpc>
                <a:spcPct val="2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approaches for improvement:</a:t>
            </a:r>
          </a:p>
          <a:p>
            <a:pPr lvl="1">
              <a:lnSpc>
                <a:spcPct val="2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word2vec with and without prior knowledge</a:t>
            </a:r>
          </a:p>
          <a:p>
            <a:pPr lvl="1">
              <a:lnSpc>
                <a:spcPct val="2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doc2vec with and without prior knowledge</a:t>
            </a:r>
          </a:p>
          <a:p>
            <a:pPr lvl="1">
              <a:lnSpc>
                <a:spcPct val="2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BERT with and without prior knowledge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Transformed Data I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72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5D5FBEB-0E13-8F4F-B0EF-807DDFF6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60" y="1611747"/>
            <a:ext cx="8879080" cy="4679516"/>
          </a:xfrm>
          <a:prstGeom prst="rect">
            <a:avLst/>
          </a:prstGeom>
        </p:spPr>
      </p:pic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E8D701D1-34FE-B14C-9394-450D81FDC0D9}"/>
              </a:ext>
            </a:extLst>
          </p:cNvPr>
          <p:cNvSpPr/>
          <p:nvPr/>
        </p:nvSpPr>
        <p:spPr>
          <a:xfrm>
            <a:off x="4522760" y="4595010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469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Principal component Analysis (PCA)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reduces features to n_components to speed up the classifiers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choose n_components such that the explained variance ratio is approx. 0.95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Transformed Data II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92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Research task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Related work and research gap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results and discussion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Table of Contents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12/4/21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73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Results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5D5FBEB-0E13-8F4F-B0EF-807DDFF6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60" y="1611747"/>
            <a:ext cx="8879080" cy="4679516"/>
          </a:xfrm>
          <a:prstGeom prst="rect">
            <a:avLst/>
          </a:prstGeom>
        </p:spPr>
      </p:pic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34077753-1684-3142-B19D-70E1C314570B}"/>
              </a:ext>
            </a:extLst>
          </p:cNvPr>
          <p:cNvSpPr/>
          <p:nvPr/>
        </p:nvSpPr>
        <p:spPr>
          <a:xfrm>
            <a:off x="1648296" y="4603175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054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First Results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957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Discussion/Limitation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CED5C1A-FC91-A543-902D-F59093E4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392" y="1838314"/>
            <a:ext cx="5713889" cy="37692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AFE9C9E0-5290-1D4B-B8B4-01BE4EBF11A2}"/>
              </a:ext>
            </a:extLst>
          </p:cNvPr>
          <p:cNvSpPr/>
          <p:nvPr/>
        </p:nvSpPr>
        <p:spPr>
          <a:xfrm>
            <a:off x="6596201" y="4869579"/>
            <a:ext cx="1424940" cy="441960"/>
          </a:xfrm>
          <a:prstGeom prst="rect">
            <a:avLst/>
          </a:prstGeom>
          <a:noFill/>
          <a:ln w="38100">
            <a:solidFill>
              <a:srgbClr val="AAD8CD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A8219A1-9153-154C-B2E2-6D80FE5BAE1B}"/>
              </a:ext>
            </a:extLst>
          </p:cNvPr>
          <p:cNvGrpSpPr/>
          <p:nvPr/>
        </p:nvGrpSpPr>
        <p:grpSpPr>
          <a:xfrm>
            <a:off x="585134" y="2669123"/>
            <a:ext cx="5044440" cy="2493081"/>
            <a:chOff x="609600" y="2754522"/>
            <a:chExt cx="5044440" cy="245770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10AF92D-1CFC-6B40-9D51-D881BC4E1E88}"/>
                </a:ext>
              </a:extLst>
            </p:cNvPr>
            <p:cNvSpPr/>
            <p:nvPr/>
          </p:nvSpPr>
          <p:spPr>
            <a:xfrm>
              <a:off x="609600" y="2754522"/>
              <a:ext cx="5044440" cy="1986846"/>
            </a:xfrm>
            <a:prstGeom prst="rect">
              <a:avLst/>
            </a:prstGeom>
            <a:noFill/>
            <a:ln w="38100">
              <a:solidFill>
                <a:srgbClr val="AAD8CD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781D137-357D-0843-BEEE-950B0D04856E}"/>
                </a:ext>
              </a:extLst>
            </p:cNvPr>
            <p:cNvSpPr txBox="1"/>
            <p:nvPr/>
          </p:nvSpPr>
          <p:spPr>
            <a:xfrm>
              <a:off x="751918" y="2936657"/>
              <a:ext cx="4767111" cy="2275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 err="1"/>
                <a:t>Ambiguity</a:t>
              </a:r>
              <a:r>
                <a:rPr lang="de-DE" u="sng" dirty="0"/>
                <a:t>  </a:t>
              </a:r>
              <a:r>
                <a:rPr lang="de-DE" u="sng" dirty="0" err="1"/>
                <a:t>between</a:t>
              </a:r>
              <a:r>
                <a:rPr lang="de-DE" u="sng" dirty="0"/>
                <a:t>  </a:t>
              </a:r>
              <a:r>
                <a:rPr lang="de-DE" u="sng" dirty="0" err="1"/>
                <a:t>level</a:t>
              </a:r>
              <a:r>
                <a:rPr lang="de-DE" u="sng" dirty="0"/>
                <a:t> </a:t>
              </a:r>
              <a:r>
                <a:rPr lang="de-DE" u="sng" dirty="0" err="1"/>
                <a:t>of</a:t>
              </a:r>
              <a:r>
                <a:rPr lang="de-DE" u="sng" dirty="0"/>
                <a:t> </a:t>
              </a:r>
              <a:r>
                <a:rPr lang="de-DE" u="sng" dirty="0" err="1"/>
                <a:t>requirement</a:t>
              </a:r>
              <a:endParaRPr lang="de-DE" u="sn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6330</a:t>
              </a:r>
              <a:r>
                <a:rPr lang="de-DE" b="1" dirty="0"/>
                <a:t>1</a:t>
              </a:r>
              <a:r>
                <a:rPr lang="de-DE" dirty="0"/>
                <a:t>: „Berufe im Gastronomieservice (ohne Spezialisierung) – </a:t>
              </a:r>
              <a:r>
                <a:rPr lang="de-DE" b="1" dirty="0"/>
                <a:t>Helfer/Anlerntätigkeiten“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6330</a:t>
              </a:r>
              <a:r>
                <a:rPr lang="de-DE" b="1" dirty="0"/>
                <a:t>2</a:t>
              </a:r>
              <a:r>
                <a:rPr lang="de-DE" dirty="0"/>
                <a:t>: „Berufe im Gastronomieservice (ohne Spezialisierung) - </a:t>
              </a:r>
              <a:r>
                <a:rPr lang="de-DE" b="1" dirty="0"/>
                <a:t>fachlich ausgerichtete Tätigkeiten“ </a:t>
              </a:r>
            </a:p>
            <a:p>
              <a:endParaRPr lang="de-DE" dirty="0"/>
            </a:p>
            <a:p>
              <a:endParaRPr lang="de-DE" dirty="0"/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7F98EF73-8493-7442-8E6E-675C79DE6784}"/>
              </a:ext>
            </a:extLst>
          </p:cNvPr>
          <p:cNvSpPr/>
          <p:nvPr/>
        </p:nvSpPr>
        <p:spPr>
          <a:xfrm>
            <a:off x="6596201" y="4881154"/>
            <a:ext cx="1424940" cy="441960"/>
          </a:xfrm>
          <a:prstGeom prst="rect">
            <a:avLst/>
          </a:prstGeom>
          <a:noFill/>
          <a:ln w="38100">
            <a:solidFill>
              <a:srgbClr val="AAD8CD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68907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Discussion/Limitation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04/12/2021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021EA4E-DB70-6D48-BEEF-34DD1243AD95}"/>
              </a:ext>
            </a:extLst>
          </p:cNvPr>
          <p:cNvSpPr txBox="1"/>
          <p:nvPr/>
        </p:nvSpPr>
        <p:spPr>
          <a:xfrm>
            <a:off x="1747777" y="31020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C1EA968-11D3-954C-97BE-5DB74B8B6D6B}"/>
              </a:ext>
            </a:extLst>
          </p:cNvPr>
          <p:cNvGrpSpPr/>
          <p:nvPr/>
        </p:nvGrpSpPr>
        <p:grpSpPr>
          <a:xfrm>
            <a:off x="501316" y="2249718"/>
            <a:ext cx="5150888" cy="689625"/>
            <a:chOff x="519052" y="3813243"/>
            <a:chExt cx="5150888" cy="689625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3DEEC61-26E3-664D-8752-40FDC8E9A5EE}"/>
                </a:ext>
              </a:extLst>
            </p:cNvPr>
            <p:cNvSpPr/>
            <p:nvPr/>
          </p:nvSpPr>
          <p:spPr>
            <a:xfrm>
              <a:off x="519052" y="3813243"/>
              <a:ext cx="5150888" cy="689625"/>
            </a:xfrm>
            <a:prstGeom prst="rect">
              <a:avLst/>
            </a:prstGeom>
            <a:noFill/>
            <a:ln w="38100">
              <a:solidFill>
                <a:srgbClr val="12527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EEC6AE97-D4F0-6A4F-9608-9F235BA1799C}"/>
                </a:ext>
              </a:extLst>
            </p:cNvPr>
            <p:cNvSpPr txBox="1"/>
            <p:nvPr/>
          </p:nvSpPr>
          <p:spPr>
            <a:xfrm>
              <a:off x="600454" y="3856537"/>
              <a:ext cx="4902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32122 has many alternatives</a:t>
              </a:r>
            </a:p>
            <a:p>
              <a:r>
                <a:rPr lang="en-GB">
                  <a:sym typeface="Wingdings" pitchFamily="2" charset="2"/>
                </a:rPr>
                <a:t> Differentiation is really difficult</a:t>
              </a:r>
              <a:endParaRPr lang="en-GB"/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EB1597FA-9F88-3C46-8D49-87BA6B548321}"/>
              </a:ext>
            </a:extLst>
          </p:cNvPr>
          <p:cNvGrpSpPr/>
          <p:nvPr/>
        </p:nvGrpSpPr>
        <p:grpSpPr>
          <a:xfrm>
            <a:off x="501316" y="3115477"/>
            <a:ext cx="5150888" cy="467561"/>
            <a:chOff x="519052" y="4559774"/>
            <a:chExt cx="5150888" cy="467561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CDA22E40-F6B3-A248-974F-8256DD981ACA}"/>
                </a:ext>
              </a:extLst>
            </p:cNvPr>
            <p:cNvSpPr/>
            <p:nvPr/>
          </p:nvSpPr>
          <p:spPr>
            <a:xfrm>
              <a:off x="519052" y="4559774"/>
              <a:ext cx="5150888" cy="467561"/>
            </a:xfrm>
            <a:prstGeom prst="rect">
              <a:avLst/>
            </a:prstGeom>
            <a:noFill/>
            <a:ln w="38100">
              <a:solidFill>
                <a:srgbClr val="AAD8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A35251F0-2EE7-5340-86C3-BCD93E589706}"/>
                </a:ext>
              </a:extLst>
            </p:cNvPr>
            <p:cNvSpPr txBox="1"/>
            <p:nvPr/>
          </p:nvSpPr>
          <p:spPr>
            <a:xfrm>
              <a:off x="586260" y="4608888"/>
              <a:ext cx="5016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32122 often as an alternative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6304969-DA5E-0142-A801-823CACAFE477}"/>
              </a:ext>
            </a:extLst>
          </p:cNvPr>
          <p:cNvGrpSpPr/>
          <p:nvPr/>
        </p:nvGrpSpPr>
        <p:grpSpPr>
          <a:xfrm>
            <a:off x="501314" y="3800477"/>
            <a:ext cx="5150889" cy="646331"/>
            <a:chOff x="519052" y="5097856"/>
            <a:chExt cx="5150889" cy="64633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731C173-B753-D845-AE21-37DE7CDEF8E8}"/>
                </a:ext>
              </a:extLst>
            </p:cNvPr>
            <p:cNvSpPr/>
            <p:nvPr/>
          </p:nvSpPr>
          <p:spPr>
            <a:xfrm rot="16200000">
              <a:off x="2792512" y="2828664"/>
              <a:ext cx="603970" cy="515088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6EEFC29E-22C2-A541-8C3D-F7D4E42AC2E8}"/>
                </a:ext>
              </a:extLst>
            </p:cNvPr>
            <p:cNvSpPr txBox="1"/>
            <p:nvPr/>
          </p:nvSpPr>
          <p:spPr>
            <a:xfrm>
              <a:off x="543588" y="5097856"/>
              <a:ext cx="5016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„Berufsuntergruppen“ (4th digit) difficult to differentiate (321</a:t>
              </a:r>
              <a:r>
                <a:rPr lang="en-GB" b="1"/>
                <a:t>2</a:t>
              </a:r>
              <a:r>
                <a:rPr lang="en-GB"/>
                <a:t>2, 321</a:t>
              </a:r>
              <a:r>
                <a:rPr lang="en-GB" b="1"/>
                <a:t>1</a:t>
              </a:r>
              <a:r>
                <a:rPr lang="en-GB"/>
                <a:t>2, 321</a:t>
              </a:r>
              <a:r>
                <a:rPr lang="en-GB" b="1"/>
                <a:t>0</a:t>
              </a:r>
              <a:r>
                <a:rPr lang="en-GB"/>
                <a:t>2, 321</a:t>
              </a:r>
              <a:r>
                <a:rPr lang="en-GB" b="1"/>
                <a:t>0</a:t>
              </a:r>
              <a:r>
                <a:rPr lang="en-GB"/>
                <a:t>1)  </a:t>
              </a:r>
            </a:p>
          </p:txBody>
        </p:sp>
      </p:grpSp>
      <p:pic>
        <p:nvPicPr>
          <p:cNvPr id="45" name="Grafik 44">
            <a:extLst>
              <a:ext uri="{FF2B5EF4-FFF2-40B4-BE49-F238E27FC236}">
                <a16:creationId xmlns:a16="http://schemas.microsoft.com/office/drawing/2014/main" id="{2B381C8F-7505-AF47-B702-77493FF22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2" t="8514" r="13601" b="5703"/>
          <a:stretch/>
        </p:blipFill>
        <p:spPr>
          <a:xfrm>
            <a:off x="5796642" y="42347"/>
            <a:ext cx="6381865" cy="6817909"/>
          </a:xfrm>
          <a:prstGeom prst="rect">
            <a:avLst/>
          </a:prstGeom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6E1C719F-7758-BC44-80BB-AD145DD1D9B7}"/>
              </a:ext>
            </a:extLst>
          </p:cNvPr>
          <p:cNvSpPr/>
          <p:nvPr/>
        </p:nvSpPr>
        <p:spPr>
          <a:xfrm rot="16200000">
            <a:off x="9283788" y="6473725"/>
            <a:ext cx="319347" cy="130372"/>
          </a:xfrm>
          <a:prstGeom prst="rect">
            <a:avLst/>
          </a:prstGeom>
          <a:noFill/>
          <a:ln w="12700">
            <a:solidFill>
              <a:srgbClr val="12527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C3F0CAD-330E-8B4C-A36D-42A7FD5C32B6}"/>
              </a:ext>
            </a:extLst>
          </p:cNvPr>
          <p:cNvSpPr/>
          <p:nvPr/>
        </p:nvSpPr>
        <p:spPr>
          <a:xfrm>
            <a:off x="5954904" y="2417480"/>
            <a:ext cx="287195" cy="129147"/>
          </a:xfrm>
          <a:prstGeom prst="rect">
            <a:avLst/>
          </a:prstGeom>
          <a:noFill/>
          <a:ln w="12700">
            <a:solidFill>
              <a:srgbClr val="AAD8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2DCCE36-5F22-9D46-B1E1-A43AB55DD5EA}"/>
              </a:ext>
            </a:extLst>
          </p:cNvPr>
          <p:cNvSpPr/>
          <p:nvPr/>
        </p:nvSpPr>
        <p:spPr>
          <a:xfrm>
            <a:off x="9378461" y="1963691"/>
            <a:ext cx="130373" cy="4421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782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/>
              <a:t>Zhu et al 2017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dirty="0"/>
              <a:t>Neculoiu et al 2016, 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dirty="0"/>
              <a:t>Wang et al (2019)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dirty="0"/>
              <a:t>Decorte et al. 2021</a:t>
            </a:r>
          </a:p>
          <a:p>
            <a:pPr marL="0" indent="0">
              <a:lnSpc>
                <a:spcPct val="210000"/>
              </a:lnSpc>
              <a:buNone/>
            </a:pPr>
            <a:endParaRPr lang="de-DE" dirty="0"/>
          </a:p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Literature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12/5/21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153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EDD02-516F-2D49-9EFC-7911BB53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5C732-F6B6-AC4D-A703-C7AE9691F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03508E-925A-764A-A44F-3FD83981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F4E6-E201-4643-B5C8-FBE0D9994D9F}" type="datetime1">
              <a:rPr lang="de-DE" smtClean="0"/>
              <a:t>05.12.21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3CB843-33A0-F947-9977-5D3F2C24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Job Title Matching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5BB3C5-EFD1-CD4E-8CAF-7E8A54B2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8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Improve the classification of job titles of German job postings with the Taxonomy KldB 2010 with different vectorization techniques based on the challenges of short text classification. 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Research Task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12/4/21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6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Related Work – Challenges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12/5/21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14EBC7B-97CA-E042-841C-E28C18811CC9}"/>
              </a:ext>
            </a:extLst>
          </p:cNvPr>
          <p:cNvSpPr txBox="1"/>
          <p:nvPr/>
        </p:nvSpPr>
        <p:spPr>
          <a:xfrm>
            <a:off x="444500" y="2032907"/>
            <a:ext cx="3048000" cy="4247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Domain-specific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 work for the English-speaking job market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traditional (Zhu et al 2017) vs. Deep Learning Methods (Neculoiu et al 2016)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framing as classification task (Wang et al. 2019) vs. framing as a string representation approach of similar job titles (Decorte et al. 2021)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ECAB83D-2554-484C-B408-DE1345841FB1}"/>
              </a:ext>
            </a:extLst>
          </p:cNvPr>
          <p:cNvSpPr txBox="1"/>
          <p:nvPr/>
        </p:nvSpPr>
        <p:spPr>
          <a:xfrm>
            <a:off x="8699500" y="2032907"/>
            <a:ext cx="3048000" cy="41857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Short Text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7D6ADEE-34CD-4040-A46B-E10CED1A27FE}"/>
              </a:ext>
            </a:extLst>
          </p:cNvPr>
          <p:cNvSpPr txBox="1"/>
          <p:nvPr/>
        </p:nvSpPr>
        <p:spPr>
          <a:xfrm>
            <a:off x="4572000" y="2032907"/>
            <a:ext cx="3048000" cy="4247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Multiclass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decomposition into multiple binary problems vs. naturally handling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clear answer so far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approaches like SVM(Guo and Wang 2015) or Convolutional Neural Networks (Farooq etc. al 2017)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6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Related Work – Challenges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12/5/21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14EBC7B-97CA-E042-841C-E28C18811CC9}"/>
              </a:ext>
            </a:extLst>
          </p:cNvPr>
          <p:cNvSpPr txBox="1"/>
          <p:nvPr/>
        </p:nvSpPr>
        <p:spPr>
          <a:xfrm>
            <a:off x="444500" y="2032907"/>
            <a:ext cx="3048000" cy="4247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Domain-specific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 work for the English-speaking job market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traditional (Zhu et al 2017) vs. Deep Learning Methods (Neculoiu et al 2016)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framing as classification task (Wang et al. 2019) vs. framing as a string representation approach of similar job titles (Decorte et al. 2021)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ECAB83D-2554-484C-B408-DE1345841FB1}"/>
              </a:ext>
            </a:extLst>
          </p:cNvPr>
          <p:cNvSpPr txBox="1"/>
          <p:nvPr/>
        </p:nvSpPr>
        <p:spPr>
          <a:xfrm>
            <a:off x="8699500" y="2032907"/>
            <a:ext cx="3048000" cy="4185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Short Text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7D6ADEE-34CD-4040-A46B-E10CED1A27FE}"/>
              </a:ext>
            </a:extLst>
          </p:cNvPr>
          <p:cNvSpPr txBox="1"/>
          <p:nvPr/>
        </p:nvSpPr>
        <p:spPr>
          <a:xfrm>
            <a:off x="4572000" y="2032907"/>
            <a:ext cx="3048000" cy="4247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Multiclass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decomposition into multiple binary problems vs. naturally handling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clear answer so far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approaches like SVM(Guo and Wang 2015) or Convolutional Neural Networks (Farooq etc. al 2017)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23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titles have often not more than 50 characters 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sparseness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few word co-occurrence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missing shared context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noisiness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ambiguity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Related Work – Short Text Classification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12/6/21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69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Approaches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criticism of “Bag of words” context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representation of documents as an extraction of semantic relationships 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dense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(Wang et al. 2017b) vs.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sparse vectors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(Chen et al. 2019)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sparse: tf-idf and count vectorizer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dense: word2vec, doc2vec etc.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no consensus for classifiers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Related Work – Short Text Classification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12/9/21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CA079BB-E647-0245-8983-538B0E304BE5}"/>
              </a:ext>
            </a:extLst>
          </p:cNvPr>
          <p:cNvGrpSpPr/>
          <p:nvPr/>
        </p:nvGrpSpPr>
        <p:grpSpPr>
          <a:xfrm>
            <a:off x="6021371" y="3912730"/>
            <a:ext cx="2675494" cy="1376369"/>
            <a:chOff x="779450" y="4584700"/>
            <a:chExt cx="2026116" cy="1050527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C5131747-F194-BB47-A77F-2DB57B683DF7}"/>
                </a:ext>
              </a:extLst>
            </p:cNvPr>
            <p:cNvGrpSpPr/>
            <p:nvPr/>
          </p:nvGrpSpPr>
          <p:grpSpPr>
            <a:xfrm>
              <a:off x="818660" y="4584700"/>
              <a:ext cx="1986906" cy="415009"/>
              <a:chOff x="818660" y="4584700"/>
              <a:chExt cx="1986906" cy="415009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2FB8A0D0-8B68-BC46-80D5-FD97B82B12DE}"/>
                  </a:ext>
                </a:extLst>
              </p:cNvPr>
              <p:cNvSpPr/>
              <p:nvPr/>
            </p:nvSpPr>
            <p:spPr>
              <a:xfrm>
                <a:off x="838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B12CD4A-821F-964A-813F-6384313D5670}"/>
                  </a:ext>
                </a:extLst>
              </p:cNvPr>
              <p:cNvSpPr/>
              <p:nvPr/>
            </p:nvSpPr>
            <p:spPr>
              <a:xfrm>
                <a:off x="1342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DCCDA110-180D-3748-9C41-C57FCEF9570A}"/>
                  </a:ext>
                </a:extLst>
              </p:cNvPr>
              <p:cNvSpPr/>
              <p:nvPr/>
            </p:nvSpPr>
            <p:spPr>
              <a:xfrm>
                <a:off x="1846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F9E71D65-A093-D74A-8A56-76F24DC4DC98}"/>
                  </a:ext>
                </a:extLst>
              </p:cNvPr>
              <p:cNvSpPr/>
              <p:nvPr/>
            </p:nvSpPr>
            <p:spPr>
              <a:xfrm>
                <a:off x="2350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5CA911F-F24A-C445-BB68-B63D19307821}"/>
                  </a:ext>
                </a:extLst>
              </p:cNvPr>
              <p:cNvSpPr txBox="1"/>
              <p:nvPr/>
            </p:nvSpPr>
            <p:spPr>
              <a:xfrm>
                <a:off x="818660" y="4809454"/>
                <a:ext cx="44298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/>
                  <a:t>Java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2ACDA72-D1CF-224F-A7BE-A09C51E7528D}"/>
                  </a:ext>
                </a:extLst>
              </p:cNvPr>
              <p:cNvSpPr txBox="1"/>
              <p:nvPr/>
            </p:nvSpPr>
            <p:spPr>
              <a:xfrm>
                <a:off x="1300668" y="4809454"/>
                <a:ext cx="44298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/>
                  <a:t>Python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77E28499-726F-9A40-BC90-A9D853623FA6}"/>
                  </a:ext>
                </a:extLst>
              </p:cNvPr>
              <p:cNvSpPr txBox="1"/>
              <p:nvPr/>
            </p:nvSpPr>
            <p:spPr>
              <a:xfrm>
                <a:off x="1725188" y="4809454"/>
                <a:ext cx="53310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/>
                  <a:t>developer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F4922E9D-3095-F844-A508-660F4009ED3B}"/>
                  </a:ext>
                </a:extLst>
              </p:cNvPr>
              <p:cNvSpPr txBox="1"/>
              <p:nvPr/>
            </p:nvSpPr>
            <p:spPr>
              <a:xfrm>
                <a:off x="2256924" y="4815043"/>
                <a:ext cx="54864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/>
                  <a:t>Entwickler</a:t>
                </a:r>
              </a:p>
            </p:txBody>
          </p: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4D8736C3-1F31-824A-BC91-478C5C5EFA70}"/>
                </a:ext>
              </a:extLst>
            </p:cNvPr>
            <p:cNvSpPr txBox="1"/>
            <p:nvPr/>
          </p:nvSpPr>
          <p:spPr>
            <a:xfrm>
              <a:off x="779450" y="5019753"/>
              <a:ext cx="2006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Example 1: „Java developer“</a:t>
              </a:r>
            </a:p>
            <a:p>
              <a:endParaRPr lang="de-DE" sz="600" dirty="0"/>
            </a:p>
            <a:p>
              <a:endParaRPr lang="de-DE" sz="600" dirty="0"/>
            </a:p>
            <a:p>
              <a:r>
                <a:rPr lang="de-DE" sz="600" dirty="0"/>
                <a:t> </a:t>
              </a:r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9AA4EA30-2322-F343-A80E-8A86FDB1272A}"/>
                </a:ext>
              </a:extLst>
            </p:cNvPr>
            <p:cNvGrpSpPr/>
            <p:nvPr/>
          </p:nvGrpSpPr>
          <p:grpSpPr>
            <a:xfrm>
              <a:off x="818660" y="5225807"/>
              <a:ext cx="1783540" cy="409420"/>
              <a:chOff x="818660" y="4584700"/>
              <a:chExt cx="1783540" cy="40942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A8F6EBFC-36F8-474E-A936-FF40331D58AA}"/>
                  </a:ext>
                </a:extLst>
              </p:cNvPr>
              <p:cNvSpPr/>
              <p:nvPr/>
            </p:nvSpPr>
            <p:spPr>
              <a:xfrm>
                <a:off x="838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rgbClr val="8AAEE4">
                      <a:tint val="66000"/>
                      <a:satMod val="160000"/>
                    </a:srgbClr>
                  </a:gs>
                  <a:gs pos="50000">
                    <a:srgbClr val="8AAEE4">
                      <a:tint val="44500"/>
                      <a:satMod val="160000"/>
                    </a:srgbClr>
                  </a:gs>
                  <a:gs pos="100000">
                    <a:srgbClr val="8AAEE4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9DD2A066-6F3B-8A4F-9CDF-53AC67C02636}"/>
                  </a:ext>
                </a:extLst>
              </p:cNvPr>
              <p:cNvSpPr/>
              <p:nvPr/>
            </p:nvSpPr>
            <p:spPr>
              <a:xfrm>
                <a:off x="1342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698EE2DC-663F-3648-AAB6-6CD2A455EFCD}"/>
                  </a:ext>
                </a:extLst>
              </p:cNvPr>
              <p:cNvSpPr/>
              <p:nvPr/>
            </p:nvSpPr>
            <p:spPr>
              <a:xfrm>
                <a:off x="1846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rgbClr val="8AAEE4">
                      <a:tint val="66000"/>
                      <a:satMod val="160000"/>
                    </a:srgbClr>
                  </a:gs>
                  <a:gs pos="50000">
                    <a:srgbClr val="8AAEE4">
                      <a:tint val="44500"/>
                      <a:satMod val="160000"/>
                    </a:srgbClr>
                  </a:gs>
                  <a:gs pos="100000">
                    <a:srgbClr val="8AAEE4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E1B09FAE-E8FE-2B4F-A82D-AC59E356DA0F}"/>
                  </a:ext>
                </a:extLst>
              </p:cNvPr>
              <p:cNvSpPr/>
              <p:nvPr/>
            </p:nvSpPr>
            <p:spPr>
              <a:xfrm>
                <a:off x="2350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74CD895B-15C3-2D40-9C0C-4431B813F888}"/>
                  </a:ext>
                </a:extLst>
              </p:cNvPr>
              <p:cNvSpPr txBox="1"/>
              <p:nvPr/>
            </p:nvSpPr>
            <p:spPr>
              <a:xfrm>
                <a:off x="818660" y="4809454"/>
                <a:ext cx="44298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/>
                  <a:t>Java</a:t>
                </a: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D36483F0-9A9E-814F-9ED0-268FAD81E951}"/>
                  </a:ext>
                </a:extLst>
              </p:cNvPr>
              <p:cNvSpPr txBox="1"/>
              <p:nvPr/>
            </p:nvSpPr>
            <p:spPr>
              <a:xfrm>
                <a:off x="1300668" y="4809454"/>
                <a:ext cx="44298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/>
                  <a:t>Python</a:t>
                </a: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18FA9AD4-AA5A-4D42-B4C7-66C010EAF8C5}"/>
                  </a:ext>
                </a:extLst>
              </p:cNvPr>
              <p:cNvSpPr txBox="1"/>
              <p:nvPr/>
            </p:nvSpPr>
            <p:spPr>
              <a:xfrm>
                <a:off x="1725188" y="4809454"/>
                <a:ext cx="53310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/>
                  <a:t>developer</a:t>
                </a:r>
              </a:p>
            </p:txBody>
          </p:sp>
        </p:grp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B7B04DC-5FCB-F345-9B35-91F70FDAF9E3}"/>
                </a:ext>
              </a:extLst>
            </p:cNvPr>
            <p:cNvSpPr txBox="1"/>
            <p:nvPr/>
          </p:nvSpPr>
          <p:spPr>
            <a:xfrm>
              <a:off x="2256924" y="5450561"/>
              <a:ext cx="5486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Entwickler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0C6BAE-5BCA-0241-A2C4-D4FAEBFB5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197" y="3898564"/>
            <a:ext cx="2597740" cy="139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89572BB8-E096-7949-8D9C-9AA4349116FD}"/>
              </a:ext>
            </a:extLst>
          </p:cNvPr>
          <p:cNvSpPr txBox="1"/>
          <p:nvPr/>
        </p:nvSpPr>
        <p:spPr>
          <a:xfrm>
            <a:off x="6839130" y="5320091"/>
            <a:ext cx="78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sparse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4368E8E-AF48-7742-8267-4437F2CE8F98}"/>
              </a:ext>
            </a:extLst>
          </p:cNvPr>
          <p:cNvSpPr txBox="1"/>
          <p:nvPr/>
        </p:nvSpPr>
        <p:spPr>
          <a:xfrm>
            <a:off x="9982200" y="532009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dense</a:t>
            </a:r>
            <a:r>
              <a:rPr lang="de-DE" dirty="0"/>
              <a:t> 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7561AEE-821E-9749-B989-639FDD3C3725}"/>
              </a:ext>
            </a:extLst>
          </p:cNvPr>
          <p:cNvSpPr txBox="1"/>
          <p:nvPr/>
        </p:nvSpPr>
        <p:spPr>
          <a:xfrm>
            <a:off x="3019245" y="5597090"/>
            <a:ext cx="89129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err="1"/>
              <a:t>source</a:t>
            </a:r>
            <a:r>
              <a:rPr lang="de-DE" sz="600" dirty="0"/>
              <a:t>: </a:t>
            </a:r>
            <a:r>
              <a:rPr lang="de-DE" sz="600" dirty="0" err="1"/>
              <a:t>Alammar</a:t>
            </a:r>
            <a:r>
              <a:rPr lang="de-DE" sz="600" dirty="0"/>
              <a:t>, J. The </a:t>
            </a:r>
            <a:r>
              <a:rPr lang="de-DE" sz="600" dirty="0" err="1"/>
              <a:t>illustrated</a:t>
            </a:r>
            <a:r>
              <a:rPr lang="de-DE" sz="600" dirty="0"/>
              <a:t> Word2vec. 2019 &lt;https://</a:t>
            </a:r>
            <a:r>
              <a:rPr lang="de-DE" sz="600" dirty="0" err="1"/>
              <a:t>jalammar.github.io</a:t>
            </a:r>
            <a:r>
              <a:rPr lang="de-DE" sz="600" dirty="0"/>
              <a:t>/illustrated-word2vec/.&gt; </a:t>
            </a:r>
            <a:r>
              <a:rPr lang="de-DE" sz="600" dirty="0" err="1"/>
              <a:t>Accessed</a:t>
            </a:r>
            <a:r>
              <a:rPr lang="de-DE" sz="600" dirty="0"/>
              <a:t>: 09.12.2021 </a:t>
            </a:r>
          </a:p>
        </p:txBody>
      </p:sp>
    </p:spTree>
    <p:extLst>
      <p:ext uri="{BB962C8B-B14F-4D97-AF65-F5344CB8AC3E}">
        <p14:creationId xmlns:p14="http://schemas.microsoft.com/office/powerpoint/2010/main" val="150798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8756984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classification attempts for the German job market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but would facilitate several downstream tasks: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solid database 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21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Research Gap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12/6/21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7C7AC1B-99D1-F040-BDFF-179BB1D0CAB9}"/>
              </a:ext>
            </a:extLst>
          </p:cNvPr>
          <p:cNvSpPr/>
          <p:nvPr/>
        </p:nvSpPr>
        <p:spPr>
          <a:xfrm>
            <a:off x="838200" y="3772694"/>
            <a:ext cx="2743200" cy="1244600"/>
          </a:xfrm>
          <a:prstGeom prst="rect">
            <a:avLst/>
          </a:prstGeom>
          <a:gradFill flip="none" rotWithShape="1">
            <a:gsLst>
              <a:gs pos="0">
                <a:srgbClr val="8AAEE4">
                  <a:tint val="66000"/>
                  <a:satMod val="160000"/>
                </a:srgbClr>
              </a:gs>
              <a:gs pos="50000">
                <a:srgbClr val="8AAEE4">
                  <a:tint val="44500"/>
                  <a:satMod val="160000"/>
                </a:srgbClr>
              </a:gs>
              <a:gs pos="100000">
                <a:srgbClr val="8AAEE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job market analyses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ABD3F9C-A220-114C-9DE8-6993C843CF08}"/>
              </a:ext>
            </a:extLst>
          </p:cNvPr>
          <p:cNvSpPr/>
          <p:nvPr/>
        </p:nvSpPr>
        <p:spPr>
          <a:xfrm>
            <a:off x="4724400" y="3772694"/>
            <a:ext cx="2743200" cy="1244600"/>
          </a:xfrm>
          <a:prstGeom prst="rect">
            <a:avLst/>
          </a:prstGeom>
          <a:gradFill flip="none" rotWithShape="1">
            <a:gsLst>
              <a:gs pos="0">
                <a:srgbClr val="8AAEE4">
                  <a:tint val="66000"/>
                  <a:satMod val="160000"/>
                </a:srgbClr>
              </a:gs>
              <a:gs pos="50000">
                <a:srgbClr val="8AAEE4">
                  <a:tint val="44500"/>
                  <a:satMod val="160000"/>
                </a:srgbClr>
              </a:gs>
              <a:gs pos="100000">
                <a:srgbClr val="8AAEE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improvement of job search engines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F004B4-8A4C-A148-8358-DA1023C78E25}"/>
              </a:ext>
            </a:extLst>
          </p:cNvPr>
          <p:cNvSpPr/>
          <p:nvPr/>
        </p:nvSpPr>
        <p:spPr>
          <a:xfrm>
            <a:off x="8610600" y="3772694"/>
            <a:ext cx="2743200" cy="1244600"/>
          </a:xfrm>
          <a:prstGeom prst="rect">
            <a:avLst/>
          </a:prstGeom>
          <a:gradFill flip="none" rotWithShape="1">
            <a:gsLst>
              <a:gs pos="0">
                <a:srgbClr val="8AAEE4">
                  <a:tint val="66000"/>
                  <a:satMod val="160000"/>
                </a:srgbClr>
              </a:gs>
              <a:gs pos="50000">
                <a:srgbClr val="8AAEE4">
                  <a:tint val="44500"/>
                  <a:satMod val="160000"/>
                </a:srgbClr>
              </a:gs>
              <a:gs pos="100000">
                <a:srgbClr val="8AAEE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improvement of job 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311094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5D5FBEB-0E13-8F4F-B0EF-807DDFF6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60" y="1611747"/>
            <a:ext cx="8879080" cy="467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3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928</Words>
  <Application>Microsoft Macintosh PowerPoint</Application>
  <PresentationFormat>Breitbild</PresentationFormat>
  <Paragraphs>255</Paragraphs>
  <Slides>25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Rahkakavee Baskaran</dc:creator>
  <cp:lastModifiedBy>Rahkakavee Baskaran</cp:lastModifiedBy>
  <cp:revision>4</cp:revision>
  <dcterms:created xsi:type="dcterms:W3CDTF">2021-12-04T22:02:34Z</dcterms:created>
  <dcterms:modified xsi:type="dcterms:W3CDTF">2021-12-09T09:02:36Z</dcterms:modified>
</cp:coreProperties>
</file>