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70" r:id="rId9"/>
    <p:sldId id="265" r:id="rId10"/>
    <p:sldId id="271" r:id="rId11"/>
    <p:sldId id="266" r:id="rId12"/>
    <p:sldId id="272" r:id="rId13"/>
    <p:sldId id="267" r:id="rId14"/>
    <p:sldId id="273" r:id="rId15"/>
    <p:sldId id="268" r:id="rId16"/>
    <p:sldId id="274" r:id="rId17"/>
    <p:sldId id="269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7155"/>
  </p:normalViewPr>
  <p:slideViewPr>
    <p:cSldViewPr snapToGrid="0" snapToObjects="1">
      <p:cViewPr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6CF5-CF4B-7F41-8736-DB825CD85C99}" type="datetimeFigureOut">
              <a:rPr lang="de-DE" smtClean="0"/>
              <a:t>04.12.21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C2A0-850C-7B4E-AC35-BEFBE788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7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29869-AB89-D349-AD3E-0A1E94F0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8E752-4072-3A46-9274-9ED6DB5B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98688-DA39-3B47-9C0B-8B0BE2A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304F-B078-3E40-952F-677CFDD45FD3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A51AD-5EC6-1A4D-910F-1BF26E21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1C688-DE95-6043-BB00-0A032189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5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C129F-1BE8-D841-AB63-B41796E4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C6EC7C-7104-834A-9491-A841A805E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9958E-E9EA-1243-9324-4B1A743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E70-710F-174C-BF55-9B27CD0750EC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77401-626E-7544-9E9C-041DD8BC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8F678-8688-FE4D-9FC3-32775CA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F8ACA2-3C1A-8941-80D2-59AB2A78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17A4CC-C9C2-4F47-9B0A-6EE96F98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81071-3C10-4A4B-AF89-83BC20A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B6BD-97B3-3347-9F45-03C4E577785B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66DA3-7233-0149-8807-CC6E52D3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A3F6E-C598-194D-BA68-674F5215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03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40ED4-3024-AF4B-903E-497E5D6A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526A3-78A7-FC49-90C8-E0BD7B14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8A465-846E-254F-A42C-4265D6F2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F4E6-E201-4643-B5C8-FBE0D9994D9F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4BC11-F449-724D-90BB-018CD803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349BE-2B94-AD4C-84E6-B8278E4D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2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ED842-874D-194B-A869-772B9C4C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820D0-A120-674D-AACD-25F415B5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8FD24-F2B3-4241-BDA4-8248EDB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84EF-07B7-164A-82D5-2E58E8ACDBDF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51C1C-2D14-9A40-AFD6-C43183A2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2EF43-31E5-694D-8CFF-E6337BF0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1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C11B4-D3F6-D94C-B492-25AC11E6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B1FDA-D2AC-FF49-A5F9-CA88CC49D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27F808-332C-4245-A1FB-1BFF7621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D3746-F863-9541-886A-E68EBE60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9325-0904-4340-9814-4A2D042B7E22}" type="datetime1">
              <a:rPr lang="de-DE" smtClean="0"/>
              <a:t>04.12.21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81ECB-6BCA-584B-B8D9-4CD38D7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E4E1E-A746-D542-9421-05837446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6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C9201-39E2-C745-AD67-7CD9F7D9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7E978-61E1-7146-A7C5-6898DDEB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9B573-915E-4144-B4BA-7BAA3292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9AA6C8-0E9C-6B4B-8425-D76473C3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4180F6-AF71-E641-AD4E-44FE5896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10418-3FA1-DA41-9C85-84781D5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F4C7-084D-5244-B2A5-F40E4DF50BF6}" type="datetime1">
              <a:rPr lang="de-DE" smtClean="0"/>
              <a:t>04.12.21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C1EC85-2952-A449-8F17-D3720E4E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4065EF-2EEB-D544-B33C-9F61BA97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6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65638-0A4D-9A4E-95D9-15177E8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96741C-9E38-364F-9D9F-B820BB7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DB50-6EB9-7947-978C-55E2A27000A3}" type="datetime1">
              <a:rPr lang="de-DE" smtClean="0"/>
              <a:t>04.12.21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DC4B5F-2E56-534D-BA71-57A80ABF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C5A52-4397-694D-B256-4635E508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1E9AC0-928A-4248-9BA6-B713D6B6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CBB-594C-4B45-A5E0-9908C6A7C686}" type="datetime1">
              <a:rPr lang="de-DE" smtClean="0"/>
              <a:t>04.12.21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5C9B59-F7B4-5D4C-947E-DC30F51B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AB59A-1EB9-9547-9ECB-37688B04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4D1F-6142-B64B-A233-E90ADE0F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CC619-A1DA-CA4A-A91E-B13BD03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B52AC4-BC06-AF4E-BAD5-D54B5793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B89A7B-05F1-AC49-B08B-FD269F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F8DC-B52B-A543-AE9E-87C63ABC294E}" type="datetime1">
              <a:rPr lang="de-DE" smtClean="0"/>
              <a:t>04.12.21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946CCB-44FF-7144-AD02-24EE3D3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A52BB-4D9E-5E41-825B-7F284FD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1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ED34F-7BAE-5A4C-B443-D38E7F4A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71EBD2-C25F-EA45-B17E-2B3F920C1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86DCC-FFA3-B441-9105-A925D5D2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D4385-2421-4E4B-8271-F776A13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F9A9-7ED3-D64C-81DE-72DC4E92AC50}" type="datetime1">
              <a:rPr lang="de-DE" smtClean="0"/>
              <a:t>04.12.21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1F1166-2AF1-EE42-9A1E-A7B071C0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D0EF4-7A75-0044-AC10-FF0D333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05960C-EBF4-8343-8E4C-295B5766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BE141-8BD5-2346-9CB9-DB75002F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8D488-AF35-364D-909A-415A5268B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B382-411A-F849-878D-5FEA512A5E55}" type="datetime1">
              <a:rPr lang="de-DE" smtClean="0"/>
              <a:t>04.12.21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46E79-BF81-1443-A39C-DB387D61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F857B-EC12-4041-AB59-CA57C427C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2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Rahkakavee Baskaran</a:t>
            </a:r>
          </a:p>
          <a:p>
            <a:pPr marL="0" indent="0" algn="ctr">
              <a:buNone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Economics</a:t>
            </a:r>
          </a:p>
          <a:p>
            <a:pPr marL="0" indent="0" algn="ctr">
              <a:buNone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December 16, 2021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838200" y="703897"/>
            <a:ext cx="10515600" cy="137033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 Matching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026C49-0236-8140-8AE6-5BF083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4520883"/>
            <a:ext cx="3383280" cy="1641886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04.12.21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Target 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5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43E1453-77CC-E64C-A3B4-6810D6D1AE84}"/>
              </a:ext>
            </a:extLst>
          </p:cNvPr>
          <p:cNvSpPr/>
          <p:nvPr/>
        </p:nvSpPr>
        <p:spPr>
          <a:xfrm>
            <a:off x="7405694" y="2704280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1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Preprocessed 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7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D8E2701-DEE9-4D4B-AFFD-83246AEAF356}"/>
              </a:ext>
            </a:extLst>
          </p:cNvPr>
          <p:cNvSpPr/>
          <p:nvPr/>
        </p:nvSpPr>
        <p:spPr>
          <a:xfrm>
            <a:off x="7405694" y="4620100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7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Transformed Data I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8D701D1-34FE-B14C-9394-450D81FDC0D9}"/>
              </a:ext>
            </a:extLst>
          </p:cNvPr>
          <p:cNvSpPr/>
          <p:nvPr/>
        </p:nvSpPr>
        <p:spPr>
          <a:xfrm>
            <a:off x="4522760" y="4595010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46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Transformed Data II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2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Results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4077753-1684-3142-B19D-70E1C314570B}"/>
              </a:ext>
            </a:extLst>
          </p:cNvPr>
          <p:cNvSpPr/>
          <p:nvPr/>
        </p:nvSpPr>
        <p:spPr>
          <a:xfrm>
            <a:off x="1648296" y="4603175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5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First Results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5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ED5C1A-FC91-A543-902D-F59093E4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92" y="1838314"/>
            <a:ext cx="5713889" cy="37692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FE9C9E0-5290-1D4B-B8B4-01BE4EBF11A2}"/>
              </a:ext>
            </a:extLst>
          </p:cNvPr>
          <p:cNvSpPr/>
          <p:nvPr/>
        </p:nvSpPr>
        <p:spPr>
          <a:xfrm>
            <a:off x="6596201" y="4869579"/>
            <a:ext cx="1424940" cy="441960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A8219A1-9153-154C-B2E2-6D80FE5BAE1B}"/>
              </a:ext>
            </a:extLst>
          </p:cNvPr>
          <p:cNvGrpSpPr/>
          <p:nvPr/>
        </p:nvGrpSpPr>
        <p:grpSpPr>
          <a:xfrm>
            <a:off x="585134" y="2669123"/>
            <a:ext cx="5044440" cy="2493081"/>
            <a:chOff x="609600" y="2754522"/>
            <a:chExt cx="5044440" cy="245770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10AF92D-1CFC-6B40-9D51-D881BC4E1E88}"/>
                </a:ext>
              </a:extLst>
            </p:cNvPr>
            <p:cNvSpPr/>
            <p:nvPr/>
          </p:nvSpPr>
          <p:spPr>
            <a:xfrm>
              <a:off x="609600" y="2754522"/>
              <a:ext cx="5044440" cy="1986846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781D137-357D-0843-BEEE-950B0D04856E}"/>
                </a:ext>
              </a:extLst>
            </p:cNvPr>
            <p:cNvSpPr txBox="1"/>
            <p:nvPr/>
          </p:nvSpPr>
          <p:spPr>
            <a:xfrm>
              <a:off x="751918" y="2936657"/>
              <a:ext cx="4767111" cy="227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err="1"/>
                <a:t>Ambiguity</a:t>
              </a:r>
              <a:r>
                <a:rPr lang="de-DE" u="sng" dirty="0"/>
                <a:t>  </a:t>
              </a:r>
              <a:r>
                <a:rPr lang="de-DE" u="sng" dirty="0" err="1"/>
                <a:t>between</a:t>
              </a:r>
              <a:r>
                <a:rPr lang="de-DE" u="sng" dirty="0"/>
                <a:t>  </a:t>
              </a:r>
              <a:r>
                <a:rPr lang="de-DE" u="sng" dirty="0" err="1"/>
                <a:t>level</a:t>
              </a:r>
              <a:r>
                <a:rPr lang="de-DE" u="sng" dirty="0"/>
                <a:t> </a:t>
              </a:r>
              <a:r>
                <a:rPr lang="de-DE" u="sng" dirty="0" err="1"/>
                <a:t>of</a:t>
              </a:r>
              <a:r>
                <a:rPr lang="de-DE" u="sng" dirty="0"/>
                <a:t> </a:t>
              </a:r>
              <a:r>
                <a:rPr lang="de-DE" u="sng" dirty="0" err="1"/>
                <a:t>requirement</a:t>
              </a:r>
              <a:endParaRPr lang="de-DE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6330</a:t>
              </a:r>
              <a:r>
                <a:rPr lang="de-DE" b="1" dirty="0"/>
                <a:t>1</a:t>
              </a:r>
              <a:r>
                <a:rPr lang="de-DE" dirty="0"/>
                <a:t>: „Berufe im Gastronomieservice (ohne Spezialisierung) – </a:t>
              </a:r>
              <a:r>
                <a:rPr lang="de-DE" b="1" dirty="0"/>
                <a:t>Helfer/Anlerntätigkeiten“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6330</a:t>
              </a:r>
              <a:r>
                <a:rPr lang="de-DE" b="1" dirty="0"/>
                <a:t>2</a:t>
              </a:r>
              <a:r>
                <a:rPr lang="de-DE" dirty="0"/>
                <a:t>: „Berufe im Gastronomieservice (ohne Spezialisierung) - </a:t>
              </a:r>
              <a:r>
                <a:rPr lang="de-DE" b="1" dirty="0"/>
                <a:t>fachlich ausgerichtete Tätigkeiten“ </a:t>
              </a:r>
            </a:p>
            <a:p>
              <a:endParaRPr lang="de-DE" dirty="0"/>
            </a:p>
            <a:p>
              <a:endParaRPr lang="de-DE" dirty="0"/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7F98EF73-8493-7442-8E6E-675C79DE6784}"/>
              </a:ext>
            </a:extLst>
          </p:cNvPr>
          <p:cNvSpPr/>
          <p:nvPr/>
        </p:nvSpPr>
        <p:spPr>
          <a:xfrm>
            <a:off x="6596201" y="4881154"/>
            <a:ext cx="1424940" cy="441960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689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task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Related work and research gap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results and discussion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Table of Contents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7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04/12/2021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21EA4E-DB70-6D48-BEEF-34DD1243AD95}"/>
              </a:ext>
            </a:extLst>
          </p:cNvPr>
          <p:cNvSpPr txBox="1"/>
          <p:nvPr/>
        </p:nvSpPr>
        <p:spPr>
          <a:xfrm>
            <a:off x="1747777" y="31020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C1EA968-11D3-954C-97BE-5DB74B8B6D6B}"/>
              </a:ext>
            </a:extLst>
          </p:cNvPr>
          <p:cNvGrpSpPr/>
          <p:nvPr/>
        </p:nvGrpSpPr>
        <p:grpSpPr>
          <a:xfrm>
            <a:off x="501316" y="2249718"/>
            <a:ext cx="5150888" cy="689625"/>
            <a:chOff x="519052" y="3813243"/>
            <a:chExt cx="5150888" cy="689625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3DEEC61-26E3-664D-8752-40FDC8E9A5EE}"/>
                </a:ext>
              </a:extLst>
            </p:cNvPr>
            <p:cNvSpPr/>
            <p:nvPr/>
          </p:nvSpPr>
          <p:spPr>
            <a:xfrm>
              <a:off x="519052" y="3813243"/>
              <a:ext cx="5150888" cy="689625"/>
            </a:xfrm>
            <a:prstGeom prst="rect">
              <a:avLst/>
            </a:prstGeom>
            <a:noFill/>
            <a:ln w="38100">
              <a:solidFill>
                <a:srgbClr val="12527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EC6AE97-D4F0-6A4F-9608-9F235BA1799C}"/>
                </a:ext>
              </a:extLst>
            </p:cNvPr>
            <p:cNvSpPr txBox="1"/>
            <p:nvPr/>
          </p:nvSpPr>
          <p:spPr>
            <a:xfrm>
              <a:off x="600454" y="3856537"/>
              <a:ext cx="4902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32122 has many alternatives</a:t>
              </a:r>
            </a:p>
            <a:p>
              <a:r>
                <a:rPr lang="en-GB">
                  <a:sym typeface="Wingdings" pitchFamily="2" charset="2"/>
                </a:rPr>
                <a:t> Differentiation is really difficult</a:t>
              </a:r>
              <a:endParaRPr lang="en-GB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B1597FA-9F88-3C46-8D49-87BA6B548321}"/>
              </a:ext>
            </a:extLst>
          </p:cNvPr>
          <p:cNvGrpSpPr/>
          <p:nvPr/>
        </p:nvGrpSpPr>
        <p:grpSpPr>
          <a:xfrm>
            <a:off x="501316" y="3115477"/>
            <a:ext cx="5150888" cy="467561"/>
            <a:chOff x="519052" y="4559774"/>
            <a:chExt cx="5150888" cy="46756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DA22E40-F6B3-A248-974F-8256DD981ACA}"/>
                </a:ext>
              </a:extLst>
            </p:cNvPr>
            <p:cNvSpPr/>
            <p:nvPr/>
          </p:nvSpPr>
          <p:spPr>
            <a:xfrm>
              <a:off x="519052" y="4559774"/>
              <a:ext cx="5150888" cy="467561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35251F0-2EE7-5340-86C3-BCD93E589706}"/>
                </a:ext>
              </a:extLst>
            </p:cNvPr>
            <p:cNvSpPr txBox="1"/>
            <p:nvPr/>
          </p:nvSpPr>
          <p:spPr>
            <a:xfrm>
              <a:off x="586260" y="4608888"/>
              <a:ext cx="501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32122 often as an alternative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304969-DA5E-0142-A801-823CACAFE477}"/>
              </a:ext>
            </a:extLst>
          </p:cNvPr>
          <p:cNvGrpSpPr/>
          <p:nvPr/>
        </p:nvGrpSpPr>
        <p:grpSpPr>
          <a:xfrm>
            <a:off x="501314" y="3800477"/>
            <a:ext cx="5150889" cy="646331"/>
            <a:chOff x="519052" y="5097856"/>
            <a:chExt cx="5150889" cy="64633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731C173-B753-D845-AE21-37DE7CDEF8E8}"/>
                </a:ext>
              </a:extLst>
            </p:cNvPr>
            <p:cNvSpPr/>
            <p:nvPr/>
          </p:nvSpPr>
          <p:spPr>
            <a:xfrm rot="16200000">
              <a:off x="2792512" y="2828664"/>
              <a:ext cx="603970" cy="515088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EEFC29E-22C2-A541-8C3D-F7D4E42AC2E8}"/>
                </a:ext>
              </a:extLst>
            </p:cNvPr>
            <p:cNvSpPr txBox="1"/>
            <p:nvPr/>
          </p:nvSpPr>
          <p:spPr>
            <a:xfrm>
              <a:off x="543588" y="5097856"/>
              <a:ext cx="5016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„Berufsuntergruppen“ (4th digit) difficult to differentiate (321</a:t>
              </a:r>
              <a:r>
                <a:rPr lang="en-GB" b="1"/>
                <a:t>2</a:t>
              </a:r>
              <a:r>
                <a:rPr lang="en-GB"/>
                <a:t>2, 321</a:t>
              </a:r>
              <a:r>
                <a:rPr lang="en-GB" b="1"/>
                <a:t>1</a:t>
              </a:r>
              <a:r>
                <a:rPr lang="en-GB"/>
                <a:t>2, 321</a:t>
              </a:r>
              <a:r>
                <a:rPr lang="en-GB" b="1"/>
                <a:t>0</a:t>
              </a:r>
              <a:r>
                <a:rPr lang="en-GB"/>
                <a:t>2, 321</a:t>
              </a:r>
              <a:r>
                <a:rPr lang="en-GB" b="1"/>
                <a:t>0</a:t>
              </a:r>
              <a:r>
                <a:rPr lang="en-GB"/>
                <a:t>1)  </a:t>
              </a:r>
            </a:p>
          </p:txBody>
        </p:sp>
      </p:grpSp>
      <p:pic>
        <p:nvPicPr>
          <p:cNvPr id="45" name="Grafik 44">
            <a:extLst>
              <a:ext uri="{FF2B5EF4-FFF2-40B4-BE49-F238E27FC236}">
                <a16:creationId xmlns:a16="http://schemas.microsoft.com/office/drawing/2014/main" id="{2B381C8F-7505-AF47-B702-77493FF22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2" t="8514" r="13601" b="5703"/>
          <a:stretch/>
        </p:blipFill>
        <p:spPr>
          <a:xfrm>
            <a:off x="5796642" y="42347"/>
            <a:ext cx="6381865" cy="6817909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6E1C719F-7758-BC44-80BB-AD145DD1D9B7}"/>
              </a:ext>
            </a:extLst>
          </p:cNvPr>
          <p:cNvSpPr/>
          <p:nvPr/>
        </p:nvSpPr>
        <p:spPr>
          <a:xfrm rot="16200000">
            <a:off x="9283788" y="6473725"/>
            <a:ext cx="319347" cy="130372"/>
          </a:xfrm>
          <a:prstGeom prst="rect">
            <a:avLst/>
          </a:prstGeom>
          <a:noFill/>
          <a:ln w="12700">
            <a:solidFill>
              <a:srgbClr val="12527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C3F0CAD-330E-8B4C-A36D-42A7FD5C32B6}"/>
              </a:ext>
            </a:extLst>
          </p:cNvPr>
          <p:cNvSpPr/>
          <p:nvPr/>
        </p:nvSpPr>
        <p:spPr>
          <a:xfrm>
            <a:off x="5954904" y="2417480"/>
            <a:ext cx="287195" cy="129147"/>
          </a:xfrm>
          <a:prstGeom prst="rect">
            <a:avLst/>
          </a:prstGeom>
          <a:noFill/>
          <a:ln w="12700">
            <a:solidFill>
              <a:srgbClr val="AAD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2DCCE36-5F22-9D46-B1E1-A43AB55DD5EA}"/>
              </a:ext>
            </a:extLst>
          </p:cNvPr>
          <p:cNvSpPr/>
          <p:nvPr/>
        </p:nvSpPr>
        <p:spPr>
          <a:xfrm>
            <a:off x="9378461" y="1963691"/>
            <a:ext cx="130373" cy="4421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8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Research Task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Related Work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Research Gap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A78660FC-969B-3B4C-AFD9-9BC8D95D294C}"/>
              </a:ext>
            </a:extLst>
          </p:cNvPr>
          <p:cNvSpPr/>
          <p:nvPr/>
        </p:nvSpPr>
        <p:spPr>
          <a:xfrm>
            <a:off x="1648933" y="2685164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6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Data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2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F8BC-E337-3D43-A838-E92C1E5EB737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12/4/21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5D5FBEB-0E13-8F4F-B0EF-807DDFF6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0" y="1611747"/>
            <a:ext cx="8879080" cy="4679516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48BAC53-0F91-EF4F-81A0-A428FE010344}"/>
              </a:ext>
            </a:extLst>
          </p:cNvPr>
          <p:cNvSpPr/>
          <p:nvPr/>
        </p:nvSpPr>
        <p:spPr>
          <a:xfrm>
            <a:off x="4522762" y="2696116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73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Breitbild</PresentationFormat>
  <Paragraphs>115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Rahkakavee Baskaran</dc:creator>
  <cp:lastModifiedBy>Rahkakavee Baskaran</cp:lastModifiedBy>
  <cp:revision>1</cp:revision>
  <dcterms:created xsi:type="dcterms:W3CDTF">2021-12-04T22:02:34Z</dcterms:created>
  <dcterms:modified xsi:type="dcterms:W3CDTF">2021-12-04T22:57:56Z</dcterms:modified>
</cp:coreProperties>
</file>