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7" r:id="rId2"/>
    <p:sldId id="259" r:id="rId3"/>
    <p:sldId id="258" r:id="rId4"/>
    <p:sldId id="260" r:id="rId5"/>
    <p:sldId id="280" r:id="rId6"/>
    <p:sldId id="261" r:id="rId7"/>
    <p:sldId id="283" r:id="rId8"/>
    <p:sldId id="281" r:id="rId9"/>
    <p:sldId id="263" r:id="rId10"/>
    <p:sldId id="264" r:id="rId11"/>
    <p:sldId id="270" r:id="rId12"/>
    <p:sldId id="265" r:id="rId13"/>
    <p:sldId id="271" r:id="rId14"/>
    <p:sldId id="289" r:id="rId15"/>
    <p:sldId id="266" r:id="rId16"/>
    <p:sldId id="282" r:id="rId17"/>
    <p:sldId id="267" r:id="rId18"/>
    <p:sldId id="273" r:id="rId19"/>
    <p:sldId id="268" r:id="rId20"/>
    <p:sldId id="274" r:id="rId21"/>
    <p:sldId id="269" r:id="rId22"/>
    <p:sldId id="275" r:id="rId23"/>
    <p:sldId id="285" r:id="rId24"/>
    <p:sldId id="276" r:id="rId25"/>
    <p:sldId id="277" r:id="rId26"/>
    <p:sldId id="296" r:id="rId27"/>
    <p:sldId id="279" r:id="rId28"/>
    <p:sldId id="293" r:id="rId29"/>
    <p:sldId id="290" r:id="rId30"/>
    <p:sldId id="291" r:id="rId31"/>
    <p:sldId id="295" r:id="rId32"/>
    <p:sldId id="294" r:id="rId33"/>
    <p:sldId id="292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9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CE8"/>
    <a:srgbClr val="8AA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1"/>
    <p:restoredTop sz="91883"/>
  </p:normalViewPr>
  <p:slideViewPr>
    <p:cSldViewPr snapToGrid="0" snapToObjects="1">
      <p:cViewPr>
        <p:scale>
          <a:sx n="222" d="100"/>
          <a:sy n="222" d="100"/>
        </p:scale>
        <p:origin x="1128" y="144"/>
      </p:cViewPr>
      <p:guideLst>
        <p:guide orient="horz" pos="2160"/>
        <p:guide pos="9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36CF5-CF4B-7F41-8736-DB825CD85C99}" type="datetimeFigureOut">
              <a:rPr lang="de-DE" smtClean="0"/>
              <a:t>12.12.21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2C2A0-850C-7B4E-AC35-BEFBE78842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177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Vorschläge für die Änderung des Titels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de-DE" dirty="0"/>
              <a:t>An </a:t>
            </a:r>
            <a:r>
              <a:rPr lang="de-DE" dirty="0" err="1"/>
              <a:t>evaluation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different </a:t>
            </a:r>
            <a:r>
              <a:rPr lang="de-DE" dirty="0" err="1"/>
              <a:t>vectorization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German </a:t>
            </a:r>
            <a:r>
              <a:rPr lang="de-DE" dirty="0" err="1"/>
              <a:t>job</a:t>
            </a:r>
            <a:r>
              <a:rPr lang="de-DE" dirty="0"/>
              <a:t> </a:t>
            </a:r>
            <a:r>
              <a:rPr lang="de-DE" dirty="0" err="1"/>
              <a:t>titlte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de-DE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de-DE" dirty="0"/>
              <a:t>Job title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German </a:t>
            </a:r>
            <a:r>
              <a:rPr lang="de-DE" dirty="0" err="1"/>
              <a:t>job</a:t>
            </a:r>
            <a:r>
              <a:rPr lang="de-DE" dirty="0"/>
              <a:t> </a:t>
            </a:r>
            <a:r>
              <a:rPr lang="de-DE" dirty="0" err="1"/>
              <a:t>advertisements</a:t>
            </a:r>
            <a:r>
              <a:rPr lang="de-DE" dirty="0"/>
              <a:t>– An </a:t>
            </a:r>
            <a:r>
              <a:rPr lang="de-DE" dirty="0" err="1"/>
              <a:t>evaluation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different </a:t>
            </a:r>
            <a:r>
              <a:rPr lang="de-DE" dirty="0" err="1"/>
              <a:t>vectorization</a:t>
            </a:r>
            <a:r>
              <a:rPr lang="de-DE" dirty="0"/>
              <a:t> </a:t>
            </a:r>
            <a:r>
              <a:rPr lang="de-DE" dirty="0" err="1"/>
              <a:t>techniques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2C2A0-850C-7B4E-AC35-BEFBE78842C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557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2C2A0-850C-7B4E-AC35-BEFBE78842C3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440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2C2A0-850C-7B4E-AC35-BEFBE78842C3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7271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Frage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Nur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46 Klassen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übrig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Aber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wenn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ich example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Zahl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runter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mache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läuft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der SVM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nicht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durch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Berechnung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von Precision etc.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wird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vieles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auf Null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gesetzt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weil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keine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Predictions  (threshold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ausgesucht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ungefähr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elbow technique,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wobei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ich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etwas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runter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gegangen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bin,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weil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sonst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wieder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ill-defined Precision and Recall) 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2C2A0-850C-7B4E-AC35-BEFBE78842C3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7550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Frage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Nur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38 Klassen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übrig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Aber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wenn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ich example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Zahl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runter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mache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läuft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der SVM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nicht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durch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Berechnung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von Precision etc.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bekomme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wird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vieles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auf Null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gesetzt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weil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keine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Predictions (threshold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habe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ich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elbow method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gemacht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2C2A0-850C-7B4E-AC35-BEFBE78842C3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876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2C2A0-850C-7B4E-AC35-BEFBE78842C3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2152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Fragen: Ein simpler Word2vec und Doc2vec mit Fine </a:t>
            </a:r>
            <a:r>
              <a:rPr lang="de-DE" dirty="0" err="1"/>
              <a:t>tuning</a:t>
            </a:r>
            <a:r>
              <a:rPr lang="de-DE" dirty="0"/>
              <a:t> + 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searchwords</a:t>
            </a:r>
            <a:r>
              <a:rPr lang="de-DE" dirty="0"/>
              <a:t> (vor allem in den Ergebnissen sind die </a:t>
            </a:r>
            <a:r>
              <a:rPr lang="de-DE" dirty="0" err="1"/>
              <a:t>embeddings</a:t>
            </a:r>
            <a:r>
              <a:rPr lang="de-DE" dirty="0"/>
              <a:t> jetzt ohne </a:t>
            </a:r>
            <a:r>
              <a:rPr lang="de-DE" dirty="0" err="1"/>
              <a:t>searchwords</a:t>
            </a:r>
            <a:r>
              <a:rPr lang="de-DE" dirty="0"/>
              <a:t>) ist das doch nicht wirklich “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challenges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“ oder? </a:t>
            </a:r>
          </a:p>
          <a:p>
            <a:pPr marL="171450" indent="-171450">
              <a:buFontTx/>
              <a:buChar char="-"/>
            </a:pPr>
            <a:r>
              <a:rPr lang="de-DE" dirty="0"/>
              <a:t>Es gibt ein Paper das genau die gleichen Ergebnisse rausbekommen hat wie ich, dagegen stehen viele Ansätze mit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und </a:t>
            </a:r>
            <a:r>
              <a:rPr lang="de-DE" dirty="0" err="1"/>
              <a:t>dense</a:t>
            </a:r>
            <a:r>
              <a:rPr lang="de-DE" dirty="0"/>
              <a:t> </a:t>
            </a:r>
            <a:r>
              <a:rPr lang="de-DE" dirty="0" err="1"/>
              <a:t>vectors</a:t>
            </a:r>
            <a:r>
              <a:rPr lang="de-DE" dirty="0"/>
              <a:t> </a:t>
            </a:r>
          </a:p>
          <a:p>
            <a:pPr marL="171450" indent="-171450">
              <a:buFontTx/>
              <a:buChar char="-"/>
            </a:pPr>
            <a:r>
              <a:rPr lang="de-DE" dirty="0"/>
              <a:t>Was rechtfertigt es nochmal für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classifcation</a:t>
            </a:r>
            <a:r>
              <a:rPr lang="de-DE" dirty="0"/>
              <a:t> nochmal „solche alten Ansätze“ anzuschauen (Felix Kommentar)</a:t>
            </a:r>
          </a:p>
          <a:p>
            <a:pPr marL="171450" indent="-171450">
              <a:buFontTx/>
              <a:buChar char="-"/>
            </a:pPr>
            <a:r>
              <a:rPr lang="de-DE" dirty="0"/>
              <a:t>Fokussierung vielleicht auf </a:t>
            </a:r>
            <a:r>
              <a:rPr lang="de-DE" dirty="0" err="1"/>
              <a:t>dense</a:t>
            </a:r>
            <a:r>
              <a:rPr lang="de-DE" dirty="0"/>
              <a:t> vs. </a:t>
            </a:r>
            <a:r>
              <a:rPr lang="de-DE" dirty="0" err="1"/>
              <a:t>sparse</a:t>
            </a:r>
            <a:r>
              <a:rPr lang="de-DE" dirty="0"/>
              <a:t> </a:t>
            </a:r>
            <a:r>
              <a:rPr lang="de-DE" dirty="0" err="1"/>
              <a:t>vectorization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? Aber warum dann nochmal BERT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2C2A0-850C-7B4E-AC35-BEFBE78842C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937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Wang et al 2017b achieve better performance with sparse vectors while Chen et al. (2019) argues for dense vectors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2C2A0-850C-7B4E-AC35-BEFBE78842C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838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Wang et al 2017b achieve better performance with sparse vectors while Chen et al. (2019) argues for dense vectors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2C2A0-850C-7B4E-AC35-BEFBE78842C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6668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KldB 2010 reflects current market trends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job portals use different categories for job titles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KldB 2010 is based on ISCO (International Standard Classification of Occupation) 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could improve job search engines and recommendation systems in Germany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2C2A0-850C-7B4E-AC35-BEFBE78842C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891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2C2A0-850C-7B4E-AC35-BEFBE78842C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427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2C2A0-850C-7B4E-AC35-BEFBE78842C3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369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2C2A0-850C-7B4E-AC35-BEFBE78842C3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490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2C2A0-850C-7B4E-AC35-BEFBE78842C3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3281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729869-AB89-D349-AD3E-0A1E94F0E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38E752-4072-3A46-9274-9ED6DB5BA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F98688-DA39-3B47-9C0B-8B0BE2A0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8F4D9-CF5B-A247-B7D8-E295AE633CF9}" type="datetime1">
              <a:rPr lang="de-DE" smtClean="0"/>
              <a:t>13.12.21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CA51AD-5EC6-1A4D-910F-1BF26E21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Job Title Matching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71C688-DE95-6043-BB00-0A0321899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57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AC129F-1BE8-D841-AB63-B41796E42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C6EC7C-7104-834A-9491-A841A805E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E9958E-E9EA-1243-9324-4B1A7435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D867-DFCE-2E49-A0D6-B924EE82EDF7}" type="datetime1">
              <a:rPr lang="de-DE" smtClean="0"/>
              <a:t>13.12.21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E77401-626E-7544-9E9C-041DD8BC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Job Title Matching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F8F678-8688-FE4D-9FC3-32775CAE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14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AF8ACA2-3C1A-8941-80D2-59AB2A787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17A4CC-C9C2-4F47-9B0A-6EE96F988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281071-3C10-4A4B-AF89-83BC20A5E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A8053-9D13-A347-9CB8-21DA36EE2527}" type="datetime1">
              <a:rPr lang="de-DE" smtClean="0"/>
              <a:t>13.12.21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666DA3-7233-0149-8807-CC6E52D3F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Job Title Matching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EA3F6E-C598-194D-BA68-674F5215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03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940ED4-3024-AF4B-903E-497E5D6A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2526A3-78A7-FC49-90C8-E0BD7B142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E8A465-846E-254F-A42C-4265D6F2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04228-A8A6-C94B-B2EB-55511320B2CD}" type="datetime1">
              <a:rPr lang="de-DE" smtClean="0"/>
              <a:t>13.12.21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94BC11-F449-724D-90BB-018CD8035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Job Title Matching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C349BE-2B94-AD4C-84E6-B8278E4DA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025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DED842-874D-194B-A869-772B9C4C5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F820D0-A120-674D-AACD-25F415B5C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98FD24-F2B3-4241-BDA4-8248EDB1B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4B4F-489B-E642-AC6B-F0B8141BE26E}" type="datetime1">
              <a:rPr lang="de-DE" smtClean="0"/>
              <a:t>13.12.21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A51C1C-2D14-9A40-AFD6-C43183A26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Job Title Matching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32EF43-31E5-694D-8CFF-E6337BF05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91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7C11B4-D3F6-D94C-B492-25AC11E6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8B1FDA-D2AC-FF49-A5F9-CA88CC49D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27F808-332C-4245-A1FB-1BFF76210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4D3746-F863-9541-886A-E68EBE60C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B971-3ED5-D644-AAC9-7F7D43552D7A}" type="datetime1">
              <a:rPr lang="de-DE" smtClean="0"/>
              <a:t>13.12.21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081ECB-6BCA-584B-B8D9-4CD38D79F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Job Title Matching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0E4E1E-A746-D542-9421-05837446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61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0C9201-39E2-C745-AD67-7CD9F7D9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37E978-61E1-7146-A7C5-6898DDEBE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99B573-915E-4144-B4BA-7BAA32928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F9AA6C8-0E9C-6B4B-8425-D76473C37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24180F6-AF71-E641-AD4E-44FE58968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D10418-3FA1-DA41-9C85-84781D59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B12F-E073-9B45-8FDD-25FDACFF1248}" type="datetime1">
              <a:rPr lang="de-DE" smtClean="0"/>
              <a:t>13.12.21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CC1EC85-2952-A449-8F17-D3720E4E2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D4065EF-2EEB-D544-B33C-9F61BA977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63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065638-0A4D-9A4E-95D9-15177E82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96741C-9E38-364F-9D9F-B820BB7D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B70B-70D7-DF48-93C2-D95747BE1AF4}" type="datetime1">
              <a:rPr lang="de-DE" smtClean="0"/>
              <a:t>13.12.21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BDC4B5F-2E56-534D-BA71-57A80ABFF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Job Title Matching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AC5A52-4397-694D-B256-4635E508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01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1E9AC0-928A-4248-9BA6-B713D6B6D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D3A5-7B98-0340-A879-13964376793D}" type="datetime1">
              <a:rPr lang="de-DE" smtClean="0"/>
              <a:t>13.12.21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C5C9B59-F7B4-5D4C-947E-DC30F51BA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Job Title Matching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1AB59A-1EB9-9547-9ECB-37688B04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68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714D1F-6142-B64B-A233-E90ADE0F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0CC619-A1DA-CA4A-A91E-B13BD03CA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B52AC4-BC06-AF4E-BAD5-D54B57933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B89A7B-05F1-AC49-B08B-FD269FF82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9E47-65D1-0742-AB5D-3E3B01A10DE5}" type="datetime1">
              <a:rPr lang="de-DE" smtClean="0"/>
              <a:t>13.12.21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946CCB-44FF-7144-AD02-24EE3D39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Job Title Matching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AA52BB-4D9E-5E41-825B-7F284FD3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17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ED34F-7BAE-5A4C-B443-D38E7F4A0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F71EBD2-C25F-EA45-B17E-2B3F920C1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6186DCC-FFA3-B441-9105-A925D5D29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3D4385-2421-4E4B-8271-F776A13CB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34A1-341C-5142-A884-518BF256A39C}" type="datetime1">
              <a:rPr lang="de-DE" smtClean="0"/>
              <a:t>13.12.21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1F1166-2AF1-EE42-9A1E-A7B071C0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Job Title Matching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9D0EF4-7A75-0044-AC10-FF0D3336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92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805960C-EBF4-8343-8E4C-295B57668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CBE141-8BD5-2346-9CB9-DB75002F9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38D488-AF35-364D-909A-415A5268B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2556C-4799-0C49-8B8A-7206D7E0D8A3}" type="datetime1">
              <a:rPr lang="de-DE" smtClean="0"/>
              <a:t>13.12.21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346E79-BF81-1443-A39C-DB387D611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Job Title Matching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7F857B-EC12-4041-AB59-CA57C427C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3030E-9675-7D44-A4BE-C7E44D426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26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alammar.github.io/illustrated-word2vec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9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Rahkakavee Baskaran</a:t>
            </a:r>
          </a:p>
          <a:p>
            <a:pPr marL="0" indent="0" algn="ctr">
              <a:buNone/>
            </a:pPr>
            <a:endParaRPr lang="en-US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Department of Economics</a:t>
            </a:r>
          </a:p>
          <a:p>
            <a:pPr marL="0" indent="0" algn="ctr">
              <a:buNone/>
            </a:pPr>
            <a:endParaRPr lang="en-US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December 16, 2021</a:t>
            </a:r>
          </a:p>
          <a:p>
            <a:pPr marL="0" indent="0" algn="ctr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838200" y="703897"/>
            <a:ext cx="10515600" cy="137033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Job Title Matching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5026C49-0236-8140-8AE6-5BF083A7A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360" y="4520883"/>
            <a:ext cx="3383280" cy="1641886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85C3-58F6-B847-946A-00D37EF30355}" type="datetime1">
              <a:rPr lang="de-DE" smtClean="0">
                <a:latin typeface="Calibri" panose="020F0502020204030204" pitchFamily="34" charset="0"/>
                <a:cs typeface="Calibri" panose="020F0502020204030204" pitchFamily="34" charset="0"/>
              </a:rPr>
              <a:t>13.12.21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468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755169F-4A14-5240-8FC4-0EA1F3F04B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156"/>
          <a:stretch/>
        </p:blipFill>
        <p:spPr>
          <a:xfrm>
            <a:off x="838200" y="1653255"/>
            <a:ext cx="10116395" cy="4806507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Method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0D90-FC9E-2F4E-8C95-C0DAB7029950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13.12.21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84EC650-C4B0-7047-959B-DC7DB94E2731}"/>
              </a:ext>
            </a:extLst>
          </p:cNvPr>
          <p:cNvSpPr txBox="1"/>
          <p:nvPr/>
        </p:nvSpPr>
        <p:spPr>
          <a:xfrm>
            <a:off x="3657600" y="40426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A78660FC-969B-3B4C-AFD9-9BC8D95D294C}"/>
              </a:ext>
            </a:extLst>
          </p:cNvPr>
          <p:cNvSpPr/>
          <p:nvPr/>
        </p:nvSpPr>
        <p:spPr>
          <a:xfrm>
            <a:off x="836888" y="2853663"/>
            <a:ext cx="1462755" cy="71655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AD81A4B-93F9-6441-9C07-F8F3CB82303C}"/>
              </a:ext>
            </a:extLst>
          </p:cNvPr>
          <p:cNvSpPr txBox="1"/>
          <p:nvPr/>
        </p:nvSpPr>
        <p:spPr>
          <a:xfrm>
            <a:off x="93697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Research Task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875D31B-6B5D-264A-83FF-01E1F3395CD4}"/>
              </a:ext>
            </a:extLst>
          </p:cNvPr>
          <p:cNvSpPr txBox="1"/>
          <p:nvPr/>
        </p:nvSpPr>
        <p:spPr>
          <a:xfrm>
            <a:off x="2754440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Related Work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3339FF9-0D00-3C4D-828E-9F652D500FD3}"/>
              </a:ext>
            </a:extLst>
          </p:cNvPr>
          <p:cNvSpPr txBox="1"/>
          <p:nvPr/>
        </p:nvSpPr>
        <p:spPr>
          <a:xfrm>
            <a:off x="5425299" y="9274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Method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4E7F743-271C-D344-920D-A2B67952D55A}"/>
              </a:ext>
            </a:extLst>
          </p:cNvPr>
          <p:cNvSpPr txBox="1"/>
          <p:nvPr/>
        </p:nvSpPr>
        <p:spPr>
          <a:xfrm>
            <a:off x="8079275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Results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8FEB0D4-249E-B84C-AACB-5F81B20576D5}"/>
              </a:ext>
            </a:extLst>
          </p:cNvPr>
          <p:cNvSpPr txBox="1"/>
          <p:nvPr/>
        </p:nvSpPr>
        <p:spPr>
          <a:xfrm>
            <a:off x="10740018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Discussion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4DD5679-EE9A-FF44-B29C-3695186345DF}"/>
              </a:ext>
            </a:extLst>
          </p:cNvPr>
          <p:cNvSpPr/>
          <p:nvPr/>
        </p:nvSpPr>
        <p:spPr>
          <a:xfrm>
            <a:off x="292963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2D1A01D-3C2E-4E45-AA03-FA7C2F58E7A4}"/>
              </a:ext>
            </a:extLst>
          </p:cNvPr>
          <p:cNvSpPr/>
          <p:nvPr/>
        </p:nvSpPr>
        <p:spPr>
          <a:xfrm>
            <a:off x="2958342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EFAC283-A731-6B41-BD84-1F115EFCEDC7}"/>
              </a:ext>
            </a:extLst>
          </p:cNvPr>
          <p:cNvSpPr/>
          <p:nvPr/>
        </p:nvSpPr>
        <p:spPr>
          <a:xfrm>
            <a:off x="3107500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84B9BF-A914-004E-BFD4-CC92E8ECABEF}"/>
              </a:ext>
            </a:extLst>
          </p:cNvPr>
          <p:cNvSpPr/>
          <p:nvPr/>
        </p:nvSpPr>
        <p:spPr>
          <a:xfrm>
            <a:off x="3254889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553B9D4-C29D-3F4A-8E37-A87801328DAE}"/>
              </a:ext>
            </a:extLst>
          </p:cNvPr>
          <p:cNvSpPr/>
          <p:nvPr/>
        </p:nvSpPr>
        <p:spPr>
          <a:xfrm>
            <a:off x="3404047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555A457-0910-B741-8248-E8FF5B6CE21F}"/>
              </a:ext>
            </a:extLst>
          </p:cNvPr>
          <p:cNvSpPr/>
          <p:nvPr/>
        </p:nvSpPr>
        <p:spPr>
          <a:xfrm>
            <a:off x="3551436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8FAA175-E224-614F-B32D-A84A5A3DAE98}"/>
              </a:ext>
            </a:extLst>
          </p:cNvPr>
          <p:cNvSpPr/>
          <p:nvPr/>
        </p:nvSpPr>
        <p:spPr>
          <a:xfrm>
            <a:off x="5851539" y="352140"/>
            <a:ext cx="108000" cy="108000"/>
          </a:xfrm>
          <a:prstGeom prst="ellipse">
            <a:avLst/>
          </a:prstGeom>
          <a:solidFill>
            <a:srgbClr val="01AC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3172459-B451-CB43-A032-130B5B0E2049}"/>
              </a:ext>
            </a:extLst>
          </p:cNvPr>
          <p:cNvSpPr/>
          <p:nvPr/>
        </p:nvSpPr>
        <p:spPr>
          <a:xfrm>
            <a:off x="6000697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093DC4F-6AC1-8D45-A653-2417DFEFF560}"/>
              </a:ext>
            </a:extLst>
          </p:cNvPr>
          <p:cNvSpPr/>
          <p:nvPr/>
        </p:nvSpPr>
        <p:spPr>
          <a:xfrm>
            <a:off x="6148086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E807CB9-82D1-0145-86A2-0C6568F1F03B}"/>
              </a:ext>
            </a:extLst>
          </p:cNvPr>
          <p:cNvSpPr/>
          <p:nvPr/>
        </p:nvSpPr>
        <p:spPr>
          <a:xfrm>
            <a:off x="6297244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B0FDCF3-8AB7-8D4D-BF32-31EAC746F041}"/>
              </a:ext>
            </a:extLst>
          </p:cNvPr>
          <p:cNvSpPr/>
          <p:nvPr/>
        </p:nvSpPr>
        <p:spPr>
          <a:xfrm>
            <a:off x="6444633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EC7881F-5D0A-5E49-B6A0-415808A0D794}"/>
              </a:ext>
            </a:extLst>
          </p:cNvPr>
          <p:cNvSpPr/>
          <p:nvPr/>
        </p:nvSpPr>
        <p:spPr>
          <a:xfrm>
            <a:off x="6593792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74064BA-64FA-B445-AF39-AF2AC341912F}"/>
              </a:ext>
            </a:extLst>
          </p:cNvPr>
          <p:cNvSpPr/>
          <p:nvPr/>
        </p:nvSpPr>
        <p:spPr>
          <a:xfrm>
            <a:off x="6742950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25F180E-A87D-9C47-AFED-4F4AAF662B69}"/>
              </a:ext>
            </a:extLst>
          </p:cNvPr>
          <p:cNvSpPr/>
          <p:nvPr/>
        </p:nvSpPr>
        <p:spPr>
          <a:xfrm>
            <a:off x="6890339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540F03F-DAEC-234A-8AEB-EACEA24B60FD}"/>
              </a:ext>
            </a:extLst>
          </p:cNvPr>
          <p:cNvSpPr/>
          <p:nvPr/>
        </p:nvSpPr>
        <p:spPr>
          <a:xfrm>
            <a:off x="7039497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848C19B-B993-0C4B-83A2-BF3010FA03DB}"/>
              </a:ext>
            </a:extLst>
          </p:cNvPr>
          <p:cNvSpPr/>
          <p:nvPr/>
        </p:nvSpPr>
        <p:spPr>
          <a:xfrm>
            <a:off x="7186886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8253E50-97A5-3D41-9328-020BFFAAFCAF}"/>
              </a:ext>
            </a:extLst>
          </p:cNvPr>
          <p:cNvSpPr/>
          <p:nvPr/>
        </p:nvSpPr>
        <p:spPr>
          <a:xfrm>
            <a:off x="7340703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EEC57DC-B581-A442-9E1D-C10EC9DDFA07}"/>
              </a:ext>
            </a:extLst>
          </p:cNvPr>
          <p:cNvSpPr/>
          <p:nvPr/>
        </p:nvSpPr>
        <p:spPr>
          <a:xfrm>
            <a:off x="8541578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DF0CBF-B789-1A4D-9545-14F3EACE915E}"/>
              </a:ext>
            </a:extLst>
          </p:cNvPr>
          <p:cNvSpPr/>
          <p:nvPr/>
        </p:nvSpPr>
        <p:spPr>
          <a:xfrm>
            <a:off x="8690736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D820F96-CAAC-A145-89AD-C5846487D272}"/>
              </a:ext>
            </a:extLst>
          </p:cNvPr>
          <p:cNvSpPr/>
          <p:nvPr/>
        </p:nvSpPr>
        <p:spPr>
          <a:xfrm>
            <a:off x="11064092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6489C7-9029-3B46-B780-ABAE20A8929B}"/>
              </a:ext>
            </a:extLst>
          </p:cNvPr>
          <p:cNvSpPr/>
          <p:nvPr/>
        </p:nvSpPr>
        <p:spPr>
          <a:xfrm>
            <a:off x="11213250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F85052C-CDBE-D746-9323-184EC709D4DE}"/>
              </a:ext>
            </a:extLst>
          </p:cNvPr>
          <p:cNvSpPr/>
          <p:nvPr/>
        </p:nvSpPr>
        <p:spPr>
          <a:xfrm>
            <a:off x="11360639" y="35691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F1A2B22-F356-2B41-A8EA-50384E60025D}"/>
              </a:ext>
            </a:extLst>
          </p:cNvPr>
          <p:cNvSpPr/>
          <p:nvPr/>
        </p:nvSpPr>
        <p:spPr>
          <a:xfrm>
            <a:off x="8849521" y="35770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868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4"/>
            <a:ext cx="10515600" cy="44164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from the job portal of the ”Bundesagentur für Arbeit” (BA):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job title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“Dokumentationskennziffer” (Dkz) 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KldB Taxonomy 2010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Data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B925-6131-6D4D-BD45-19E1D628B2BD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13.12.21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A39E96-1D6F-9C46-A0F9-D81E8ACA1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89" y="3857397"/>
            <a:ext cx="11089911" cy="213815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F9878809-AB8E-CE47-98B7-1618C2F4889F}"/>
              </a:ext>
            </a:extLst>
          </p:cNvPr>
          <p:cNvSpPr/>
          <p:nvPr/>
        </p:nvSpPr>
        <p:spPr>
          <a:xfrm>
            <a:off x="933784" y="5373691"/>
            <a:ext cx="10083132" cy="78041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dirty="0"/>
              <a:t>		             			</a:t>
            </a:r>
            <a:r>
              <a:rPr lang="de-DE" sz="1200" dirty="0">
                <a:solidFill>
                  <a:schemeClr val="tx1"/>
                </a:solidFill>
              </a:rPr>
              <a:t>Overview </a:t>
            </a:r>
            <a:r>
              <a:rPr lang="de-DE" sz="1200" dirty="0" err="1">
                <a:solidFill>
                  <a:schemeClr val="tx1"/>
                </a:solidFill>
              </a:rPr>
              <a:t>of</a:t>
            </a:r>
            <a:r>
              <a:rPr lang="de-DE" sz="1200" dirty="0">
                <a:solidFill>
                  <a:schemeClr val="tx1"/>
                </a:solidFill>
              </a:rPr>
              <a:t> KldB (</a:t>
            </a:r>
            <a:r>
              <a:rPr lang="de-DE" sz="1200" dirty="0" err="1">
                <a:solidFill>
                  <a:schemeClr val="tx1"/>
                </a:solidFill>
              </a:rPr>
              <a:t>edited</a:t>
            </a:r>
            <a:r>
              <a:rPr lang="de-DE" sz="1200" dirty="0">
                <a:solidFill>
                  <a:schemeClr val="tx1"/>
                </a:solidFill>
              </a:rPr>
              <a:t> after (Bundesagentur für Arbeit, 2011b) 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0AD5755-8C97-3342-AB1C-CDF359D84935}"/>
              </a:ext>
            </a:extLst>
          </p:cNvPr>
          <p:cNvSpPr txBox="1"/>
          <p:nvPr/>
        </p:nvSpPr>
        <p:spPr>
          <a:xfrm>
            <a:off x="93697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Research Task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821CCF7-22A6-9E42-BDD0-8A64036E9D72}"/>
              </a:ext>
            </a:extLst>
          </p:cNvPr>
          <p:cNvSpPr txBox="1"/>
          <p:nvPr/>
        </p:nvSpPr>
        <p:spPr>
          <a:xfrm>
            <a:off x="2754440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Related Work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728D7B9-96FA-AB4B-BA5D-327EB9996713}"/>
              </a:ext>
            </a:extLst>
          </p:cNvPr>
          <p:cNvSpPr txBox="1"/>
          <p:nvPr/>
        </p:nvSpPr>
        <p:spPr>
          <a:xfrm>
            <a:off x="5425299" y="9274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Method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C5EBFB3-3CF6-B443-BB46-E2F8C41159C6}"/>
              </a:ext>
            </a:extLst>
          </p:cNvPr>
          <p:cNvSpPr txBox="1"/>
          <p:nvPr/>
        </p:nvSpPr>
        <p:spPr>
          <a:xfrm>
            <a:off x="8079275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Results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8410692-FB0B-6347-BDEE-3D08E19BD356}"/>
              </a:ext>
            </a:extLst>
          </p:cNvPr>
          <p:cNvSpPr txBox="1"/>
          <p:nvPr/>
        </p:nvSpPr>
        <p:spPr>
          <a:xfrm>
            <a:off x="10740018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Discussion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ECC4051-E0C6-F449-9EA3-3105F5478942}"/>
              </a:ext>
            </a:extLst>
          </p:cNvPr>
          <p:cNvSpPr/>
          <p:nvPr/>
        </p:nvSpPr>
        <p:spPr>
          <a:xfrm>
            <a:off x="292963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6D16834-E3EE-2040-B9E2-F2ECA3806C6A}"/>
              </a:ext>
            </a:extLst>
          </p:cNvPr>
          <p:cNvSpPr/>
          <p:nvPr/>
        </p:nvSpPr>
        <p:spPr>
          <a:xfrm>
            <a:off x="2958342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98B7C8F-1AA0-DF49-9634-8256D79D518C}"/>
              </a:ext>
            </a:extLst>
          </p:cNvPr>
          <p:cNvSpPr/>
          <p:nvPr/>
        </p:nvSpPr>
        <p:spPr>
          <a:xfrm>
            <a:off x="3107500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9A01D8C-660A-674C-BB63-DEB2573F661A}"/>
              </a:ext>
            </a:extLst>
          </p:cNvPr>
          <p:cNvSpPr/>
          <p:nvPr/>
        </p:nvSpPr>
        <p:spPr>
          <a:xfrm>
            <a:off x="3254889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18271F6-2A0A-5946-A7B0-F36289656CF2}"/>
              </a:ext>
            </a:extLst>
          </p:cNvPr>
          <p:cNvSpPr/>
          <p:nvPr/>
        </p:nvSpPr>
        <p:spPr>
          <a:xfrm>
            <a:off x="3404047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0083D9B-6248-0448-99EB-5C3E37EFCFDE}"/>
              </a:ext>
            </a:extLst>
          </p:cNvPr>
          <p:cNvSpPr/>
          <p:nvPr/>
        </p:nvSpPr>
        <p:spPr>
          <a:xfrm>
            <a:off x="3551436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3090845-37AA-9B48-825B-DE45749234C4}"/>
              </a:ext>
            </a:extLst>
          </p:cNvPr>
          <p:cNvSpPr/>
          <p:nvPr/>
        </p:nvSpPr>
        <p:spPr>
          <a:xfrm>
            <a:off x="5851539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9A8A56B-54BC-4B48-811F-CC25BB523D37}"/>
              </a:ext>
            </a:extLst>
          </p:cNvPr>
          <p:cNvSpPr/>
          <p:nvPr/>
        </p:nvSpPr>
        <p:spPr>
          <a:xfrm>
            <a:off x="6000697" y="352140"/>
            <a:ext cx="108000" cy="108000"/>
          </a:xfrm>
          <a:prstGeom prst="ellipse">
            <a:avLst/>
          </a:prstGeom>
          <a:solidFill>
            <a:srgbClr val="01AC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B84BC34-7E36-7846-97A3-012AB041B3F6}"/>
              </a:ext>
            </a:extLst>
          </p:cNvPr>
          <p:cNvSpPr/>
          <p:nvPr/>
        </p:nvSpPr>
        <p:spPr>
          <a:xfrm>
            <a:off x="6148086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2C5095E-BF16-054D-B359-2DC72CABB1F2}"/>
              </a:ext>
            </a:extLst>
          </p:cNvPr>
          <p:cNvSpPr/>
          <p:nvPr/>
        </p:nvSpPr>
        <p:spPr>
          <a:xfrm>
            <a:off x="6297244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33B6550-089A-664E-8C7D-8411D1C668B3}"/>
              </a:ext>
            </a:extLst>
          </p:cNvPr>
          <p:cNvSpPr/>
          <p:nvPr/>
        </p:nvSpPr>
        <p:spPr>
          <a:xfrm>
            <a:off x="6444633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1A6F261-C252-7C40-A3D2-A94A9A644E7E}"/>
              </a:ext>
            </a:extLst>
          </p:cNvPr>
          <p:cNvSpPr/>
          <p:nvPr/>
        </p:nvSpPr>
        <p:spPr>
          <a:xfrm>
            <a:off x="6593792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BAC9864-28FC-3B43-B615-B15635169EF1}"/>
              </a:ext>
            </a:extLst>
          </p:cNvPr>
          <p:cNvSpPr/>
          <p:nvPr/>
        </p:nvSpPr>
        <p:spPr>
          <a:xfrm>
            <a:off x="6742950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27DB6E3-42E2-D043-89A1-7AA1E1619BC9}"/>
              </a:ext>
            </a:extLst>
          </p:cNvPr>
          <p:cNvSpPr/>
          <p:nvPr/>
        </p:nvSpPr>
        <p:spPr>
          <a:xfrm>
            <a:off x="6890339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87BF5FD-02C3-1748-B5E0-9A008C691A7F}"/>
              </a:ext>
            </a:extLst>
          </p:cNvPr>
          <p:cNvSpPr/>
          <p:nvPr/>
        </p:nvSpPr>
        <p:spPr>
          <a:xfrm>
            <a:off x="7039497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AE2E9E0-590E-E94C-9CE2-70023905EC3A}"/>
              </a:ext>
            </a:extLst>
          </p:cNvPr>
          <p:cNvSpPr/>
          <p:nvPr/>
        </p:nvSpPr>
        <p:spPr>
          <a:xfrm>
            <a:off x="7186886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E94648A-124D-3C48-9AF9-C2400C8610ED}"/>
              </a:ext>
            </a:extLst>
          </p:cNvPr>
          <p:cNvSpPr/>
          <p:nvPr/>
        </p:nvSpPr>
        <p:spPr>
          <a:xfrm>
            <a:off x="7340703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C248657-A225-C84D-BF6A-4C44115F6A9E}"/>
              </a:ext>
            </a:extLst>
          </p:cNvPr>
          <p:cNvSpPr/>
          <p:nvPr/>
        </p:nvSpPr>
        <p:spPr>
          <a:xfrm>
            <a:off x="8541578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43453DC-6845-7846-8876-21E9865E4FB7}"/>
              </a:ext>
            </a:extLst>
          </p:cNvPr>
          <p:cNvSpPr/>
          <p:nvPr/>
        </p:nvSpPr>
        <p:spPr>
          <a:xfrm>
            <a:off x="8690736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2D50DC9-D4D2-0949-A2B8-9BD68B94DE08}"/>
              </a:ext>
            </a:extLst>
          </p:cNvPr>
          <p:cNvSpPr/>
          <p:nvPr/>
        </p:nvSpPr>
        <p:spPr>
          <a:xfrm>
            <a:off x="11064092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270F309-CF27-894D-A8A6-1ADD05AA82C0}"/>
              </a:ext>
            </a:extLst>
          </p:cNvPr>
          <p:cNvSpPr/>
          <p:nvPr/>
        </p:nvSpPr>
        <p:spPr>
          <a:xfrm>
            <a:off x="11213250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4E6E6B1-C2FF-8648-B15B-380802989DC1}"/>
              </a:ext>
            </a:extLst>
          </p:cNvPr>
          <p:cNvSpPr/>
          <p:nvPr/>
        </p:nvSpPr>
        <p:spPr>
          <a:xfrm>
            <a:off x="11360639" y="35691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311BED4-FB90-2049-AC34-54EF0842D6B0}"/>
              </a:ext>
            </a:extLst>
          </p:cNvPr>
          <p:cNvSpPr/>
          <p:nvPr/>
        </p:nvSpPr>
        <p:spPr>
          <a:xfrm>
            <a:off x="8849521" y="35770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629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1530A325-1D37-4748-97CD-968A5CF19B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156"/>
          <a:stretch/>
        </p:blipFill>
        <p:spPr>
          <a:xfrm>
            <a:off x="838200" y="1653255"/>
            <a:ext cx="10116395" cy="4806507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Method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6D39-CE47-4F4B-9F10-23C9F7CDEC1C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13.12.21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84EC650-C4B0-7047-959B-DC7DB94E2731}"/>
              </a:ext>
            </a:extLst>
          </p:cNvPr>
          <p:cNvSpPr txBox="1"/>
          <p:nvPr/>
        </p:nvSpPr>
        <p:spPr>
          <a:xfrm>
            <a:off x="3657600" y="40426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548BAC53-0F91-EF4F-81A0-A428FE010344}"/>
              </a:ext>
            </a:extLst>
          </p:cNvPr>
          <p:cNvSpPr/>
          <p:nvPr/>
        </p:nvSpPr>
        <p:spPr>
          <a:xfrm>
            <a:off x="4684603" y="2849864"/>
            <a:ext cx="1462755" cy="71655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3398B08-9106-0F49-9874-64828BA45BC2}"/>
              </a:ext>
            </a:extLst>
          </p:cNvPr>
          <p:cNvSpPr txBox="1"/>
          <p:nvPr/>
        </p:nvSpPr>
        <p:spPr>
          <a:xfrm>
            <a:off x="93697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Research Task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704D23D-8680-FB4E-926E-703099FECF09}"/>
              </a:ext>
            </a:extLst>
          </p:cNvPr>
          <p:cNvSpPr txBox="1"/>
          <p:nvPr/>
        </p:nvSpPr>
        <p:spPr>
          <a:xfrm>
            <a:off x="2754440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Related Work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2E7BCB3-9182-CC44-A0CC-499E7899DCCF}"/>
              </a:ext>
            </a:extLst>
          </p:cNvPr>
          <p:cNvSpPr txBox="1"/>
          <p:nvPr/>
        </p:nvSpPr>
        <p:spPr>
          <a:xfrm>
            <a:off x="5425299" y="9274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Method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270676A-C0A6-884E-A404-D97B198F5851}"/>
              </a:ext>
            </a:extLst>
          </p:cNvPr>
          <p:cNvSpPr txBox="1"/>
          <p:nvPr/>
        </p:nvSpPr>
        <p:spPr>
          <a:xfrm>
            <a:off x="8079275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Results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8657BBA-BCD6-4E4B-AEC1-109C84723120}"/>
              </a:ext>
            </a:extLst>
          </p:cNvPr>
          <p:cNvSpPr txBox="1"/>
          <p:nvPr/>
        </p:nvSpPr>
        <p:spPr>
          <a:xfrm>
            <a:off x="10740018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Discussion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95BEAD0-2C55-1E44-AA91-189CF600AD6A}"/>
              </a:ext>
            </a:extLst>
          </p:cNvPr>
          <p:cNvSpPr/>
          <p:nvPr/>
        </p:nvSpPr>
        <p:spPr>
          <a:xfrm>
            <a:off x="292963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CF12A1-E4E4-8047-A50F-44F0BE5C635C}"/>
              </a:ext>
            </a:extLst>
          </p:cNvPr>
          <p:cNvSpPr/>
          <p:nvPr/>
        </p:nvSpPr>
        <p:spPr>
          <a:xfrm>
            <a:off x="2958342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C3B63C0-36CD-7C4D-9C92-80DE26E75CC3}"/>
              </a:ext>
            </a:extLst>
          </p:cNvPr>
          <p:cNvSpPr/>
          <p:nvPr/>
        </p:nvSpPr>
        <p:spPr>
          <a:xfrm>
            <a:off x="3107500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663CF4C-623B-A745-81A3-5A0039BAAD8B}"/>
              </a:ext>
            </a:extLst>
          </p:cNvPr>
          <p:cNvSpPr/>
          <p:nvPr/>
        </p:nvSpPr>
        <p:spPr>
          <a:xfrm>
            <a:off x="3254889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F4A584C-A49A-8A42-9C8C-F2756864AC6F}"/>
              </a:ext>
            </a:extLst>
          </p:cNvPr>
          <p:cNvSpPr/>
          <p:nvPr/>
        </p:nvSpPr>
        <p:spPr>
          <a:xfrm>
            <a:off x="3404047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990AC43-1E69-7C44-835A-996151F04250}"/>
              </a:ext>
            </a:extLst>
          </p:cNvPr>
          <p:cNvSpPr/>
          <p:nvPr/>
        </p:nvSpPr>
        <p:spPr>
          <a:xfrm>
            <a:off x="3551436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383DD08-B70D-0847-BAD8-4726A5BCC707}"/>
              </a:ext>
            </a:extLst>
          </p:cNvPr>
          <p:cNvSpPr/>
          <p:nvPr/>
        </p:nvSpPr>
        <p:spPr>
          <a:xfrm>
            <a:off x="5851539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2FCD2DF-8CEC-D14D-8BBB-905A54862C4C}"/>
              </a:ext>
            </a:extLst>
          </p:cNvPr>
          <p:cNvSpPr/>
          <p:nvPr/>
        </p:nvSpPr>
        <p:spPr>
          <a:xfrm>
            <a:off x="6000697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DB0AE69-FC85-1549-8464-B0FFDC664EA6}"/>
              </a:ext>
            </a:extLst>
          </p:cNvPr>
          <p:cNvSpPr/>
          <p:nvPr/>
        </p:nvSpPr>
        <p:spPr>
          <a:xfrm>
            <a:off x="6148086" y="355197"/>
            <a:ext cx="108000" cy="108000"/>
          </a:xfrm>
          <a:prstGeom prst="ellipse">
            <a:avLst/>
          </a:prstGeom>
          <a:solidFill>
            <a:srgbClr val="01AC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7598350-62B3-3F4B-B925-132847B488AF}"/>
              </a:ext>
            </a:extLst>
          </p:cNvPr>
          <p:cNvSpPr/>
          <p:nvPr/>
        </p:nvSpPr>
        <p:spPr>
          <a:xfrm>
            <a:off x="6297244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60F5BD0-7636-E54F-9991-6476EAA38BE0}"/>
              </a:ext>
            </a:extLst>
          </p:cNvPr>
          <p:cNvSpPr/>
          <p:nvPr/>
        </p:nvSpPr>
        <p:spPr>
          <a:xfrm>
            <a:off x="6444633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0D05A5F-CC04-7547-9D32-2C6D4886FC23}"/>
              </a:ext>
            </a:extLst>
          </p:cNvPr>
          <p:cNvSpPr/>
          <p:nvPr/>
        </p:nvSpPr>
        <p:spPr>
          <a:xfrm>
            <a:off x="6593792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136056B-B87F-BF44-97D7-D85D709BE790}"/>
              </a:ext>
            </a:extLst>
          </p:cNvPr>
          <p:cNvSpPr/>
          <p:nvPr/>
        </p:nvSpPr>
        <p:spPr>
          <a:xfrm>
            <a:off x="6742950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9636EA0-A7DD-AC44-B849-7043834C5C32}"/>
              </a:ext>
            </a:extLst>
          </p:cNvPr>
          <p:cNvSpPr/>
          <p:nvPr/>
        </p:nvSpPr>
        <p:spPr>
          <a:xfrm>
            <a:off x="6890339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59D68E0-62B0-0C43-AD9E-5873301E2A13}"/>
              </a:ext>
            </a:extLst>
          </p:cNvPr>
          <p:cNvSpPr/>
          <p:nvPr/>
        </p:nvSpPr>
        <p:spPr>
          <a:xfrm>
            <a:off x="7039497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1666C69-29EE-1C43-AF78-A1D9F706F668}"/>
              </a:ext>
            </a:extLst>
          </p:cNvPr>
          <p:cNvSpPr/>
          <p:nvPr/>
        </p:nvSpPr>
        <p:spPr>
          <a:xfrm>
            <a:off x="7186886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A0EABA7-A398-724C-9582-4E2BE6E5DE52}"/>
              </a:ext>
            </a:extLst>
          </p:cNvPr>
          <p:cNvSpPr/>
          <p:nvPr/>
        </p:nvSpPr>
        <p:spPr>
          <a:xfrm>
            <a:off x="7340703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5C20ED8-5ACB-D84E-9312-BD188E0E1CF0}"/>
              </a:ext>
            </a:extLst>
          </p:cNvPr>
          <p:cNvSpPr/>
          <p:nvPr/>
        </p:nvSpPr>
        <p:spPr>
          <a:xfrm>
            <a:off x="8541578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CC808EA-DB94-A844-AE51-9F2841BC2A06}"/>
              </a:ext>
            </a:extLst>
          </p:cNvPr>
          <p:cNvSpPr/>
          <p:nvPr/>
        </p:nvSpPr>
        <p:spPr>
          <a:xfrm>
            <a:off x="8690736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51B988E-EF00-3F4E-B84C-1A45273F9D47}"/>
              </a:ext>
            </a:extLst>
          </p:cNvPr>
          <p:cNvSpPr/>
          <p:nvPr/>
        </p:nvSpPr>
        <p:spPr>
          <a:xfrm>
            <a:off x="11064092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826F206-0625-024A-84F6-79D0348E6CE8}"/>
              </a:ext>
            </a:extLst>
          </p:cNvPr>
          <p:cNvSpPr/>
          <p:nvPr/>
        </p:nvSpPr>
        <p:spPr>
          <a:xfrm>
            <a:off x="11213250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6CC33B6-A9B1-A843-BCD4-52BC5CA7BB63}"/>
              </a:ext>
            </a:extLst>
          </p:cNvPr>
          <p:cNvSpPr/>
          <p:nvPr/>
        </p:nvSpPr>
        <p:spPr>
          <a:xfrm>
            <a:off x="11360639" y="35691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13FCB7B-915F-3441-B6B7-C06F96BA5241}"/>
              </a:ext>
            </a:extLst>
          </p:cNvPr>
          <p:cNvSpPr/>
          <p:nvPr/>
        </p:nvSpPr>
        <p:spPr>
          <a:xfrm>
            <a:off x="8849521" y="35770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733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”Dkz” id from the “BA” can be matched with the KldB class id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trainings data example (Level 1)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Target Data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9FA2-2AF3-FC40-A13D-FADD09802F91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13.12.21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AA3B1FA-5A55-9345-A94C-2937405AD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428999"/>
            <a:ext cx="9954491" cy="1484003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408CA8D6-A05A-1B46-A59A-98D0080A7C31}"/>
              </a:ext>
            </a:extLst>
          </p:cNvPr>
          <p:cNvSpPr txBox="1"/>
          <p:nvPr/>
        </p:nvSpPr>
        <p:spPr>
          <a:xfrm>
            <a:off x="93697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Research Task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84B2BF3-2C48-DE47-AD3E-52A4C7F7E54D}"/>
              </a:ext>
            </a:extLst>
          </p:cNvPr>
          <p:cNvSpPr txBox="1"/>
          <p:nvPr/>
        </p:nvSpPr>
        <p:spPr>
          <a:xfrm>
            <a:off x="2754440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Related Work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7B31A75-713E-7D47-B167-75FAEFA37617}"/>
              </a:ext>
            </a:extLst>
          </p:cNvPr>
          <p:cNvSpPr txBox="1"/>
          <p:nvPr/>
        </p:nvSpPr>
        <p:spPr>
          <a:xfrm>
            <a:off x="5425299" y="9274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Method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8146464-7B2E-CA4F-8F2F-6A496F04A92F}"/>
              </a:ext>
            </a:extLst>
          </p:cNvPr>
          <p:cNvSpPr txBox="1"/>
          <p:nvPr/>
        </p:nvSpPr>
        <p:spPr>
          <a:xfrm>
            <a:off x="8079275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Results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4DFB3F7-4AD6-E14D-A4E5-1BC11751899E}"/>
              </a:ext>
            </a:extLst>
          </p:cNvPr>
          <p:cNvSpPr txBox="1"/>
          <p:nvPr/>
        </p:nvSpPr>
        <p:spPr>
          <a:xfrm>
            <a:off x="10740018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Discussion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EDE899-EFA3-4043-BBF8-0B4A5AF9455B}"/>
              </a:ext>
            </a:extLst>
          </p:cNvPr>
          <p:cNvSpPr/>
          <p:nvPr/>
        </p:nvSpPr>
        <p:spPr>
          <a:xfrm>
            <a:off x="292963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934B8C4-3406-4A4C-A984-2253EF3B0FE0}"/>
              </a:ext>
            </a:extLst>
          </p:cNvPr>
          <p:cNvSpPr/>
          <p:nvPr/>
        </p:nvSpPr>
        <p:spPr>
          <a:xfrm>
            <a:off x="2958342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51D60D8-9293-E44B-8069-61CA9B99781C}"/>
              </a:ext>
            </a:extLst>
          </p:cNvPr>
          <p:cNvSpPr/>
          <p:nvPr/>
        </p:nvSpPr>
        <p:spPr>
          <a:xfrm>
            <a:off x="3107500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D1FB8C5-F3DB-BD40-BD74-BF4F48480F4C}"/>
              </a:ext>
            </a:extLst>
          </p:cNvPr>
          <p:cNvSpPr/>
          <p:nvPr/>
        </p:nvSpPr>
        <p:spPr>
          <a:xfrm>
            <a:off x="3254889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8CFC408-7025-D44B-B54E-6F7595741D62}"/>
              </a:ext>
            </a:extLst>
          </p:cNvPr>
          <p:cNvSpPr/>
          <p:nvPr/>
        </p:nvSpPr>
        <p:spPr>
          <a:xfrm>
            <a:off x="3404047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15C63C-55DA-EE4A-B996-0DBEBEBE0234}"/>
              </a:ext>
            </a:extLst>
          </p:cNvPr>
          <p:cNvSpPr/>
          <p:nvPr/>
        </p:nvSpPr>
        <p:spPr>
          <a:xfrm>
            <a:off x="3551436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5FFB0E7-06EF-E241-AC30-69535649FE53}"/>
              </a:ext>
            </a:extLst>
          </p:cNvPr>
          <p:cNvSpPr/>
          <p:nvPr/>
        </p:nvSpPr>
        <p:spPr>
          <a:xfrm>
            <a:off x="5851539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30DF031-9272-1E48-ACB2-CC71AE77177E}"/>
              </a:ext>
            </a:extLst>
          </p:cNvPr>
          <p:cNvSpPr/>
          <p:nvPr/>
        </p:nvSpPr>
        <p:spPr>
          <a:xfrm>
            <a:off x="6000697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43FD77-4A4C-FD4C-A19B-0CD72D0514F1}"/>
              </a:ext>
            </a:extLst>
          </p:cNvPr>
          <p:cNvSpPr/>
          <p:nvPr/>
        </p:nvSpPr>
        <p:spPr>
          <a:xfrm>
            <a:off x="6148086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66F6673-5B64-1641-A62C-62FF407F3A32}"/>
              </a:ext>
            </a:extLst>
          </p:cNvPr>
          <p:cNvSpPr/>
          <p:nvPr/>
        </p:nvSpPr>
        <p:spPr>
          <a:xfrm>
            <a:off x="6297244" y="355197"/>
            <a:ext cx="108000" cy="108000"/>
          </a:xfrm>
          <a:prstGeom prst="ellipse">
            <a:avLst/>
          </a:prstGeom>
          <a:solidFill>
            <a:srgbClr val="01AC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0F8E76C-655C-EA44-B242-0D22204BCEA1}"/>
              </a:ext>
            </a:extLst>
          </p:cNvPr>
          <p:cNvSpPr/>
          <p:nvPr/>
        </p:nvSpPr>
        <p:spPr>
          <a:xfrm>
            <a:off x="6444633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A2F8D65-5C13-414F-AE16-5045850B3772}"/>
              </a:ext>
            </a:extLst>
          </p:cNvPr>
          <p:cNvSpPr/>
          <p:nvPr/>
        </p:nvSpPr>
        <p:spPr>
          <a:xfrm>
            <a:off x="6593792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B1A78E7-8099-4340-827F-3A27B4AE85F6}"/>
              </a:ext>
            </a:extLst>
          </p:cNvPr>
          <p:cNvSpPr/>
          <p:nvPr/>
        </p:nvSpPr>
        <p:spPr>
          <a:xfrm>
            <a:off x="6742950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E426797-3DF9-2A4F-A6E2-D7DB8F17502D}"/>
              </a:ext>
            </a:extLst>
          </p:cNvPr>
          <p:cNvSpPr/>
          <p:nvPr/>
        </p:nvSpPr>
        <p:spPr>
          <a:xfrm>
            <a:off x="6890339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C325507-25E3-5446-A2F2-140F7B466C27}"/>
              </a:ext>
            </a:extLst>
          </p:cNvPr>
          <p:cNvSpPr/>
          <p:nvPr/>
        </p:nvSpPr>
        <p:spPr>
          <a:xfrm>
            <a:off x="7039497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ED43AB-FB10-034E-B98C-936E23549F8B}"/>
              </a:ext>
            </a:extLst>
          </p:cNvPr>
          <p:cNvSpPr/>
          <p:nvPr/>
        </p:nvSpPr>
        <p:spPr>
          <a:xfrm>
            <a:off x="7186886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F9D7E90-FD0F-C24D-9634-B1BF75C0855A}"/>
              </a:ext>
            </a:extLst>
          </p:cNvPr>
          <p:cNvSpPr/>
          <p:nvPr/>
        </p:nvSpPr>
        <p:spPr>
          <a:xfrm>
            <a:off x="7340703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A4FC318-F786-8A48-9810-33BAF05DC961}"/>
              </a:ext>
            </a:extLst>
          </p:cNvPr>
          <p:cNvSpPr/>
          <p:nvPr/>
        </p:nvSpPr>
        <p:spPr>
          <a:xfrm>
            <a:off x="8541578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8CB23C8-BC8E-6146-91DB-F4293EA6A9DD}"/>
              </a:ext>
            </a:extLst>
          </p:cNvPr>
          <p:cNvSpPr/>
          <p:nvPr/>
        </p:nvSpPr>
        <p:spPr>
          <a:xfrm>
            <a:off x="8690736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C6D643A-A464-4741-89F9-6E3C0B9C2E05}"/>
              </a:ext>
            </a:extLst>
          </p:cNvPr>
          <p:cNvSpPr/>
          <p:nvPr/>
        </p:nvSpPr>
        <p:spPr>
          <a:xfrm>
            <a:off x="11064092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5A24F73-87B7-8843-B1F6-68836F255A04}"/>
              </a:ext>
            </a:extLst>
          </p:cNvPr>
          <p:cNvSpPr/>
          <p:nvPr/>
        </p:nvSpPr>
        <p:spPr>
          <a:xfrm>
            <a:off x="11213250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F855954-C4B9-5B4C-BA59-D91FD90816D9}"/>
              </a:ext>
            </a:extLst>
          </p:cNvPr>
          <p:cNvSpPr/>
          <p:nvPr/>
        </p:nvSpPr>
        <p:spPr>
          <a:xfrm>
            <a:off x="11360639" y="35691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7990379-CDBD-6C4D-BA4B-FC93F2F4F3AF}"/>
              </a:ext>
            </a:extLst>
          </p:cNvPr>
          <p:cNvSpPr/>
          <p:nvPr/>
        </p:nvSpPr>
        <p:spPr>
          <a:xfrm>
            <a:off x="8849521" y="35770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555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Target Data – Class Distribution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40E2-C6A8-AB4A-BFB4-7D87F08266FC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13.12.21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261B708-85C9-9548-B056-AD10CC8FB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03" y="2083253"/>
            <a:ext cx="3991945" cy="299395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2251AFCB-90D3-1542-B42B-72DD1D0EE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446" y="2079558"/>
            <a:ext cx="3991945" cy="2993959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00DCB7B3-5046-A541-A226-089355D71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966" y="2077453"/>
            <a:ext cx="3991945" cy="2993959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1AF9D79-928E-1041-822F-563267BAF7F7}"/>
              </a:ext>
            </a:extLst>
          </p:cNvPr>
          <p:cNvSpPr txBox="1"/>
          <p:nvPr/>
        </p:nvSpPr>
        <p:spPr>
          <a:xfrm>
            <a:off x="93697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Research Task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00E1757-320E-784E-8F95-ACACFB16CDCB}"/>
              </a:ext>
            </a:extLst>
          </p:cNvPr>
          <p:cNvSpPr txBox="1"/>
          <p:nvPr/>
        </p:nvSpPr>
        <p:spPr>
          <a:xfrm>
            <a:off x="2754440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Related Work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E8AEF02-CD58-2D44-80D3-05D3F6D6D18E}"/>
              </a:ext>
            </a:extLst>
          </p:cNvPr>
          <p:cNvSpPr txBox="1"/>
          <p:nvPr/>
        </p:nvSpPr>
        <p:spPr>
          <a:xfrm>
            <a:off x="5425299" y="9274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Method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27DAAF6-22ED-644E-8883-A32ED6C58A33}"/>
              </a:ext>
            </a:extLst>
          </p:cNvPr>
          <p:cNvSpPr txBox="1"/>
          <p:nvPr/>
        </p:nvSpPr>
        <p:spPr>
          <a:xfrm>
            <a:off x="8079275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Results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6CA9645-45E9-8843-B595-DA4306A9DFF1}"/>
              </a:ext>
            </a:extLst>
          </p:cNvPr>
          <p:cNvSpPr txBox="1"/>
          <p:nvPr/>
        </p:nvSpPr>
        <p:spPr>
          <a:xfrm>
            <a:off x="10740018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Discussion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2449EF-8984-D140-AD7A-CE9D07DC289A}"/>
              </a:ext>
            </a:extLst>
          </p:cNvPr>
          <p:cNvSpPr/>
          <p:nvPr/>
        </p:nvSpPr>
        <p:spPr>
          <a:xfrm>
            <a:off x="292963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0E328F8-C426-4A49-AE3E-2C8D6086F363}"/>
              </a:ext>
            </a:extLst>
          </p:cNvPr>
          <p:cNvSpPr/>
          <p:nvPr/>
        </p:nvSpPr>
        <p:spPr>
          <a:xfrm>
            <a:off x="2958342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A64E47D-4ADA-3F4D-BB73-319607EAADE7}"/>
              </a:ext>
            </a:extLst>
          </p:cNvPr>
          <p:cNvSpPr/>
          <p:nvPr/>
        </p:nvSpPr>
        <p:spPr>
          <a:xfrm>
            <a:off x="3107500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C36C97-316C-634C-A070-BA4DCF552DC3}"/>
              </a:ext>
            </a:extLst>
          </p:cNvPr>
          <p:cNvSpPr/>
          <p:nvPr/>
        </p:nvSpPr>
        <p:spPr>
          <a:xfrm>
            <a:off x="3254889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158C083-95C1-2343-A4A3-63F33B5A2479}"/>
              </a:ext>
            </a:extLst>
          </p:cNvPr>
          <p:cNvSpPr/>
          <p:nvPr/>
        </p:nvSpPr>
        <p:spPr>
          <a:xfrm>
            <a:off x="3404047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6BE0D00-F2F7-9348-B255-367732B5E87B}"/>
              </a:ext>
            </a:extLst>
          </p:cNvPr>
          <p:cNvSpPr/>
          <p:nvPr/>
        </p:nvSpPr>
        <p:spPr>
          <a:xfrm>
            <a:off x="3551436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B78DD39-D977-534A-8B6E-21B843F49031}"/>
              </a:ext>
            </a:extLst>
          </p:cNvPr>
          <p:cNvSpPr/>
          <p:nvPr/>
        </p:nvSpPr>
        <p:spPr>
          <a:xfrm>
            <a:off x="5851539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583120F-2EE8-8546-A4AF-DE783CA0B77E}"/>
              </a:ext>
            </a:extLst>
          </p:cNvPr>
          <p:cNvSpPr/>
          <p:nvPr/>
        </p:nvSpPr>
        <p:spPr>
          <a:xfrm>
            <a:off x="6000697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76EC5C7-FF3B-9540-A682-5E8D84DA4055}"/>
              </a:ext>
            </a:extLst>
          </p:cNvPr>
          <p:cNvSpPr/>
          <p:nvPr/>
        </p:nvSpPr>
        <p:spPr>
          <a:xfrm>
            <a:off x="6148086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56310B6-0D58-B54D-AEB4-260B40F96113}"/>
              </a:ext>
            </a:extLst>
          </p:cNvPr>
          <p:cNvSpPr/>
          <p:nvPr/>
        </p:nvSpPr>
        <p:spPr>
          <a:xfrm>
            <a:off x="6297244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CE7CE68-B388-C348-B309-D5A2C0653FA8}"/>
              </a:ext>
            </a:extLst>
          </p:cNvPr>
          <p:cNvSpPr/>
          <p:nvPr/>
        </p:nvSpPr>
        <p:spPr>
          <a:xfrm>
            <a:off x="6444633" y="355383"/>
            <a:ext cx="108000" cy="108000"/>
          </a:xfrm>
          <a:prstGeom prst="ellipse">
            <a:avLst/>
          </a:prstGeom>
          <a:solidFill>
            <a:srgbClr val="01AC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62AFDB6-E7FA-F144-AB8E-8E6860EF4A67}"/>
              </a:ext>
            </a:extLst>
          </p:cNvPr>
          <p:cNvSpPr/>
          <p:nvPr/>
        </p:nvSpPr>
        <p:spPr>
          <a:xfrm>
            <a:off x="6593792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624CEC5-5A2C-5947-8BD1-13B99E0EACC9}"/>
              </a:ext>
            </a:extLst>
          </p:cNvPr>
          <p:cNvSpPr/>
          <p:nvPr/>
        </p:nvSpPr>
        <p:spPr>
          <a:xfrm>
            <a:off x="6742950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B017924-9E9A-404D-A938-DE4546C0DD76}"/>
              </a:ext>
            </a:extLst>
          </p:cNvPr>
          <p:cNvSpPr/>
          <p:nvPr/>
        </p:nvSpPr>
        <p:spPr>
          <a:xfrm>
            <a:off x="6890339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900B8D9-2C54-584A-9179-34A94C99DA87}"/>
              </a:ext>
            </a:extLst>
          </p:cNvPr>
          <p:cNvSpPr/>
          <p:nvPr/>
        </p:nvSpPr>
        <p:spPr>
          <a:xfrm>
            <a:off x="7039497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3014DB2-2B07-7D46-96CE-98CD99D6C40E}"/>
              </a:ext>
            </a:extLst>
          </p:cNvPr>
          <p:cNvSpPr/>
          <p:nvPr/>
        </p:nvSpPr>
        <p:spPr>
          <a:xfrm>
            <a:off x="7186886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664305A-6816-2343-ADF9-49E66063CBCF}"/>
              </a:ext>
            </a:extLst>
          </p:cNvPr>
          <p:cNvSpPr/>
          <p:nvPr/>
        </p:nvSpPr>
        <p:spPr>
          <a:xfrm>
            <a:off x="7340703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DACFA23-49B3-834C-BD4A-F7A38709E1AC}"/>
              </a:ext>
            </a:extLst>
          </p:cNvPr>
          <p:cNvSpPr/>
          <p:nvPr/>
        </p:nvSpPr>
        <p:spPr>
          <a:xfrm>
            <a:off x="8541578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E3A9A47-A7FE-0143-B2F7-D6A66464166D}"/>
              </a:ext>
            </a:extLst>
          </p:cNvPr>
          <p:cNvSpPr/>
          <p:nvPr/>
        </p:nvSpPr>
        <p:spPr>
          <a:xfrm>
            <a:off x="8690736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598D605-70B7-4A42-9EAD-1B36DA3ABFBD}"/>
              </a:ext>
            </a:extLst>
          </p:cNvPr>
          <p:cNvSpPr/>
          <p:nvPr/>
        </p:nvSpPr>
        <p:spPr>
          <a:xfrm>
            <a:off x="11064092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16D2A20-65C9-9E43-9A18-A38D7DF96CEF}"/>
              </a:ext>
            </a:extLst>
          </p:cNvPr>
          <p:cNvSpPr/>
          <p:nvPr/>
        </p:nvSpPr>
        <p:spPr>
          <a:xfrm>
            <a:off x="11213250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56A0BFC-E083-8C43-A945-CC8B03A076FB}"/>
              </a:ext>
            </a:extLst>
          </p:cNvPr>
          <p:cNvSpPr/>
          <p:nvPr/>
        </p:nvSpPr>
        <p:spPr>
          <a:xfrm>
            <a:off x="11360639" y="35691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6CC615C-5F06-D940-8263-81E244708B82}"/>
              </a:ext>
            </a:extLst>
          </p:cNvPr>
          <p:cNvSpPr/>
          <p:nvPr/>
        </p:nvSpPr>
        <p:spPr>
          <a:xfrm>
            <a:off x="8849521" y="35770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8286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3D669AD0-C8C5-B44D-8726-07ED898975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156"/>
          <a:stretch/>
        </p:blipFill>
        <p:spPr>
          <a:xfrm>
            <a:off x="838200" y="1653255"/>
            <a:ext cx="10116395" cy="4806507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Method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CD03F-BC67-524D-AFC2-FCCBDF13C585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13.12.21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84EC650-C4B0-7047-959B-DC7DB94E2731}"/>
              </a:ext>
            </a:extLst>
          </p:cNvPr>
          <p:cNvSpPr txBox="1"/>
          <p:nvPr/>
        </p:nvSpPr>
        <p:spPr>
          <a:xfrm>
            <a:off x="3657600" y="40426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E43E1453-77CC-E64C-A3B4-6810D6D1AE84}"/>
              </a:ext>
            </a:extLst>
          </p:cNvPr>
          <p:cNvSpPr/>
          <p:nvPr/>
        </p:nvSpPr>
        <p:spPr>
          <a:xfrm>
            <a:off x="8544396" y="2858028"/>
            <a:ext cx="1462755" cy="71655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B55CF2C-9308-D54A-8AF6-5823B2A9368F}"/>
              </a:ext>
            </a:extLst>
          </p:cNvPr>
          <p:cNvSpPr txBox="1"/>
          <p:nvPr/>
        </p:nvSpPr>
        <p:spPr>
          <a:xfrm>
            <a:off x="93697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Research Task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4167407-DC41-3A44-B9A2-B26D9B6A4BB8}"/>
              </a:ext>
            </a:extLst>
          </p:cNvPr>
          <p:cNvSpPr txBox="1"/>
          <p:nvPr/>
        </p:nvSpPr>
        <p:spPr>
          <a:xfrm>
            <a:off x="2754440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Related Work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650047E-F85E-D64C-9268-BD4321754725}"/>
              </a:ext>
            </a:extLst>
          </p:cNvPr>
          <p:cNvSpPr txBox="1"/>
          <p:nvPr/>
        </p:nvSpPr>
        <p:spPr>
          <a:xfrm>
            <a:off x="5425299" y="9274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Method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494AF09-BD06-D242-A84B-F949C2520465}"/>
              </a:ext>
            </a:extLst>
          </p:cNvPr>
          <p:cNvSpPr txBox="1"/>
          <p:nvPr/>
        </p:nvSpPr>
        <p:spPr>
          <a:xfrm>
            <a:off x="8079275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Results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54AE935-7028-7349-9C68-85474CB1824E}"/>
              </a:ext>
            </a:extLst>
          </p:cNvPr>
          <p:cNvSpPr txBox="1"/>
          <p:nvPr/>
        </p:nvSpPr>
        <p:spPr>
          <a:xfrm>
            <a:off x="10740018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Discussion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CC3DF5A-01C1-D642-8844-E41C73E08606}"/>
              </a:ext>
            </a:extLst>
          </p:cNvPr>
          <p:cNvSpPr/>
          <p:nvPr/>
        </p:nvSpPr>
        <p:spPr>
          <a:xfrm>
            <a:off x="292963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7281AA-A1DA-134F-8E79-D5CC54988EA6}"/>
              </a:ext>
            </a:extLst>
          </p:cNvPr>
          <p:cNvSpPr/>
          <p:nvPr/>
        </p:nvSpPr>
        <p:spPr>
          <a:xfrm>
            <a:off x="2958342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F5B53AF-A22B-094A-90E3-4AEB566B9327}"/>
              </a:ext>
            </a:extLst>
          </p:cNvPr>
          <p:cNvSpPr/>
          <p:nvPr/>
        </p:nvSpPr>
        <p:spPr>
          <a:xfrm>
            <a:off x="3107500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52624D1-0A22-904D-8763-28FA898B94FD}"/>
              </a:ext>
            </a:extLst>
          </p:cNvPr>
          <p:cNvSpPr/>
          <p:nvPr/>
        </p:nvSpPr>
        <p:spPr>
          <a:xfrm>
            <a:off x="3254889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BA5472B-4A4D-F542-A886-D999B8F31740}"/>
              </a:ext>
            </a:extLst>
          </p:cNvPr>
          <p:cNvSpPr/>
          <p:nvPr/>
        </p:nvSpPr>
        <p:spPr>
          <a:xfrm>
            <a:off x="3404047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68DA4BA-70D5-4F47-967A-6E7CD0C4EEC4}"/>
              </a:ext>
            </a:extLst>
          </p:cNvPr>
          <p:cNvSpPr/>
          <p:nvPr/>
        </p:nvSpPr>
        <p:spPr>
          <a:xfrm>
            <a:off x="3551436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1794F04-1B4B-6B40-AC51-78011618AA8B}"/>
              </a:ext>
            </a:extLst>
          </p:cNvPr>
          <p:cNvSpPr/>
          <p:nvPr/>
        </p:nvSpPr>
        <p:spPr>
          <a:xfrm>
            <a:off x="5851539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A4E98E0-EB42-3D41-8CCF-6CD5CEEFCAB3}"/>
              </a:ext>
            </a:extLst>
          </p:cNvPr>
          <p:cNvSpPr/>
          <p:nvPr/>
        </p:nvSpPr>
        <p:spPr>
          <a:xfrm>
            <a:off x="6000697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E06C605-A988-E84A-B456-D6711627ADF5}"/>
              </a:ext>
            </a:extLst>
          </p:cNvPr>
          <p:cNvSpPr/>
          <p:nvPr/>
        </p:nvSpPr>
        <p:spPr>
          <a:xfrm>
            <a:off x="6148086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9B6F663-E264-7040-A91C-774D84BBC040}"/>
              </a:ext>
            </a:extLst>
          </p:cNvPr>
          <p:cNvSpPr/>
          <p:nvPr/>
        </p:nvSpPr>
        <p:spPr>
          <a:xfrm>
            <a:off x="6297244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FA2485A-32B9-8A4E-BBC5-B4231F100C96}"/>
              </a:ext>
            </a:extLst>
          </p:cNvPr>
          <p:cNvSpPr/>
          <p:nvPr/>
        </p:nvSpPr>
        <p:spPr>
          <a:xfrm>
            <a:off x="6444633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9B102BA-B7ED-9D4B-AE08-A98926EC08C1}"/>
              </a:ext>
            </a:extLst>
          </p:cNvPr>
          <p:cNvSpPr/>
          <p:nvPr/>
        </p:nvSpPr>
        <p:spPr>
          <a:xfrm>
            <a:off x="6593792" y="351168"/>
            <a:ext cx="108000" cy="108000"/>
          </a:xfrm>
          <a:prstGeom prst="ellipse">
            <a:avLst/>
          </a:prstGeom>
          <a:solidFill>
            <a:srgbClr val="01AC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BC3AEA2-CE4C-5A40-8D3E-1FDDFE30A293}"/>
              </a:ext>
            </a:extLst>
          </p:cNvPr>
          <p:cNvSpPr/>
          <p:nvPr/>
        </p:nvSpPr>
        <p:spPr>
          <a:xfrm>
            <a:off x="6742950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9A27A30-F1D1-3B46-AC49-414F1D28DECD}"/>
              </a:ext>
            </a:extLst>
          </p:cNvPr>
          <p:cNvSpPr/>
          <p:nvPr/>
        </p:nvSpPr>
        <p:spPr>
          <a:xfrm>
            <a:off x="6890339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B19A3E4-8384-1E47-8BE1-599423F93D4A}"/>
              </a:ext>
            </a:extLst>
          </p:cNvPr>
          <p:cNvSpPr/>
          <p:nvPr/>
        </p:nvSpPr>
        <p:spPr>
          <a:xfrm>
            <a:off x="7039497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6949561-ED11-BF4E-B301-740CA813A9E2}"/>
              </a:ext>
            </a:extLst>
          </p:cNvPr>
          <p:cNvSpPr/>
          <p:nvPr/>
        </p:nvSpPr>
        <p:spPr>
          <a:xfrm>
            <a:off x="7186886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62A5649-7555-C041-92A9-FF42891B465A}"/>
              </a:ext>
            </a:extLst>
          </p:cNvPr>
          <p:cNvSpPr/>
          <p:nvPr/>
        </p:nvSpPr>
        <p:spPr>
          <a:xfrm>
            <a:off x="7340703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F20B063-B73F-7F4B-9D4D-DB848F92B88C}"/>
              </a:ext>
            </a:extLst>
          </p:cNvPr>
          <p:cNvSpPr/>
          <p:nvPr/>
        </p:nvSpPr>
        <p:spPr>
          <a:xfrm>
            <a:off x="8541578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04E0864-4300-4F44-8EBA-62560255739D}"/>
              </a:ext>
            </a:extLst>
          </p:cNvPr>
          <p:cNvSpPr/>
          <p:nvPr/>
        </p:nvSpPr>
        <p:spPr>
          <a:xfrm>
            <a:off x="8690736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D4712B4-EC92-C740-AC7E-8746F3E4B591}"/>
              </a:ext>
            </a:extLst>
          </p:cNvPr>
          <p:cNvSpPr/>
          <p:nvPr/>
        </p:nvSpPr>
        <p:spPr>
          <a:xfrm>
            <a:off x="11064092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046B451-4372-8D4E-8618-DA49D8CF9582}"/>
              </a:ext>
            </a:extLst>
          </p:cNvPr>
          <p:cNvSpPr/>
          <p:nvPr/>
        </p:nvSpPr>
        <p:spPr>
          <a:xfrm>
            <a:off x="11213250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4108A2E-3FAA-D24E-80F4-C428E6B6240D}"/>
              </a:ext>
            </a:extLst>
          </p:cNvPr>
          <p:cNvSpPr/>
          <p:nvPr/>
        </p:nvSpPr>
        <p:spPr>
          <a:xfrm>
            <a:off x="11360639" y="35691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5B552C2-B298-7148-8CDB-A41EC479F472}"/>
              </a:ext>
            </a:extLst>
          </p:cNvPr>
          <p:cNvSpPr/>
          <p:nvPr/>
        </p:nvSpPr>
        <p:spPr>
          <a:xfrm>
            <a:off x="8849521" y="35770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610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remove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stopwords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special characters, lowercase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Zipf’s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law: most frequent words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get a list of special words  remove from title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remove classes for Level 3 and Level 5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Input data example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Preprocessed Data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E5F1-C270-9645-B564-8D43062B10C7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13.12.21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F3E5DE7-4648-3748-8CD9-BB5DB372C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45" y="4281849"/>
            <a:ext cx="9857509" cy="1614754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C56A9FE0-8EAD-B94C-A1DF-3D1D6FC0A7A1}"/>
              </a:ext>
            </a:extLst>
          </p:cNvPr>
          <p:cNvSpPr txBox="1"/>
          <p:nvPr/>
        </p:nvSpPr>
        <p:spPr>
          <a:xfrm>
            <a:off x="93697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Research Task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87D276F-2A11-1E49-9E2E-AC361F330CCF}"/>
              </a:ext>
            </a:extLst>
          </p:cNvPr>
          <p:cNvSpPr txBox="1"/>
          <p:nvPr/>
        </p:nvSpPr>
        <p:spPr>
          <a:xfrm>
            <a:off x="2754440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Related Work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EA73515-A38D-0046-A307-F6DCEDB997B7}"/>
              </a:ext>
            </a:extLst>
          </p:cNvPr>
          <p:cNvSpPr txBox="1"/>
          <p:nvPr/>
        </p:nvSpPr>
        <p:spPr>
          <a:xfrm>
            <a:off x="5425299" y="9274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Method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16B203A-F0EC-B44E-93A6-F72A1C0FAC23}"/>
              </a:ext>
            </a:extLst>
          </p:cNvPr>
          <p:cNvSpPr txBox="1"/>
          <p:nvPr/>
        </p:nvSpPr>
        <p:spPr>
          <a:xfrm>
            <a:off x="8079275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Results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153AE00-85B1-7544-9872-359C20408110}"/>
              </a:ext>
            </a:extLst>
          </p:cNvPr>
          <p:cNvSpPr txBox="1"/>
          <p:nvPr/>
        </p:nvSpPr>
        <p:spPr>
          <a:xfrm>
            <a:off x="10740018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Discussion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3129B6D-B550-0749-969D-68D9B930894B}"/>
              </a:ext>
            </a:extLst>
          </p:cNvPr>
          <p:cNvSpPr/>
          <p:nvPr/>
        </p:nvSpPr>
        <p:spPr>
          <a:xfrm>
            <a:off x="292963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3CA4F3B-628A-8247-9344-1AB3C544850F}"/>
              </a:ext>
            </a:extLst>
          </p:cNvPr>
          <p:cNvSpPr/>
          <p:nvPr/>
        </p:nvSpPr>
        <p:spPr>
          <a:xfrm>
            <a:off x="2958342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D672A3A-DD8F-DA42-9E24-DD3858B8FAB2}"/>
              </a:ext>
            </a:extLst>
          </p:cNvPr>
          <p:cNvSpPr/>
          <p:nvPr/>
        </p:nvSpPr>
        <p:spPr>
          <a:xfrm>
            <a:off x="3107500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225EDF-AD70-0F47-A65A-387DCA810ED7}"/>
              </a:ext>
            </a:extLst>
          </p:cNvPr>
          <p:cNvSpPr/>
          <p:nvPr/>
        </p:nvSpPr>
        <p:spPr>
          <a:xfrm>
            <a:off x="3254889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C8CD98-2E25-7C45-816C-BB110EB89C45}"/>
              </a:ext>
            </a:extLst>
          </p:cNvPr>
          <p:cNvSpPr/>
          <p:nvPr/>
        </p:nvSpPr>
        <p:spPr>
          <a:xfrm>
            <a:off x="3404047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D84063D-8B76-7248-B5AE-C9D40F2488CB}"/>
              </a:ext>
            </a:extLst>
          </p:cNvPr>
          <p:cNvSpPr/>
          <p:nvPr/>
        </p:nvSpPr>
        <p:spPr>
          <a:xfrm>
            <a:off x="3551436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F8FC68B-5F9B-F342-B215-4F42E480436C}"/>
              </a:ext>
            </a:extLst>
          </p:cNvPr>
          <p:cNvSpPr/>
          <p:nvPr/>
        </p:nvSpPr>
        <p:spPr>
          <a:xfrm>
            <a:off x="5851539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9A6799F-47F0-3E45-9716-380A064488E2}"/>
              </a:ext>
            </a:extLst>
          </p:cNvPr>
          <p:cNvSpPr/>
          <p:nvPr/>
        </p:nvSpPr>
        <p:spPr>
          <a:xfrm>
            <a:off x="6000697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F7BA258-FF74-8F4E-9D48-76CA702BF757}"/>
              </a:ext>
            </a:extLst>
          </p:cNvPr>
          <p:cNvSpPr/>
          <p:nvPr/>
        </p:nvSpPr>
        <p:spPr>
          <a:xfrm>
            <a:off x="6148086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6D0FE22-4708-C440-B367-9C3EFFEA6B9B}"/>
              </a:ext>
            </a:extLst>
          </p:cNvPr>
          <p:cNvSpPr/>
          <p:nvPr/>
        </p:nvSpPr>
        <p:spPr>
          <a:xfrm>
            <a:off x="6297244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EF0FC0B-87D6-894C-BC69-DCD7FDE1245D}"/>
              </a:ext>
            </a:extLst>
          </p:cNvPr>
          <p:cNvSpPr/>
          <p:nvPr/>
        </p:nvSpPr>
        <p:spPr>
          <a:xfrm>
            <a:off x="6444633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2AA3771-8670-3A45-8C11-7C4CACF2D505}"/>
              </a:ext>
            </a:extLst>
          </p:cNvPr>
          <p:cNvSpPr/>
          <p:nvPr/>
        </p:nvSpPr>
        <p:spPr>
          <a:xfrm>
            <a:off x="6593792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A415341-1512-4F43-9CF4-4DDA061B6CFD}"/>
              </a:ext>
            </a:extLst>
          </p:cNvPr>
          <p:cNvSpPr/>
          <p:nvPr/>
        </p:nvSpPr>
        <p:spPr>
          <a:xfrm>
            <a:off x="6742950" y="351168"/>
            <a:ext cx="108000" cy="108000"/>
          </a:xfrm>
          <a:prstGeom prst="ellipse">
            <a:avLst/>
          </a:prstGeom>
          <a:solidFill>
            <a:srgbClr val="01AC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37E88E6-5B70-1044-A5BB-0E69D383A68D}"/>
              </a:ext>
            </a:extLst>
          </p:cNvPr>
          <p:cNvSpPr/>
          <p:nvPr/>
        </p:nvSpPr>
        <p:spPr>
          <a:xfrm>
            <a:off x="6890339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3A2D1A0-37AC-B544-8A2A-EC0051C443B8}"/>
              </a:ext>
            </a:extLst>
          </p:cNvPr>
          <p:cNvSpPr/>
          <p:nvPr/>
        </p:nvSpPr>
        <p:spPr>
          <a:xfrm>
            <a:off x="7039497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03B127A-8832-D442-8ABD-1F432E0E405E}"/>
              </a:ext>
            </a:extLst>
          </p:cNvPr>
          <p:cNvSpPr/>
          <p:nvPr/>
        </p:nvSpPr>
        <p:spPr>
          <a:xfrm>
            <a:off x="7186886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93C0AEE-F348-0840-BA46-433A8B1D2697}"/>
              </a:ext>
            </a:extLst>
          </p:cNvPr>
          <p:cNvSpPr/>
          <p:nvPr/>
        </p:nvSpPr>
        <p:spPr>
          <a:xfrm>
            <a:off x="7340703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C04CBB8-C43F-7441-BAC6-C7DA68D13C7E}"/>
              </a:ext>
            </a:extLst>
          </p:cNvPr>
          <p:cNvSpPr/>
          <p:nvPr/>
        </p:nvSpPr>
        <p:spPr>
          <a:xfrm>
            <a:off x="8541578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9DFB0E0-0330-984D-A3ED-6C989934DC37}"/>
              </a:ext>
            </a:extLst>
          </p:cNvPr>
          <p:cNvSpPr/>
          <p:nvPr/>
        </p:nvSpPr>
        <p:spPr>
          <a:xfrm>
            <a:off x="8690736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AA02C25-F692-CB4A-B996-CD197023CE03}"/>
              </a:ext>
            </a:extLst>
          </p:cNvPr>
          <p:cNvSpPr/>
          <p:nvPr/>
        </p:nvSpPr>
        <p:spPr>
          <a:xfrm>
            <a:off x="11064092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34AA66F-7238-CF4A-935B-AC8F57B0F1AD}"/>
              </a:ext>
            </a:extLst>
          </p:cNvPr>
          <p:cNvSpPr/>
          <p:nvPr/>
        </p:nvSpPr>
        <p:spPr>
          <a:xfrm>
            <a:off x="11213250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830DB15-C263-884A-9D2E-7187559D9E6E}"/>
              </a:ext>
            </a:extLst>
          </p:cNvPr>
          <p:cNvSpPr/>
          <p:nvPr/>
        </p:nvSpPr>
        <p:spPr>
          <a:xfrm>
            <a:off x="11360639" y="35691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AF2FFE0-7456-BA45-BD68-DEF8C3FF1AEB}"/>
              </a:ext>
            </a:extLst>
          </p:cNvPr>
          <p:cNvSpPr/>
          <p:nvPr/>
        </p:nvSpPr>
        <p:spPr>
          <a:xfrm>
            <a:off x="8849521" y="35770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53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C13362F9-2C52-F64E-9385-BFEE735B85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156"/>
          <a:stretch/>
        </p:blipFill>
        <p:spPr>
          <a:xfrm>
            <a:off x="838200" y="1653255"/>
            <a:ext cx="10116395" cy="4806507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A356-7065-A44F-924D-FDB87655375B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13.12.21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84EC650-C4B0-7047-959B-DC7DB94E2731}"/>
              </a:ext>
            </a:extLst>
          </p:cNvPr>
          <p:cNvSpPr txBox="1"/>
          <p:nvPr/>
        </p:nvSpPr>
        <p:spPr>
          <a:xfrm>
            <a:off x="3657600" y="40426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FD8E2701-DEE9-4D4B-AFFD-83246AEAF356}"/>
              </a:ext>
            </a:extLst>
          </p:cNvPr>
          <p:cNvSpPr/>
          <p:nvPr/>
        </p:nvSpPr>
        <p:spPr>
          <a:xfrm>
            <a:off x="8519445" y="5499149"/>
            <a:ext cx="1462755" cy="71655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196B7A1-1818-C64F-B4EA-361710ED9A1A}"/>
              </a:ext>
            </a:extLst>
          </p:cNvPr>
          <p:cNvSpPr txBox="1"/>
          <p:nvPr/>
        </p:nvSpPr>
        <p:spPr>
          <a:xfrm>
            <a:off x="93697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Research Task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EB37E2D-FC56-1541-8264-2CD81F080FA1}"/>
              </a:ext>
            </a:extLst>
          </p:cNvPr>
          <p:cNvSpPr txBox="1"/>
          <p:nvPr/>
        </p:nvSpPr>
        <p:spPr>
          <a:xfrm>
            <a:off x="2754440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Related Work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8276267-9D54-134A-85DE-19389C693A6B}"/>
              </a:ext>
            </a:extLst>
          </p:cNvPr>
          <p:cNvSpPr txBox="1"/>
          <p:nvPr/>
        </p:nvSpPr>
        <p:spPr>
          <a:xfrm>
            <a:off x="5425299" y="9274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Method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824AEC7-7CE3-2B40-918F-B73C48BCB87E}"/>
              </a:ext>
            </a:extLst>
          </p:cNvPr>
          <p:cNvSpPr txBox="1"/>
          <p:nvPr/>
        </p:nvSpPr>
        <p:spPr>
          <a:xfrm>
            <a:off x="8079275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Results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804C850-F268-F845-80E1-5C8BC5CEFB49}"/>
              </a:ext>
            </a:extLst>
          </p:cNvPr>
          <p:cNvSpPr txBox="1"/>
          <p:nvPr/>
        </p:nvSpPr>
        <p:spPr>
          <a:xfrm>
            <a:off x="10740018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Discussion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A66D87C-F0B9-5F46-9970-FC53CD0FCB62}"/>
              </a:ext>
            </a:extLst>
          </p:cNvPr>
          <p:cNvSpPr/>
          <p:nvPr/>
        </p:nvSpPr>
        <p:spPr>
          <a:xfrm>
            <a:off x="292963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ADEB851-C6A1-FD4C-AE87-8E36A73FB2A8}"/>
              </a:ext>
            </a:extLst>
          </p:cNvPr>
          <p:cNvSpPr/>
          <p:nvPr/>
        </p:nvSpPr>
        <p:spPr>
          <a:xfrm>
            <a:off x="2958342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952F948-256D-FF49-B2EE-9D017B08A8D0}"/>
              </a:ext>
            </a:extLst>
          </p:cNvPr>
          <p:cNvSpPr/>
          <p:nvPr/>
        </p:nvSpPr>
        <p:spPr>
          <a:xfrm>
            <a:off x="3107500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B6B4045-B18A-AB45-B402-5CD3E486DEAF}"/>
              </a:ext>
            </a:extLst>
          </p:cNvPr>
          <p:cNvSpPr/>
          <p:nvPr/>
        </p:nvSpPr>
        <p:spPr>
          <a:xfrm>
            <a:off x="3254889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D8149CB-DF2C-CA48-90AA-B0326AA312EB}"/>
              </a:ext>
            </a:extLst>
          </p:cNvPr>
          <p:cNvSpPr/>
          <p:nvPr/>
        </p:nvSpPr>
        <p:spPr>
          <a:xfrm>
            <a:off x="3404047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D85BDD6-1BDD-D140-952A-E975CAA0481D}"/>
              </a:ext>
            </a:extLst>
          </p:cNvPr>
          <p:cNvSpPr/>
          <p:nvPr/>
        </p:nvSpPr>
        <p:spPr>
          <a:xfrm>
            <a:off x="3551436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A68082D-94CE-A54A-B074-01E1DB4A24BD}"/>
              </a:ext>
            </a:extLst>
          </p:cNvPr>
          <p:cNvSpPr/>
          <p:nvPr/>
        </p:nvSpPr>
        <p:spPr>
          <a:xfrm>
            <a:off x="5851539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56589F5-0D32-C947-B8A1-EF8E7208DF0C}"/>
              </a:ext>
            </a:extLst>
          </p:cNvPr>
          <p:cNvSpPr/>
          <p:nvPr/>
        </p:nvSpPr>
        <p:spPr>
          <a:xfrm>
            <a:off x="6000697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719ECCA-9316-F54A-BE3A-B36563208196}"/>
              </a:ext>
            </a:extLst>
          </p:cNvPr>
          <p:cNvSpPr/>
          <p:nvPr/>
        </p:nvSpPr>
        <p:spPr>
          <a:xfrm>
            <a:off x="6148086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8B2ADE7-8801-8E46-BBF2-D38C61B564EC}"/>
              </a:ext>
            </a:extLst>
          </p:cNvPr>
          <p:cNvSpPr/>
          <p:nvPr/>
        </p:nvSpPr>
        <p:spPr>
          <a:xfrm>
            <a:off x="6297244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AB49FBC-0722-7649-B3FB-E750B5BEC2C0}"/>
              </a:ext>
            </a:extLst>
          </p:cNvPr>
          <p:cNvSpPr/>
          <p:nvPr/>
        </p:nvSpPr>
        <p:spPr>
          <a:xfrm>
            <a:off x="6444633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B5A6FCF-D014-DD45-A6AC-17F12BA40DE8}"/>
              </a:ext>
            </a:extLst>
          </p:cNvPr>
          <p:cNvSpPr/>
          <p:nvPr/>
        </p:nvSpPr>
        <p:spPr>
          <a:xfrm>
            <a:off x="6593792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0D74503-03F0-2941-AF87-63890F3258A2}"/>
              </a:ext>
            </a:extLst>
          </p:cNvPr>
          <p:cNvSpPr/>
          <p:nvPr/>
        </p:nvSpPr>
        <p:spPr>
          <a:xfrm>
            <a:off x="6742950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29DA8F9-002F-2241-B1A3-5F4DB39E76A9}"/>
              </a:ext>
            </a:extLst>
          </p:cNvPr>
          <p:cNvSpPr/>
          <p:nvPr/>
        </p:nvSpPr>
        <p:spPr>
          <a:xfrm>
            <a:off x="6890339" y="354225"/>
            <a:ext cx="108000" cy="108000"/>
          </a:xfrm>
          <a:prstGeom prst="ellipse">
            <a:avLst/>
          </a:prstGeom>
          <a:solidFill>
            <a:srgbClr val="01AC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19BA645-0FF6-0347-AE93-EF1647AE855E}"/>
              </a:ext>
            </a:extLst>
          </p:cNvPr>
          <p:cNvSpPr/>
          <p:nvPr/>
        </p:nvSpPr>
        <p:spPr>
          <a:xfrm>
            <a:off x="7039497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D7C0D21-EB09-5D43-8C55-0A3917A32CBE}"/>
              </a:ext>
            </a:extLst>
          </p:cNvPr>
          <p:cNvSpPr/>
          <p:nvPr/>
        </p:nvSpPr>
        <p:spPr>
          <a:xfrm>
            <a:off x="7186886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A51F975-D19F-2E48-B510-ADAF1FAB71DB}"/>
              </a:ext>
            </a:extLst>
          </p:cNvPr>
          <p:cNvSpPr/>
          <p:nvPr/>
        </p:nvSpPr>
        <p:spPr>
          <a:xfrm>
            <a:off x="7340703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377BBD4-1155-5345-A2E6-D517023B5813}"/>
              </a:ext>
            </a:extLst>
          </p:cNvPr>
          <p:cNvSpPr/>
          <p:nvPr/>
        </p:nvSpPr>
        <p:spPr>
          <a:xfrm>
            <a:off x="8541578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B15E72F-9271-534D-B6A1-2BFC458590BB}"/>
              </a:ext>
            </a:extLst>
          </p:cNvPr>
          <p:cNvSpPr/>
          <p:nvPr/>
        </p:nvSpPr>
        <p:spPr>
          <a:xfrm>
            <a:off x="8690736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A5F2838-057B-B64E-B7D8-B386000069B2}"/>
              </a:ext>
            </a:extLst>
          </p:cNvPr>
          <p:cNvSpPr/>
          <p:nvPr/>
        </p:nvSpPr>
        <p:spPr>
          <a:xfrm>
            <a:off x="11064092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D32C739-3A81-2748-BA5E-FFF010A1E48E}"/>
              </a:ext>
            </a:extLst>
          </p:cNvPr>
          <p:cNvSpPr/>
          <p:nvPr/>
        </p:nvSpPr>
        <p:spPr>
          <a:xfrm>
            <a:off x="11213250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84D8E4F-36E5-774A-BF27-8836991873A7}"/>
              </a:ext>
            </a:extLst>
          </p:cNvPr>
          <p:cNvSpPr/>
          <p:nvPr/>
        </p:nvSpPr>
        <p:spPr>
          <a:xfrm>
            <a:off x="11360639" y="35691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A4569D1-DCB4-AA41-998B-13516BE0898B}"/>
              </a:ext>
            </a:extLst>
          </p:cNvPr>
          <p:cNvSpPr/>
          <p:nvPr/>
        </p:nvSpPr>
        <p:spPr>
          <a:xfrm>
            <a:off x="8849521" y="35770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7373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baselines: count vectorizer and tf-idf vectorizer.</a:t>
            </a:r>
          </a:p>
          <a:p>
            <a:pPr>
              <a:lnSpc>
                <a:spcPct val="210000"/>
              </a:lnSpc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approaches for improvement:</a:t>
            </a:r>
          </a:p>
          <a:p>
            <a:pPr lvl="1">
              <a:lnSpc>
                <a:spcPct val="210000"/>
              </a:lnSpc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word2vec: </a:t>
            </a:r>
          </a:p>
          <a:p>
            <a:pPr lvl="2">
              <a:lnSpc>
                <a:spcPct val="210000"/>
              </a:lnSpc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pretrained model from google with fine tuning </a:t>
            </a:r>
          </a:p>
          <a:p>
            <a:pPr lvl="2">
              <a:lnSpc>
                <a:spcPct val="210000"/>
              </a:lnSpc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with and without additional information</a:t>
            </a:r>
          </a:p>
          <a:p>
            <a:pPr lvl="1">
              <a:lnSpc>
                <a:spcPct val="210000"/>
              </a:lnSpc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doc2vec </a:t>
            </a:r>
          </a:p>
          <a:p>
            <a:pPr lvl="2">
              <a:lnSpc>
                <a:spcPct val="210000"/>
              </a:lnSpc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with and without additional information (epochs=10, vector size=300, window=5)</a:t>
            </a:r>
          </a:p>
          <a:p>
            <a:pPr lvl="1">
              <a:lnSpc>
                <a:spcPct val="210000"/>
              </a:lnSpc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BERT pretrained model</a:t>
            </a:r>
          </a:p>
          <a:p>
            <a:pPr lvl="1">
              <a:lnSpc>
                <a:spcPct val="210000"/>
              </a:lnSpc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BERT with fine tuning and one classification layer</a:t>
            </a:r>
          </a:p>
          <a:p>
            <a:pPr lvl="1">
              <a:lnSpc>
                <a:spcPct val="210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210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Transformed Data I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52E1-D4FA-0C40-9A79-94444A217788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13.12.21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95AC2D8-6F57-4F47-A558-C834DA8177DF}"/>
              </a:ext>
            </a:extLst>
          </p:cNvPr>
          <p:cNvGrpSpPr/>
          <p:nvPr/>
        </p:nvGrpSpPr>
        <p:grpSpPr>
          <a:xfrm>
            <a:off x="7823200" y="2140748"/>
            <a:ext cx="3614178" cy="1985277"/>
            <a:chOff x="779450" y="4584700"/>
            <a:chExt cx="2026116" cy="1050527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4252B653-D352-344E-8108-EE2B1C90856C}"/>
                </a:ext>
              </a:extLst>
            </p:cNvPr>
            <p:cNvGrpSpPr/>
            <p:nvPr/>
          </p:nvGrpSpPr>
          <p:grpSpPr>
            <a:xfrm>
              <a:off x="818660" y="4584700"/>
              <a:ext cx="1986906" cy="415009"/>
              <a:chOff x="818660" y="4584700"/>
              <a:chExt cx="1986906" cy="415009"/>
            </a:xfrm>
          </p:grpSpPr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115D20DA-9183-DF46-A323-DE0FDA3000E1}"/>
                  </a:ext>
                </a:extLst>
              </p:cNvPr>
              <p:cNvSpPr/>
              <p:nvPr/>
            </p:nvSpPr>
            <p:spPr>
              <a:xfrm>
                <a:off x="838200" y="4584700"/>
                <a:ext cx="252000" cy="25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  <a:tint val="66000"/>
                      <a:satMod val="160000"/>
                    </a:schemeClr>
                  </a:gs>
                  <a:gs pos="50000">
                    <a:schemeClr val="bg1">
                      <a:lumMod val="65000"/>
                      <a:tint val="44500"/>
                      <a:satMod val="160000"/>
                    </a:schemeClr>
                  </a:gs>
                  <a:gs pos="100000">
                    <a:schemeClr val="bg1">
                      <a:lumMod val="65000"/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2C5D7725-C8A8-8842-A463-C9899C714564}"/>
                  </a:ext>
                </a:extLst>
              </p:cNvPr>
              <p:cNvSpPr/>
              <p:nvPr/>
            </p:nvSpPr>
            <p:spPr>
              <a:xfrm>
                <a:off x="1342200" y="4584700"/>
                <a:ext cx="252000" cy="25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  <a:tint val="66000"/>
                      <a:satMod val="160000"/>
                    </a:schemeClr>
                  </a:gs>
                  <a:gs pos="50000">
                    <a:schemeClr val="bg1">
                      <a:lumMod val="65000"/>
                      <a:tint val="44500"/>
                      <a:satMod val="160000"/>
                    </a:schemeClr>
                  </a:gs>
                  <a:gs pos="100000">
                    <a:schemeClr val="bg1">
                      <a:lumMod val="65000"/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12201080-99B4-A848-BBC7-364F1F1DD27C}"/>
                  </a:ext>
                </a:extLst>
              </p:cNvPr>
              <p:cNvSpPr/>
              <p:nvPr/>
            </p:nvSpPr>
            <p:spPr>
              <a:xfrm>
                <a:off x="1846200" y="4584700"/>
                <a:ext cx="252000" cy="25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  <a:tint val="66000"/>
                      <a:satMod val="160000"/>
                    </a:schemeClr>
                  </a:gs>
                  <a:gs pos="50000">
                    <a:schemeClr val="bg1">
                      <a:lumMod val="65000"/>
                      <a:tint val="44500"/>
                      <a:satMod val="160000"/>
                    </a:schemeClr>
                  </a:gs>
                  <a:gs pos="100000">
                    <a:schemeClr val="bg1">
                      <a:lumMod val="65000"/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6DD118F1-28B3-F941-9E15-8D9BA0B8AF48}"/>
                  </a:ext>
                </a:extLst>
              </p:cNvPr>
              <p:cNvSpPr/>
              <p:nvPr/>
            </p:nvSpPr>
            <p:spPr>
              <a:xfrm>
                <a:off x="2350200" y="4584700"/>
                <a:ext cx="252000" cy="25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  <a:tint val="66000"/>
                      <a:satMod val="160000"/>
                    </a:schemeClr>
                  </a:gs>
                  <a:gs pos="50000">
                    <a:schemeClr val="bg1">
                      <a:lumMod val="65000"/>
                      <a:tint val="44500"/>
                      <a:satMod val="160000"/>
                    </a:schemeClr>
                  </a:gs>
                  <a:gs pos="100000">
                    <a:schemeClr val="bg1">
                      <a:lumMod val="65000"/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FB32C421-D9A3-2F49-B198-925AD62F58DE}"/>
                  </a:ext>
                </a:extLst>
              </p:cNvPr>
              <p:cNvSpPr txBox="1"/>
              <p:nvPr/>
            </p:nvSpPr>
            <p:spPr>
              <a:xfrm>
                <a:off x="818660" y="4809454"/>
                <a:ext cx="44298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600" dirty="0"/>
                  <a:t>Java</a:t>
                </a:r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7516554C-921B-A04C-B31B-5A8C6F410350}"/>
                  </a:ext>
                </a:extLst>
              </p:cNvPr>
              <p:cNvSpPr txBox="1"/>
              <p:nvPr/>
            </p:nvSpPr>
            <p:spPr>
              <a:xfrm>
                <a:off x="1300668" y="4809454"/>
                <a:ext cx="44298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600" dirty="0"/>
                  <a:t>Python</a:t>
                </a:r>
              </a:p>
            </p:txBody>
          </p: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184CA95B-F4A8-8545-B9DC-B49F866E7483}"/>
                  </a:ext>
                </a:extLst>
              </p:cNvPr>
              <p:cNvSpPr txBox="1"/>
              <p:nvPr/>
            </p:nvSpPr>
            <p:spPr>
              <a:xfrm>
                <a:off x="1799236" y="4809454"/>
                <a:ext cx="53310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600" dirty="0"/>
                  <a:t>developer</a:t>
                </a:r>
              </a:p>
            </p:txBody>
          </p:sp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B23DD05F-4E3E-1444-8779-B892210FB260}"/>
                  </a:ext>
                </a:extLst>
              </p:cNvPr>
              <p:cNvSpPr txBox="1"/>
              <p:nvPr/>
            </p:nvSpPr>
            <p:spPr>
              <a:xfrm>
                <a:off x="2256924" y="4815043"/>
                <a:ext cx="54864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600" dirty="0"/>
                  <a:t>Entwickler</a:t>
                </a:r>
              </a:p>
            </p:txBody>
          </p:sp>
        </p:grp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4F5C6AFD-ED91-3240-8B4F-F5FFCC011F11}"/>
                </a:ext>
              </a:extLst>
            </p:cNvPr>
            <p:cNvSpPr txBox="1"/>
            <p:nvPr/>
          </p:nvSpPr>
          <p:spPr>
            <a:xfrm>
              <a:off x="779450" y="5019753"/>
              <a:ext cx="20066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Example 1: „Java developer“</a:t>
              </a:r>
            </a:p>
            <a:p>
              <a:endParaRPr lang="de-DE" sz="600" dirty="0"/>
            </a:p>
            <a:p>
              <a:endParaRPr lang="de-DE" sz="600" dirty="0"/>
            </a:p>
            <a:p>
              <a:r>
                <a:rPr lang="de-DE" sz="600" dirty="0"/>
                <a:t> </a:t>
              </a:r>
            </a:p>
          </p:txBody>
        </p: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721BE313-9A43-D64D-B4CF-90FBC5D15FA1}"/>
                </a:ext>
              </a:extLst>
            </p:cNvPr>
            <p:cNvGrpSpPr/>
            <p:nvPr/>
          </p:nvGrpSpPr>
          <p:grpSpPr>
            <a:xfrm>
              <a:off x="818660" y="5225807"/>
              <a:ext cx="1783540" cy="409420"/>
              <a:chOff x="818660" y="4584700"/>
              <a:chExt cx="1783540" cy="409420"/>
            </a:xfrm>
          </p:grpSpPr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11A12AE4-E591-4C4D-B755-A099C2CB60E0}"/>
                  </a:ext>
                </a:extLst>
              </p:cNvPr>
              <p:cNvSpPr/>
              <p:nvPr/>
            </p:nvSpPr>
            <p:spPr>
              <a:xfrm>
                <a:off x="838200" y="4584700"/>
                <a:ext cx="252000" cy="252000"/>
              </a:xfrm>
              <a:prstGeom prst="rect">
                <a:avLst/>
              </a:prstGeom>
              <a:gradFill flip="none" rotWithShape="1">
                <a:gsLst>
                  <a:gs pos="0">
                    <a:srgbClr val="8AAEE4">
                      <a:tint val="66000"/>
                      <a:satMod val="160000"/>
                    </a:srgbClr>
                  </a:gs>
                  <a:gs pos="50000">
                    <a:srgbClr val="8AAEE4">
                      <a:tint val="44500"/>
                      <a:satMod val="160000"/>
                    </a:srgbClr>
                  </a:gs>
                  <a:gs pos="100000">
                    <a:srgbClr val="8AAEE4">
                      <a:tint val="23500"/>
                      <a:satMod val="16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89D30CB5-821D-DC48-AFCB-446B5942E586}"/>
                  </a:ext>
                </a:extLst>
              </p:cNvPr>
              <p:cNvSpPr/>
              <p:nvPr/>
            </p:nvSpPr>
            <p:spPr>
              <a:xfrm>
                <a:off x="1342200" y="4584700"/>
                <a:ext cx="252000" cy="25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  <a:tint val="66000"/>
                      <a:satMod val="160000"/>
                    </a:schemeClr>
                  </a:gs>
                  <a:gs pos="50000">
                    <a:schemeClr val="bg1">
                      <a:lumMod val="65000"/>
                      <a:tint val="44500"/>
                      <a:satMod val="160000"/>
                    </a:schemeClr>
                  </a:gs>
                  <a:gs pos="100000">
                    <a:schemeClr val="bg1">
                      <a:lumMod val="65000"/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4BBDDCCA-8C0F-5C43-8E62-EFFB4AECA526}"/>
                  </a:ext>
                </a:extLst>
              </p:cNvPr>
              <p:cNvSpPr/>
              <p:nvPr/>
            </p:nvSpPr>
            <p:spPr>
              <a:xfrm>
                <a:off x="1846200" y="4584700"/>
                <a:ext cx="252000" cy="252000"/>
              </a:xfrm>
              <a:prstGeom prst="rect">
                <a:avLst/>
              </a:prstGeom>
              <a:gradFill flip="none" rotWithShape="1">
                <a:gsLst>
                  <a:gs pos="0">
                    <a:srgbClr val="8AAEE4">
                      <a:tint val="66000"/>
                      <a:satMod val="160000"/>
                    </a:srgbClr>
                  </a:gs>
                  <a:gs pos="50000">
                    <a:srgbClr val="8AAEE4">
                      <a:tint val="44500"/>
                      <a:satMod val="160000"/>
                    </a:srgbClr>
                  </a:gs>
                  <a:gs pos="100000">
                    <a:srgbClr val="8AAEE4">
                      <a:tint val="23500"/>
                      <a:satMod val="16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C9D2D879-1C9E-894E-B076-C4F67CADAE00}"/>
                  </a:ext>
                </a:extLst>
              </p:cNvPr>
              <p:cNvSpPr/>
              <p:nvPr/>
            </p:nvSpPr>
            <p:spPr>
              <a:xfrm>
                <a:off x="2350200" y="4584700"/>
                <a:ext cx="252000" cy="25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  <a:tint val="66000"/>
                      <a:satMod val="160000"/>
                    </a:schemeClr>
                  </a:gs>
                  <a:gs pos="50000">
                    <a:schemeClr val="bg1">
                      <a:lumMod val="65000"/>
                      <a:tint val="44500"/>
                      <a:satMod val="160000"/>
                    </a:schemeClr>
                  </a:gs>
                  <a:gs pos="100000">
                    <a:schemeClr val="bg1">
                      <a:lumMod val="65000"/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3A86DAFC-987B-B04A-AFD2-84901A22A63D}"/>
                  </a:ext>
                </a:extLst>
              </p:cNvPr>
              <p:cNvSpPr txBox="1"/>
              <p:nvPr/>
            </p:nvSpPr>
            <p:spPr>
              <a:xfrm>
                <a:off x="818660" y="4809454"/>
                <a:ext cx="44298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600" dirty="0"/>
                  <a:t>Java</a:t>
                </a:r>
              </a:p>
            </p:txBody>
          </p: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5B0A02E0-F5F6-FC44-86C0-963203E61B5C}"/>
                  </a:ext>
                </a:extLst>
              </p:cNvPr>
              <p:cNvSpPr txBox="1"/>
              <p:nvPr/>
            </p:nvSpPr>
            <p:spPr>
              <a:xfrm>
                <a:off x="1300668" y="4809454"/>
                <a:ext cx="44298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600" dirty="0"/>
                  <a:t>Python</a:t>
                </a:r>
              </a:p>
            </p:txBody>
          </p:sp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55C9251C-5F8D-C44C-8217-B401C4DFC782}"/>
                  </a:ext>
                </a:extLst>
              </p:cNvPr>
              <p:cNvSpPr txBox="1"/>
              <p:nvPr/>
            </p:nvSpPr>
            <p:spPr>
              <a:xfrm>
                <a:off x="1787844" y="4809454"/>
                <a:ext cx="53310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600" dirty="0"/>
                  <a:t>developer</a:t>
                </a:r>
              </a:p>
            </p:txBody>
          </p:sp>
        </p:grp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3D8141FA-39B4-0C42-AFB3-BE1C55D62348}"/>
                </a:ext>
              </a:extLst>
            </p:cNvPr>
            <p:cNvSpPr txBox="1"/>
            <p:nvPr/>
          </p:nvSpPr>
          <p:spPr>
            <a:xfrm>
              <a:off x="2256924" y="5450561"/>
              <a:ext cx="54864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Entwickler</a:t>
              </a: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AEB9EFEB-B569-CA4F-A423-E817152E4BE6}"/>
              </a:ext>
            </a:extLst>
          </p:cNvPr>
          <p:cNvGrpSpPr/>
          <p:nvPr/>
        </p:nvGrpSpPr>
        <p:grpSpPr>
          <a:xfrm>
            <a:off x="7823200" y="4227019"/>
            <a:ext cx="5257556" cy="1927084"/>
            <a:chOff x="9254658" y="2733571"/>
            <a:chExt cx="4127680" cy="1532566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D8EB703B-A326-AE4D-B68B-C8BDE58F54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1822" y="2733571"/>
              <a:ext cx="2597740" cy="1390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9C45C643-FA73-0641-8813-ECD81B0E46A7}"/>
                </a:ext>
              </a:extLst>
            </p:cNvPr>
            <p:cNvSpPr txBox="1"/>
            <p:nvPr/>
          </p:nvSpPr>
          <p:spPr>
            <a:xfrm>
              <a:off x="9254658" y="4112249"/>
              <a:ext cx="4127680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" dirty="0"/>
                <a:t>Source: </a:t>
              </a:r>
              <a:r>
                <a:rPr lang="de-DE" sz="400" dirty="0" err="1"/>
                <a:t>Alammar</a:t>
              </a:r>
              <a:r>
                <a:rPr lang="de-DE" sz="400" dirty="0"/>
                <a:t>, J. The </a:t>
              </a:r>
              <a:r>
                <a:rPr lang="de-DE" sz="400" dirty="0" err="1"/>
                <a:t>illustrated</a:t>
              </a:r>
              <a:r>
                <a:rPr lang="de-DE" sz="400" dirty="0"/>
                <a:t> Word2vec. 2019 &lt;</a:t>
              </a:r>
              <a:r>
                <a:rPr lang="de-DE" sz="400" dirty="0">
                  <a:hlinkClick r:id="rId3"/>
                </a:rPr>
                <a:t>https://jalammar.github.io/illustrated-word2vec/</a:t>
              </a:r>
              <a:r>
                <a:rPr lang="de-DE" sz="400" dirty="0"/>
                <a:t>&gt;  </a:t>
              </a:r>
              <a:r>
                <a:rPr lang="de-DE" sz="400" dirty="0" err="1"/>
                <a:t>accessed</a:t>
              </a:r>
              <a:r>
                <a:rPr lang="de-DE" sz="400" dirty="0"/>
                <a:t>: 09.12.2021 </a:t>
              </a:r>
            </a:p>
          </p:txBody>
        </p:sp>
      </p:grpSp>
      <p:sp>
        <p:nvSpPr>
          <p:cNvPr id="37" name="Textfeld 36">
            <a:extLst>
              <a:ext uri="{FF2B5EF4-FFF2-40B4-BE49-F238E27FC236}">
                <a16:creationId xmlns:a16="http://schemas.microsoft.com/office/drawing/2014/main" id="{6C98ECEA-6CFC-2C4F-8CFD-A638337687EB}"/>
              </a:ext>
            </a:extLst>
          </p:cNvPr>
          <p:cNvSpPr txBox="1"/>
          <p:nvPr/>
        </p:nvSpPr>
        <p:spPr>
          <a:xfrm>
            <a:off x="93697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Research Task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EF39A7C-7E44-E74E-BDE6-73AD89E4414C}"/>
              </a:ext>
            </a:extLst>
          </p:cNvPr>
          <p:cNvSpPr txBox="1"/>
          <p:nvPr/>
        </p:nvSpPr>
        <p:spPr>
          <a:xfrm>
            <a:off x="2754440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Related Work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369166D-F6A7-3D4C-B682-798C5627CBD0}"/>
              </a:ext>
            </a:extLst>
          </p:cNvPr>
          <p:cNvSpPr txBox="1"/>
          <p:nvPr/>
        </p:nvSpPr>
        <p:spPr>
          <a:xfrm>
            <a:off x="5425299" y="9274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Method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27F7E5A-AA59-4148-8747-9B1BE8DCF79F}"/>
              </a:ext>
            </a:extLst>
          </p:cNvPr>
          <p:cNvSpPr txBox="1"/>
          <p:nvPr/>
        </p:nvSpPr>
        <p:spPr>
          <a:xfrm>
            <a:off x="8079275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Results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835F46C-25AB-E646-BF01-12BA4637B9EB}"/>
              </a:ext>
            </a:extLst>
          </p:cNvPr>
          <p:cNvSpPr txBox="1"/>
          <p:nvPr/>
        </p:nvSpPr>
        <p:spPr>
          <a:xfrm>
            <a:off x="10740018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Discussion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D05262A-C46E-7E4B-A980-74235CA3D2E0}"/>
              </a:ext>
            </a:extLst>
          </p:cNvPr>
          <p:cNvSpPr/>
          <p:nvPr/>
        </p:nvSpPr>
        <p:spPr>
          <a:xfrm>
            <a:off x="292963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0BDF01E-7CFD-2A42-BD80-A3A61F92F392}"/>
              </a:ext>
            </a:extLst>
          </p:cNvPr>
          <p:cNvSpPr/>
          <p:nvPr/>
        </p:nvSpPr>
        <p:spPr>
          <a:xfrm>
            <a:off x="2958342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405EA1B-9523-F04B-AA69-A0B625319FCE}"/>
              </a:ext>
            </a:extLst>
          </p:cNvPr>
          <p:cNvSpPr/>
          <p:nvPr/>
        </p:nvSpPr>
        <p:spPr>
          <a:xfrm>
            <a:off x="3107500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D6E7E3F-ACC2-F84B-B391-EE2EB1DBA9C1}"/>
              </a:ext>
            </a:extLst>
          </p:cNvPr>
          <p:cNvSpPr/>
          <p:nvPr/>
        </p:nvSpPr>
        <p:spPr>
          <a:xfrm>
            <a:off x="3254889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DD1C474-B0B2-6C49-ADA5-FE23451CC1B3}"/>
              </a:ext>
            </a:extLst>
          </p:cNvPr>
          <p:cNvSpPr/>
          <p:nvPr/>
        </p:nvSpPr>
        <p:spPr>
          <a:xfrm>
            <a:off x="3404047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1C5D552-212F-6D45-983D-816C5750F882}"/>
              </a:ext>
            </a:extLst>
          </p:cNvPr>
          <p:cNvSpPr/>
          <p:nvPr/>
        </p:nvSpPr>
        <p:spPr>
          <a:xfrm>
            <a:off x="3551436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4CDDFB1-72EC-5D45-B485-2016EBA1549C}"/>
              </a:ext>
            </a:extLst>
          </p:cNvPr>
          <p:cNvSpPr/>
          <p:nvPr/>
        </p:nvSpPr>
        <p:spPr>
          <a:xfrm>
            <a:off x="5851539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68284DD-9AB5-F04A-A380-36004ED23571}"/>
              </a:ext>
            </a:extLst>
          </p:cNvPr>
          <p:cNvSpPr/>
          <p:nvPr/>
        </p:nvSpPr>
        <p:spPr>
          <a:xfrm>
            <a:off x="6000697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2535E8D-69C5-D64B-8059-F5269F51768E}"/>
              </a:ext>
            </a:extLst>
          </p:cNvPr>
          <p:cNvSpPr/>
          <p:nvPr/>
        </p:nvSpPr>
        <p:spPr>
          <a:xfrm>
            <a:off x="6148086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8E3E6E5-9DA0-0745-AB92-4EC25839E86A}"/>
              </a:ext>
            </a:extLst>
          </p:cNvPr>
          <p:cNvSpPr/>
          <p:nvPr/>
        </p:nvSpPr>
        <p:spPr>
          <a:xfrm>
            <a:off x="6297244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1AE56C6-44A6-6E45-BAB0-93BB2A1197B5}"/>
              </a:ext>
            </a:extLst>
          </p:cNvPr>
          <p:cNvSpPr/>
          <p:nvPr/>
        </p:nvSpPr>
        <p:spPr>
          <a:xfrm>
            <a:off x="6444633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B500495-8E8B-6E4C-B655-6434DA819FB8}"/>
              </a:ext>
            </a:extLst>
          </p:cNvPr>
          <p:cNvSpPr/>
          <p:nvPr/>
        </p:nvSpPr>
        <p:spPr>
          <a:xfrm>
            <a:off x="6593792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B3176FA-2335-BE48-A130-BC52E3E37230}"/>
              </a:ext>
            </a:extLst>
          </p:cNvPr>
          <p:cNvSpPr/>
          <p:nvPr/>
        </p:nvSpPr>
        <p:spPr>
          <a:xfrm>
            <a:off x="6742950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1979A7A-359E-4040-B5D4-BDB3A95B7C08}"/>
              </a:ext>
            </a:extLst>
          </p:cNvPr>
          <p:cNvSpPr/>
          <p:nvPr/>
        </p:nvSpPr>
        <p:spPr>
          <a:xfrm>
            <a:off x="6890339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2E7DE94-B12D-E941-9053-15198AA45971}"/>
              </a:ext>
            </a:extLst>
          </p:cNvPr>
          <p:cNvSpPr/>
          <p:nvPr/>
        </p:nvSpPr>
        <p:spPr>
          <a:xfrm>
            <a:off x="7039497" y="354225"/>
            <a:ext cx="108000" cy="108000"/>
          </a:xfrm>
          <a:prstGeom prst="ellipse">
            <a:avLst/>
          </a:prstGeom>
          <a:solidFill>
            <a:srgbClr val="01AC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310780A-AF2F-C242-874B-2B437F4EE4A9}"/>
              </a:ext>
            </a:extLst>
          </p:cNvPr>
          <p:cNvSpPr/>
          <p:nvPr/>
        </p:nvSpPr>
        <p:spPr>
          <a:xfrm>
            <a:off x="7186886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1E98404-7F65-CE4F-8DED-B2BB6BE2DEF1}"/>
              </a:ext>
            </a:extLst>
          </p:cNvPr>
          <p:cNvSpPr/>
          <p:nvPr/>
        </p:nvSpPr>
        <p:spPr>
          <a:xfrm>
            <a:off x="7340703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8BA1576-7D4D-6A4D-B3C2-4DAB559FE9B1}"/>
              </a:ext>
            </a:extLst>
          </p:cNvPr>
          <p:cNvSpPr/>
          <p:nvPr/>
        </p:nvSpPr>
        <p:spPr>
          <a:xfrm>
            <a:off x="8541578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E697BF-5E2B-344A-9B51-79E905D7831A}"/>
              </a:ext>
            </a:extLst>
          </p:cNvPr>
          <p:cNvSpPr/>
          <p:nvPr/>
        </p:nvSpPr>
        <p:spPr>
          <a:xfrm>
            <a:off x="8690736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460CA47-CA85-5C43-880F-1CF21BB7ED5C}"/>
              </a:ext>
            </a:extLst>
          </p:cNvPr>
          <p:cNvSpPr/>
          <p:nvPr/>
        </p:nvSpPr>
        <p:spPr>
          <a:xfrm>
            <a:off x="11064092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572B77A-7C0F-0C46-B5D5-4B3512AF7C7C}"/>
              </a:ext>
            </a:extLst>
          </p:cNvPr>
          <p:cNvSpPr/>
          <p:nvPr/>
        </p:nvSpPr>
        <p:spPr>
          <a:xfrm>
            <a:off x="11213250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F23C047-F946-AA44-9DB1-C012A7D19C6E}"/>
              </a:ext>
            </a:extLst>
          </p:cNvPr>
          <p:cNvSpPr/>
          <p:nvPr/>
        </p:nvSpPr>
        <p:spPr>
          <a:xfrm>
            <a:off x="11360639" y="35691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AD06CCB-801E-2E42-A8F6-29A6F4626945}"/>
              </a:ext>
            </a:extLst>
          </p:cNvPr>
          <p:cNvSpPr/>
          <p:nvPr/>
        </p:nvSpPr>
        <p:spPr>
          <a:xfrm>
            <a:off x="8849521" y="35770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72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90873821-AF5D-CE4D-BB98-4052DE3011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156"/>
          <a:stretch/>
        </p:blipFill>
        <p:spPr>
          <a:xfrm>
            <a:off x="838200" y="1653255"/>
            <a:ext cx="10116395" cy="4806507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Method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9F58-5433-E242-9EAD-9663A9594ACF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13.12.21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84EC650-C4B0-7047-959B-DC7DB94E2731}"/>
              </a:ext>
            </a:extLst>
          </p:cNvPr>
          <p:cNvSpPr txBox="1"/>
          <p:nvPr/>
        </p:nvSpPr>
        <p:spPr>
          <a:xfrm>
            <a:off x="3657600" y="40426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E8D701D1-34FE-B14C-9394-450D81FDC0D9}"/>
              </a:ext>
            </a:extLst>
          </p:cNvPr>
          <p:cNvSpPr/>
          <p:nvPr/>
        </p:nvSpPr>
        <p:spPr>
          <a:xfrm>
            <a:off x="4673705" y="5507693"/>
            <a:ext cx="1462755" cy="71655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3215068-C669-0140-BCDE-814FFBA60AC5}"/>
              </a:ext>
            </a:extLst>
          </p:cNvPr>
          <p:cNvSpPr txBox="1"/>
          <p:nvPr/>
        </p:nvSpPr>
        <p:spPr>
          <a:xfrm>
            <a:off x="93697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Research Task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32B088E-DD89-E544-92B5-70A6BA76F5BC}"/>
              </a:ext>
            </a:extLst>
          </p:cNvPr>
          <p:cNvSpPr txBox="1"/>
          <p:nvPr/>
        </p:nvSpPr>
        <p:spPr>
          <a:xfrm>
            <a:off x="2754440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Related Work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F3D61C9-40D0-EC4E-AE62-B9ED7B40A184}"/>
              </a:ext>
            </a:extLst>
          </p:cNvPr>
          <p:cNvSpPr txBox="1"/>
          <p:nvPr/>
        </p:nvSpPr>
        <p:spPr>
          <a:xfrm>
            <a:off x="5425299" y="9274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Method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70D0CD6-798E-5B42-A395-7F629EBD3BB3}"/>
              </a:ext>
            </a:extLst>
          </p:cNvPr>
          <p:cNvSpPr txBox="1"/>
          <p:nvPr/>
        </p:nvSpPr>
        <p:spPr>
          <a:xfrm>
            <a:off x="8079275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Results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405C757-AD79-804B-8D00-79E3B474E8D3}"/>
              </a:ext>
            </a:extLst>
          </p:cNvPr>
          <p:cNvSpPr txBox="1"/>
          <p:nvPr/>
        </p:nvSpPr>
        <p:spPr>
          <a:xfrm>
            <a:off x="10740018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Discussion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36E620-EC41-E247-80C1-F13D31EDA230}"/>
              </a:ext>
            </a:extLst>
          </p:cNvPr>
          <p:cNvSpPr/>
          <p:nvPr/>
        </p:nvSpPr>
        <p:spPr>
          <a:xfrm>
            <a:off x="292963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F16172B-862E-3C4E-83CA-86F1A8CEDC7E}"/>
              </a:ext>
            </a:extLst>
          </p:cNvPr>
          <p:cNvSpPr/>
          <p:nvPr/>
        </p:nvSpPr>
        <p:spPr>
          <a:xfrm>
            <a:off x="2958342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F5DAB88-A9DE-E34B-BD50-0EFAA986D71D}"/>
              </a:ext>
            </a:extLst>
          </p:cNvPr>
          <p:cNvSpPr/>
          <p:nvPr/>
        </p:nvSpPr>
        <p:spPr>
          <a:xfrm>
            <a:off x="3107500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AC4AE72-72AF-EF4A-B973-BC9971A30DC0}"/>
              </a:ext>
            </a:extLst>
          </p:cNvPr>
          <p:cNvSpPr/>
          <p:nvPr/>
        </p:nvSpPr>
        <p:spPr>
          <a:xfrm>
            <a:off x="3254889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1CB6F68-FFCB-4748-9AD0-05DC81A8BD13}"/>
              </a:ext>
            </a:extLst>
          </p:cNvPr>
          <p:cNvSpPr/>
          <p:nvPr/>
        </p:nvSpPr>
        <p:spPr>
          <a:xfrm>
            <a:off x="3404047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B438B55-DCE3-2846-9825-E5FEC57A7D03}"/>
              </a:ext>
            </a:extLst>
          </p:cNvPr>
          <p:cNvSpPr/>
          <p:nvPr/>
        </p:nvSpPr>
        <p:spPr>
          <a:xfrm>
            <a:off x="3551436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4F7DC27-04D2-7E4C-9C77-D17E3DDFDFD9}"/>
              </a:ext>
            </a:extLst>
          </p:cNvPr>
          <p:cNvSpPr/>
          <p:nvPr/>
        </p:nvSpPr>
        <p:spPr>
          <a:xfrm>
            <a:off x="5851539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4FFB8BC-5DBB-AB46-9B85-0AF9A0E0A78D}"/>
              </a:ext>
            </a:extLst>
          </p:cNvPr>
          <p:cNvSpPr/>
          <p:nvPr/>
        </p:nvSpPr>
        <p:spPr>
          <a:xfrm>
            <a:off x="6000697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7A11D89-6915-394F-A09E-5BB0870604A3}"/>
              </a:ext>
            </a:extLst>
          </p:cNvPr>
          <p:cNvSpPr/>
          <p:nvPr/>
        </p:nvSpPr>
        <p:spPr>
          <a:xfrm>
            <a:off x="6148086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89597AE-0160-8346-A6D8-EF682CB6A59D}"/>
              </a:ext>
            </a:extLst>
          </p:cNvPr>
          <p:cNvSpPr/>
          <p:nvPr/>
        </p:nvSpPr>
        <p:spPr>
          <a:xfrm>
            <a:off x="6297244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C1A7FE8-1E8B-DE46-85DE-85DC73581AF5}"/>
              </a:ext>
            </a:extLst>
          </p:cNvPr>
          <p:cNvSpPr/>
          <p:nvPr/>
        </p:nvSpPr>
        <p:spPr>
          <a:xfrm>
            <a:off x="6444633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B512967-762D-B249-9533-22DD0AEBA68B}"/>
              </a:ext>
            </a:extLst>
          </p:cNvPr>
          <p:cNvSpPr/>
          <p:nvPr/>
        </p:nvSpPr>
        <p:spPr>
          <a:xfrm>
            <a:off x="6593792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3490257-1F73-E046-A0CC-F2DE6CEA8802}"/>
              </a:ext>
            </a:extLst>
          </p:cNvPr>
          <p:cNvSpPr/>
          <p:nvPr/>
        </p:nvSpPr>
        <p:spPr>
          <a:xfrm>
            <a:off x="6742950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6245B6C-70B7-454A-8DD9-C97C3A156B63}"/>
              </a:ext>
            </a:extLst>
          </p:cNvPr>
          <p:cNvSpPr/>
          <p:nvPr/>
        </p:nvSpPr>
        <p:spPr>
          <a:xfrm>
            <a:off x="6890339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A0E21E2-2FDC-814B-A98F-A49BD286C351}"/>
              </a:ext>
            </a:extLst>
          </p:cNvPr>
          <p:cNvSpPr/>
          <p:nvPr/>
        </p:nvSpPr>
        <p:spPr>
          <a:xfrm>
            <a:off x="7039497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05FA457-BA2F-1140-874A-2FF0E631962B}"/>
              </a:ext>
            </a:extLst>
          </p:cNvPr>
          <p:cNvSpPr/>
          <p:nvPr/>
        </p:nvSpPr>
        <p:spPr>
          <a:xfrm>
            <a:off x="7186886" y="354411"/>
            <a:ext cx="108000" cy="108000"/>
          </a:xfrm>
          <a:prstGeom prst="ellipse">
            <a:avLst/>
          </a:prstGeom>
          <a:solidFill>
            <a:srgbClr val="01AC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0FB3B59-7428-344C-914E-93D909111DC7}"/>
              </a:ext>
            </a:extLst>
          </p:cNvPr>
          <p:cNvSpPr/>
          <p:nvPr/>
        </p:nvSpPr>
        <p:spPr>
          <a:xfrm>
            <a:off x="7340703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DD2A26-28DB-244C-ABE2-C06C16962236}"/>
              </a:ext>
            </a:extLst>
          </p:cNvPr>
          <p:cNvSpPr/>
          <p:nvPr/>
        </p:nvSpPr>
        <p:spPr>
          <a:xfrm>
            <a:off x="8541578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90F1D92-A993-5243-BE43-CE4D41EA5B58}"/>
              </a:ext>
            </a:extLst>
          </p:cNvPr>
          <p:cNvSpPr/>
          <p:nvPr/>
        </p:nvSpPr>
        <p:spPr>
          <a:xfrm>
            <a:off x="8690736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75939C7-5085-2349-AC7A-F256DCACDBB8}"/>
              </a:ext>
            </a:extLst>
          </p:cNvPr>
          <p:cNvSpPr/>
          <p:nvPr/>
        </p:nvSpPr>
        <p:spPr>
          <a:xfrm>
            <a:off x="11064092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92207F3-188D-1F48-A8FE-F7E42CDE8225}"/>
              </a:ext>
            </a:extLst>
          </p:cNvPr>
          <p:cNvSpPr/>
          <p:nvPr/>
        </p:nvSpPr>
        <p:spPr>
          <a:xfrm>
            <a:off x="11213250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4676DB7-B738-4A44-BB11-A1F324D0252F}"/>
              </a:ext>
            </a:extLst>
          </p:cNvPr>
          <p:cNvSpPr/>
          <p:nvPr/>
        </p:nvSpPr>
        <p:spPr>
          <a:xfrm>
            <a:off x="11360639" y="35691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8C4A3E9-439A-BC4E-9966-7DE8109F9679}"/>
              </a:ext>
            </a:extLst>
          </p:cNvPr>
          <p:cNvSpPr/>
          <p:nvPr/>
        </p:nvSpPr>
        <p:spPr>
          <a:xfrm>
            <a:off x="8849521" y="35770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46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Compare and improve the classification of job titles of German job postings with the Taxonomy KldB 2010 by applying different vectorization techniques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 on the challenges of short text classification. 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Research Task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FD0C-548D-0E45-8562-A2999C8D7800}" type="datetime1">
              <a:rPr lang="de-DE" smtClean="0">
                <a:latin typeface="Calibri" panose="020F0502020204030204" pitchFamily="34" charset="0"/>
                <a:cs typeface="Calibri" panose="020F0502020204030204" pitchFamily="34" charset="0"/>
              </a:rPr>
              <a:t>13.12.21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648DBB5-E719-9744-9B91-E75AF39A919B}"/>
              </a:ext>
            </a:extLst>
          </p:cNvPr>
          <p:cNvSpPr txBox="1"/>
          <p:nvPr/>
        </p:nvSpPr>
        <p:spPr>
          <a:xfrm>
            <a:off x="93697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Research Task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A292723-D677-2747-9B87-9D55C32245E6}"/>
              </a:ext>
            </a:extLst>
          </p:cNvPr>
          <p:cNvSpPr txBox="1"/>
          <p:nvPr/>
        </p:nvSpPr>
        <p:spPr>
          <a:xfrm>
            <a:off x="2754440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Related Work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853818E-1F2F-3E4E-B857-2DCC8D08EE06}"/>
              </a:ext>
            </a:extLst>
          </p:cNvPr>
          <p:cNvSpPr txBox="1"/>
          <p:nvPr/>
        </p:nvSpPr>
        <p:spPr>
          <a:xfrm>
            <a:off x="5425299" y="9274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Method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EEC0BD1-3157-034E-A53A-12929CB775FE}"/>
              </a:ext>
            </a:extLst>
          </p:cNvPr>
          <p:cNvSpPr txBox="1"/>
          <p:nvPr/>
        </p:nvSpPr>
        <p:spPr>
          <a:xfrm>
            <a:off x="8079275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Results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6FC6540-FE9F-C44D-AB47-5F5833CF721E}"/>
              </a:ext>
            </a:extLst>
          </p:cNvPr>
          <p:cNvSpPr txBox="1"/>
          <p:nvPr/>
        </p:nvSpPr>
        <p:spPr>
          <a:xfrm>
            <a:off x="10740018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Discussion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D0BF623-DDD4-784A-9BA4-9165972544AD}"/>
              </a:ext>
            </a:extLst>
          </p:cNvPr>
          <p:cNvSpPr/>
          <p:nvPr/>
        </p:nvSpPr>
        <p:spPr>
          <a:xfrm>
            <a:off x="292963" y="352140"/>
            <a:ext cx="108000" cy="108000"/>
          </a:xfrm>
          <a:prstGeom prst="ellipse">
            <a:avLst/>
          </a:prstGeom>
          <a:solidFill>
            <a:srgbClr val="01AC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BAAE224-2B95-2A40-9D95-67AED9FA6305}"/>
              </a:ext>
            </a:extLst>
          </p:cNvPr>
          <p:cNvSpPr/>
          <p:nvPr/>
        </p:nvSpPr>
        <p:spPr>
          <a:xfrm>
            <a:off x="2958342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5D1CCB3-80CE-8048-BBA0-FBDA17EC471D}"/>
              </a:ext>
            </a:extLst>
          </p:cNvPr>
          <p:cNvSpPr/>
          <p:nvPr/>
        </p:nvSpPr>
        <p:spPr>
          <a:xfrm>
            <a:off x="3107500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37B7AA-1142-2744-8016-1AA7BCE145DE}"/>
              </a:ext>
            </a:extLst>
          </p:cNvPr>
          <p:cNvSpPr/>
          <p:nvPr/>
        </p:nvSpPr>
        <p:spPr>
          <a:xfrm>
            <a:off x="3254889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3880A11-9128-CA4B-A266-0E427CA24B65}"/>
              </a:ext>
            </a:extLst>
          </p:cNvPr>
          <p:cNvSpPr/>
          <p:nvPr/>
        </p:nvSpPr>
        <p:spPr>
          <a:xfrm>
            <a:off x="3404047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5543A3-BD41-9448-A675-31980A8426AC}"/>
              </a:ext>
            </a:extLst>
          </p:cNvPr>
          <p:cNvSpPr/>
          <p:nvPr/>
        </p:nvSpPr>
        <p:spPr>
          <a:xfrm>
            <a:off x="3551436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772D3BC-E659-4746-B506-6AC815EF8325}"/>
              </a:ext>
            </a:extLst>
          </p:cNvPr>
          <p:cNvSpPr/>
          <p:nvPr/>
        </p:nvSpPr>
        <p:spPr>
          <a:xfrm>
            <a:off x="5851539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BD2D9B-9EEB-084C-BB46-856D85D84972}"/>
              </a:ext>
            </a:extLst>
          </p:cNvPr>
          <p:cNvSpPr/>
          <p:nvPr/>
        </p:nvSpPr>
        <p:spPr>
          <a:xfrm>
            <a:off x="6000697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2B235B3-B80A-5941-8BC8-653802C9B417}"/>
              </a:ext>
            </a:extLst>
          </p:cNvPr>
          <p:cNvSpPr/>
          <p:nvPr/>
        </p:nvSpPr>
        <p:spPr>
          <a:xfrm>
            <a:off x="6148086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217856F-6F98-8344-ACB6-5538AA39EEFB}"/>
              </a:ext>
            </a:extLst>
          </p:cNvPr>
          <p:cNvSpPr/>
          <p:nvPr/>
        </p:nvSpPr>
        <p:spPr>
          <a:xfrm>
            <a:off x="6297244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2A21DC1-7259-A344-BD1D-A184F9E6F181}"/>
              </a:ext>
            </a:extLst>
          </p:cNvPr>
          <p:cNvSpPr/>
          <p:nvPr/>
        </p:nvSpPr>
        <p:spPr>
          <a:xfrm>
            <a:off x="6444633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282E6E-85E7-FD4C-B54C-2C943582E7F7}"/>
              </a:ext>
            </a:extLst>
          </p:cNvPr>
          <p:cNvSpPr/>
          <p:nvPr/>
        </p:nvSpPr>
        <p:spPr>
          <a:xfrm>
            <a:off x="6593792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9349E36-A96A-9346-B1C7-6DC586611243}"/>
              </a:ext>
            </a:extLst>
          </p:cNvPr>
          <p:cNvSpPr/>
          <p:nvPr/>
        </p:nvSpPr>
        <p:spPr>
          <a:xfrm>
            <a:off x="6742950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0704554-4733-484C-8E59-CE86D654063C}"/>
              </a:ext>
            </a:extLst>
          </p:cNvPr>
          <p:cNvSpPr/>
          <p:nvPr/>
        </p:nvSpPr>
        <p:spPr>
          <a:xfrm>
            <a:off x="6890339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2C739C3-FFFE-3140-A8F7-4F6CCE159107}"/>
              </a:ext>
            </a:extLst>
          </p:cNvPr>
          <p:cNvSpPr/>
          <p:nvPr/>
        </p:nvSpPr>
        <p:spPr>
          <a:xfrm>
            <a:off x="7039497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89A3C-2E34-9048-8200-A656D110FDCF}"/>
              </a:ext>
            </a:extLst>
          </p:cNvPr>
          <p:cNvSpPr/>
          <p:nvPr/>
        </p:nvSpPr>
        <p:spPr>
          <a:xfrm>
            <a:off x="7186886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CD64E09-857A-DF4D-B096-77584BB2E9DE}"/>
              </a:ext>
            </a:extLst>
          </p:cNvPr>
          <p:cNvSpPr/>
          <p:nvPr/>
        </p:nvSpPr>
        <p:spPr>
          <a:xfrm>
            <a:off x="7340703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91B5D78-CD80-F347-AD2C-CE1ECBF4DDF7}"/>
              </a:ext>
            </a:extLst>
          </p:cNvPr>
          <p:cNvSpPr/>
          <p:nvPr/>
        </p:nvSpPr>
        <p:spPr>
          <a:xfrm>
            <a:off x="8541578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D7EA64B-6987-E047-BFA4-2D5B185641BE}"/>
              </a:ext>
            </a:extLst>
          </p:cNvPr>
          <p:cNvSpPr/>
          <p:nvPr/>
        </p:nvSpPr>
        <p:spPr>
          <a:xfrm>
            <a:off x="8690736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60C1B63-C45D-A448-96B8-39E79010F28C}"/>
              </a:ext>
            </a:extLst>
          </p:cNvPr>
          <p:cNvSpPr/>
          <p:nvPr/>
        </p:nvSpPr>
        <p:spPr>
          <a:xfrm>
            <a:off x="11064092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745AD1F-955D-5C48-A7A4-E8BF2381127D}"/>
              </a:ext>
            </a:extLst>
          </p:cNvPr>
          <p:cNvSpPr/>
          <p:nvPr/>
        </p:nvSpPr>
        <p:spPr>
          <a:xfrm>
            <a:off x="11213250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1083BFE-D31F-284A-A48D-0FADA68BF3D4}"/>
              </a:ext>
            </a:extLst>
          </p:cNvPr>
          <p:cNvSpPr/>
          <p:nvPr/>
        </p:nvSpPr>
        <p:spPr>
          <a:xfrm>
            <a:off x="11360639" y="35691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E893568-8ED5-C048-897D-C009E8BDEF4E}"/>
              </a:ext>
            </a:extLst>
          </p:cNvPr>
          <p:cNvSpPr/>
          <p:nvPr/>
        </p:nvSpPr>
        <p:spPr>
          <a:xfrm>
            <a:off x="8849521" y="35770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065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Principal component Analysis (PCA)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reduces features to n_components to speed up the classifiers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choose n_components such that the explained variance ratio is approx. 0.95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Transformed Data II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2FE9-56BB-2A4E-9643-8BB14B7C3C67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13.12.21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D276FF6-513D-C84A-8106-794001B78056}"/>
              </a:ext>
            </a:extLst>
          </p:cNvPr>
          <p:cNvSpPr txBox="1"/>
          <p:nvPr/>
        </p:nvSpPr>
        <p:spPr>
          <a:xfrm>
            <a:off x="93697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Research Task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2C9CB26-991B-E442-922C-34F967645792}"/>
              </a:ext>
            </a:extLst>
          </p:cNvPr>
          <p:cNvSpPr txBox="1"/>
          <p:nvPr/>
        </p:nvSpPr>
        <p:spPr>
          <a:xfrm>
            <a:off x="2754440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Related Work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4A99E47-64DF-9E47-88C0-10F2455C1DFC}"/>
              </a:ext>
            </a:extLst>
          </p:cNvPr>
          <p:cNvSpPr txBox="1"/>
          <p:nvPr/>
        </p:nvSpPr>
        <p:spPr>
          <a:xfrm>
            <a:off x="5425299" y="9274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Method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8B2308D-EDE8-7F46-90AF-819A794B0F8B}"/>
              </a:ext>
            </a:extLst>
          </p:cNvPr>
          <p:cNvSpPr txBox="1"/>
          <p:nvPr/>
        </p:nvSpPr>
        <p:spPr>
          <a:xfrm>
            <a:off x="8079275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Results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A7B7B11-E624-9549-B486-B14E773431EC}"/>
              </a:ext>
            </a:extLst>
          </p:cNvPr>
          <p:cNvSpPr txBox="1"/>
          <p:nvPr/>
        </p:nvSpPr>
        <p:spPr>
          <a:xfrm>
            <a:off x="10740018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Discussion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27F2CF-F210-0A4F-A519-0E8AF7F7111A}"/>
              </a:ext>
            </a:extLst>
          </p:cNvPr>
          <p:cNvSpPr/>
          <p:nvPr/>
        </p:nvSpPr>
        <p:spPr>
          <a:xfrm>
            <a:off x="292963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0646A53-3417-734E-9AA3-0A5D5C62370E}"/>
              </a:ext>
            </a:extLst>
          </p:cNvPr>
          <p:cNvSpPr/>
          <p:nvPr/>
        </p:nvSpPr>
        <p:spPr>
          <a:xfrm>
            <a:off x="2958342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9DBF846-C511-844E-9CBA-8A523F654DC7}"/>
              </a:ext>
            </a:extLst>
          </p:cNvPr>
          <p:cNvSpPr/>
          <p:nvPr/>
        </p:nvSpPr>
        <p:spPr>
          <a:xfrm>
            <a:off x="3107500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DAA3F96-46A4-FF4B-A703-A04E4559B82C}"/>
              </a:ext>
            </a:extLst>
          </p:cNvPr>
          <p:cNvSpPr/>
          <p:nvPr/>
        </p:nvSpPr>
        <p:spPr>
          <a:xfrm>
            <a:off x="3254889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87B1A5B-5BFA-3F41-AB62-4F5CC106C338}"/>
              </a:ext>
            </a:extLst>
          </p:cNvPr>
          <p:cNvSpPr/>
          <p:nvPr/>
        </p:nvSpPr>
        <p:spPr>
          <a:xfrm>
            <a:off x="3404047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C8A7296-07D9-E944-AAE4-EFD5E2EDE159}"/>
              </a:ext>
            </a:extLst>
          </p:cNvPr>
          <p:cNvSpPr/>
          <p:nvPr/>
        </p:nvSpPr>
        <p:spPr>
          <a:xfrm>
            <a:off x="3551436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90EC9DB-F131-3D40-BA5E-61223E2AE67F}"/>
              </a:ext>
            </a:extLst>
          </p:cNvPr>
          <p:cNvSpPr/>
          <p:nvPr/>
        </p:nvSpPr>
        <p:spPr>
          <a:xfrm>
            <a:off x="5851539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2771B6A-0D35-BF46-B76B-E9DB7991492C}"/>
              </a:ext>
            </a:extLst>
          </p:cNvPr>
          <p:cNvSpPr/>
          <p:nvPr/>
        </p:nvSpPr>
        <p:spPr>
          <a:xfrm>
            <a:off x="6000697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1B73319-4890-6341-89A8-BA092F75C352}"/>
              </a:ext>
            </a:extLst>
          </p:cNvPr>
          <p:cNvSpPr/>
          <p:nvPr/>
        </p:nvSpPr>
        <p:spPr>
          <a:xfrm>
            <a:off x="6148086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921185A-146D-BD47-9D27-9B731B9F5922}"/>
              </a:ext>
            </a:extLst>
          </p:cNvPr>
          <p:cNvSpPr/>
          <p:nvPr/>
        </p:nvSpPr>
        <p:spPr>
          <a:xfrm>
            <a:off x="6297244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A658C2A-0294-F644-85B9-7B1139D9B6CE}"/>
              </a:ext>
            </a:extLst>
          </p:cNvPr>
          <p:cNvSpPr/>
          <p:nvPr/>
        </p:nvSpPr>
        <p:spPr>
          <a:xfrm>
            <a:off x="6444633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87CD232-7C18-1B4B-B210-1D7F2E505247}"/>
              </a:ext>
            </a:extLst>
          </p:cNvPr>
          <p:cNvSpPr/>
          <p:nvPr/>
        </p:nvSpPr>
        <p:spPr>
          <a:xfrm>
            <a:off x="6593792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9E67C1D-9A07-DC43-8807-41A12DF543B3}"/>
              </a:ext>
            </a:extLst>
          </p:cNvPr>
          <p:cNvSpPr/>
          <p:nvPr/>
        </p:nvSpPr>
        <p:spPr>
          <a:xfrm>
            <a:off x="6742950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2399F4F-2209-8547-9E89-29B21626F8A8}"/>
              </a:ext>
            </a:extLst>
          </p:cNvPr>
          <p:cNvSpPr/>
          <p:nvPr/>
        </p:nvSpPr>
        <p:spPr>
          <a:xfrm>
            <a:off x="6890339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D060C06-28DE-F84F-A526-4C6D13A5883D}"/>
              </a:ext>
            </a:extLst>
          </p:cNvPr>
          <p:cNvSpPr/>
          <p:nvPr/>
        </p:nvSpPr>
        <p:spPr>
          <a:xfrm>
            <a:off x="7039497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FD4B96D-F9FE-3444-8951-D715AE260AEB}"/>
              </a:ext>
            </a:extLst>
          </p:cNvPr>
          <p:cNvSpPr/>
          <p:nvPr/>
        </p:nvSpPr>
        <p:spPr>
          <a:xfrm>
            <a:off x="7186886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1CF7F6B-69B1-E94B-ACBB-1F684149EE20}"/>
              </a:ext>
            </a:extLst>
          </p:cNvPr>
          <p:cNvSpPr/>
          <p:nvPr/>
        </p:nvSpPr>
        <p:spPr>
          <a:xfrm>
            <a:off x="7340703" y="354411"/>
            <a:ext cx="108000" cy="108000"/>
          </a:xfrm>
          <a:prstGeom prst="ellipse">
            <a:avLst/>
          </a:prstGeom>
          <a:solidFill>
            <a:srgbClr val="01AC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A4B33B9-695C-A547-AD64-D8CC8B3D2926}"/>
              </a:ext>
            </a:extLst>
          </p:cNvPr>
          <p:cNvSpPr/>
          <p:nvPr/>
        </p:nvSpPr>
        <p:spPr>
          <a:xfrm>
            <a:off x="8541578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2C79EC5-285E-0241-99E5-8CD847DD5E5A}"/>
              </a:ext>
            </a:extLst>
          </p:cNvPr>
          <p:cNvSpPr/>
          <p:nvPr/>
        </p:nvSpPr>
        <p:spPr>
          <a:xfrm>
            <a:off x="8690736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45C7952-4508-E546-9DAB-B91A32428D1F}"/>
              </a:ext>
            </a:extLst>
          </p:cNvPr>
          <p:cNvSpPr/>
          <p:nvPr/>
        </p:nvSpPr>
        <p:spPr>
          <a:xfrm>
            <a:off x="11064092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D218D7A-380F-1C4B-82E9-AB62FFFB4356}"/>
              </a:ext>
            </a:extLst>
          </p:cNvPr>
          <p:cNvSpPr/>
          <p:nvPr/>
        </p:nvSpPr>
        <p:spPr>
          <a:xfrm>
            <a:off x="11213250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2EE2C33-7454-2543-87C1-1A681E532ECD}"/>
              </a:ext>
            </a:extLst>
          </p:cNvPr>
          <p:cNvSpPr/>
          <p:nvPr/>
        </p:nvSpPr>
        <p:spPr>
          <a:xfrm>
            <a:off x="11360639" y="35691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A3D7560-1C53-2D4A-9354-F68642545425}"/>
              </a:ext>
            </a:extLst>
          </p:cNvPr>
          <p:cNvSpPr/>
          <p:nvPr/>
        </p:nvSpPr>
        <p:spPr>
          <a:xfrm>
            <a:off x="8849521" y="35770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928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D1EF54CB-02AB-6049-8AF5-FF5EF8572A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156"/>
          <a:stretch/>
        </p:blipFill>
        <p:spPr>
          <a:xfrm>
            <a:off x="838200" y="1653255"/>
            <a:ext cx="10116395" cy="4806507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Results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7643-2D2C-F442-870A-E28ED4E7A798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13.12.21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84EC650-C4B0-7047-959B-DC7DB94E2731}"/>
              </a:ext>
            </a:extLst>
          </p:cNvPr>
          <p:cNvSpPr txBox="1"/>
          <p:nvPr/>
        </p:nvSpPr>
        <p:spPr>
          <a:xfrm>
            <a:off x="3657600" y="40426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34077753-1684-3142-B19D-70E1C314570B}"/>
              </a:ext>
            </a:extLst>
          </p:cNvPr>
          <p:cNvSpPr/>
          <p:nvPr/>
        </p:nvSpPr>
        <p:spPr>
          <a:xfrm>
            <a:off x="838200" y="5501090"/>
            <a:ext cx="1462755" cy="71655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A042FC6-E2B3-1146-9DDD-3D949F1086C4}"/>
              </a:ext>
            </a:extLst>
          </p:cNvPr>
          <p:cNvSpPr txBox="1"/>
          <p:nvPr/>
        </p:nvSpPr>
        <p:spPr>
          <a:xfrm>
            <a:off x="93697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Research Task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B37B643-BBDF-C44F-A858-911F874FA3E9}"/>
              </a:ext>
            </a:extLst>
          </p:cNvPr>
          <p:cNvSpPr txBox="1"/>
          <p:nvPr/>
        </p:nvSpPr>
        <p:spPr>
          <a:xfrm>
            <a:off x="2754440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Related Work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ECAAADA-A581-984E-81AD-5DB4314F92A1}"/>
              </a:ext>
            </a:extLst>
          </p:cNvPr>
          <p:cNvSpPr txBox="1"/>
          <p:nvPr/>
        </p:nvSpPr>
        <p:spPr>
          <a:xfrm>
            <a:off x="5425299" y="9274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Method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0DBC56D-BF5F-AA4D-A2F4-1D0E1B5B11C8}"/>
              </a:ext>
            </a:extLst>
          </p:cNvPr>
          <p:cNvSpPr txBox="1"/>
          <p:nvPr/>
        </p:nvSpPr>
        <p:spPr>
          <a:xfrm>
            <a:off x="8079275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Results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17A4531-9BA0-C74A-9E68-0889F04B2701}"/>
              </a:ext>
            </a:extLst>
          </p:cNvPr>
          <p:cNvSpPr txBox="1"/>
          <p:nvPr/>
        </p:nvSpPr>
        <p:spPr>
          <a:xfrm>
            <a:off x="10740018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Discussion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C0EE3C0-CF20-A649-9613-0F32312CEBE2}"/>
              </a:ext>
            </a:extLst>
          </p:cNvPr>
          <p:cNvSpPr/>
          <p:nvPr/>
        </p:nvSpPr>
        <p:spPr>
          <a:xfrm>
            <a:off x="292963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FCA205-7D36-7641-8CCA-959B93346A60}"/>
              </a:ext>
            </a:extLst>
          </p:cNvPr>
          <p:cNvSpPr/>
          <p:nvPr/>
        </p:nvSpPr>
        <p:spPr>
          <a:xfrm>
            <a:off x="2958342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A14C192-4996-EA45-8816-2440F0F1CC26}"/>
              </a:ext>
            </a:extLst>
          </p:cNvPr>
          <p:cNvSpPr/>
          <p:nvPr/>
        </p:nvSpPr>
        <p:spPr>
          <a:xfrm>
            <a:off x="3107500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C3E5FA-BA04-8D47-85ED-A7B22A4A7106}"/>
              </a:ext>
            </a:extLst>
          </p:cNvPr>
          <p:cNvSpPr/>
          <p:nvPr/>
        </p:nvSpPr>
        <p:spPr>
          <a:xfrm>
            <a:off x="3254889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C738001-F3CF-9641-97AE-312D06A13F4B}"/>
              </a:ext>
            </a:extLst>
          </p:cNvPr>
          <p:cNvSpPr/>
          <p:nvPr/>
        </p:nvSpPr>
        <p:spPr>
          <a:xfrm>
            <a:off x="3404047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628AA7-B792-D64D-B74E-45F26BF6D2B5}"/>
              </a:ext>
            </a:extLst>
          </p:cNvPr>
          <p:cNvSpPr/>
          <p:nvPr/>
        </p:nvSpPr>
        <p:spPr>
          <a:xfrm>
            <a:off x="3551436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D68F729-DB64-EC43-AAE2-1C6FF40E705F}"/>
              </a:ext>
            </a:extLst>
          </p:cNvPr>
          <p:cNvSpPr/>
          <p:nvPr/>
        </p:nvSpPr>
        <p:spPr>
          <a:xfrm>
            <a:off x="5851539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B6F285-FA5D-E142-BBD7-40C813991534}"/>
              </a:ext>
            </a:extLst>
          </p:cNvPr>
          <p:cNvSpPr/>
          <p:nvPr/>
        </p:nvSpPr>
        <p:spPr>
          <a:xfrm>
            <a:off x="6000697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4D7C051-AA26-5F4B-BDCE-29A0179CA703}"/>
              </a:ext>
            </a:extLst>
          </p:cNvPr>
          <p:cNvSpPr/>
          <p:nvPr/>
        </p:nvSpPr>
        <p:spPr>
          <a:xfrm>
            <a:off x="6148086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3F6C5CA-96B4-4343-B568-02A850D3FD8D}"/>
              </a:ext>
            </a:extLst>
          </p:cNvPr>
          <p:cNvSpPr/>
          <p:nvPr/>
        </p:nvSpPr>
        <p:spPr>
          <a:xfrm>
            <a:off x="6297244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F0B1BA4-B573-204C-9BAE-F0D3933C0E39}"/>
              </a:ext>
            </a:extLst>
          </p:cNvPr>
          <p:cNvSpPr/>
          <p:nvPr/>
        </p:nvSpPr>
        <p:spPr>
          <a:xfrm>
            <a:off x="6444633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6718871-3FEA-BC43-9D53-3F019B1E88BB}"/>
              </a:ext>
            </a:extLst>
          </p:cNvPr>
          <p:cNvSpPr/>
          <p:nvPr/>
        </p:nvSpPr>
        <p:spPr>
          <a:xfrm>
            <a:off x="6593792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2EBE0CB-3BD6-5245-B4E8-A2D530634CC7}"/>
              </a:ext>
            </a:extLst>
          </p:cNvPr>
          <p:cNvSpPr/>
          <p:nvPr/>
        </p:nvSpPr>
        <p:spPr>
          <a:xfrm>
            <a:off x="6742950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D0FC2C8-5741-864A-8988-8664DCD5F4B0}"/>
              </a:ext>
            </a:extLst>
          </p:cNvPr>
          <p:cNvSpPr/>
          <p:nvPr/>
        </p:nvSpPr>
        <p:spPr>
          <a:xfrm>
            <a:off x="6890339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EB70463-4233-FE48-8535-459B3717B721}"/>
              </a:ext>
            </a:extLst>
          </p:cNvPr>
          <p:cNvSpPr/>
          <p:nvPr/>
        </p:nvSpPr>
        <p:spPr>
          <a:xfrm>
            <a:off x="7039497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314906B-3DCE-F84F-8587-E59086A3DA29}"/>
              </a:ext>
            </a:extLst>
          </p:cNvPr>
          <p:cNvSpPr/>
          <p:nvPr/>
        </p:nvSpPr>
        <p:spPr>
          <a:xfrm>
            <a:off x="7186886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FF8E7F3-7816-674D-9A14-C382AE5E49B9}"/>
              </a:ext>
            </a:extLst>
          </p:cNvPr>
          <p:cNvSpPr/>
          <p:nvPr/>
        </p:nvSpPr>
        <p:spPr>
          <a:xfrm>
            <a:off x="7340703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67C82EA-5D21-684D-97DA-3A85252459BE}"/>
              </a:ext>
            </a:extLst>
          </p:cNvPr>
          <p:cNvSpPr/>
          <p:nvPr/>
        </p:nvSpPr>
        <p:spPr>
          <a:xfrm>
            <a:off x="8541578" y="354981"/>
            <a:ext cx="108000" cy="108000"/>
          </a:xfrm>
          <a:prstGeom prst="ellipse">
            <a:avLst/>
          </a:prstGeom>
          <a:solidFill>
            <a:srgbClr val="01AC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2EDD49B-8DC6-864F-B766-91FDB4F9B24E}"/>
              </a:ext>
            </a:extLst>
          </p:cNvPr>
          <p:cNvSpPr/>
          <p:nvPr/>
        </p:nvSpPr>
        <p:spPr>
          <a:xfrm>
            <a:off x="8690736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A7503F5-7BCC-F44F-99B5-BE8C4B46956F}"/>
              </a:ext>
            </a:extLst>
          </p:cNvPr>
          <p:cNvSpPr/>
          <p:nvPr/>
        </p:nvSpPr>
        <p:spPr>
          <a:xfrm>
            <a:off x="11064092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A069DEB-8CB6-AB46-A391-C666324F6593}"/>
              </a:ext>
            </a:extLst>
          </p:cNvPr>
          <p:cNvSpPr/>
          <p:nvPr/>
        </p:nvSpPr>
        <p:spPr>
          <a:xfrm>
            <a:off x="11213250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8420A69-F718-1441-B9AD-7932C42FA71E}"/>
              </a:ext>
            </a:extLst>
          </p:cNvPr>
          <p:cNvSpPr/>
          <p:nvPr/>
        </p:nvSpPr>
        <p:spPr>
          <a:xfrm>
            <a:off x="11360639" y="35691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795073C-23A3-874D-9380-791F706CA5E4}"/>
              </a:ext>
            </a:extLst>
          </p:cNvPr>
          <p:cNvSpPr/>
          <p:nvPr/>
        </p:nvSpPr>
        <p:spPr>
          <a:xfrm>
            <a:off x="8849521" y="35770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3054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Evaluation measurements </a:t>
            </a:r>
          </a:p>
          <a:p>
            <a:pPr>
              <a:lnSpc>
                <a:spcPct val="150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First Results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61B2-66C2-114F-9D79-AE5901948070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13.12.21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222BD7A-16D7-8443-AA0D-6916669D3CAA}"/>
              </a:ext>
            </a:extLst>
          </p:cNvPr>
          <p:cNvSpPr/>
          <p:nvPr/>
        </p:nvSpPr>
        <p:spPr>
          <a:xfrm>
            <a:off x="274045" y="3611670"/>
            <a:ext cx="3575539" cy="1475633"/>
          </a:xfrm>
          <a:prstGeom prst="rect">
            <a:avLst/>
          </a:prstGeom>
          <a:gradFill flip="none" rotWithShape="1">
            <a:gsLst>
              <a:gs pos="0">
                <a:srgbClr val="8AAEE4">
                  <a:tint val="66000"/>
                  <a:satMod val="160000"/>
                </a:srgbClr>
              </a:gs>
              <a:gs pos="50000">
                <a:srgbClr val="8AAEE4">
                  <a:tint val="44500"/>
                  <a:satMod val="160000"/>
                </a:srgbClr>
              </a:gs>
              <a:gs pos="100000">
                <a:srgbClr val="8AAEE4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200" b="1" dirty="0">
                <a:solidFill>
                  <a:schemeClr val="tx1"/>
                </a:solidFill>
              </a:rPr>
              <a:t>Accuracy: </a:t>
            </a:r>
            <a:r>
              <a:rPr lang="en-GB" sz="2200" dirty="0">
                <a:solidFill>
                  <a:schemeClr val="tx1"/>
                </a:solidFill>
              </a:rPr>
              <a:t>How well does the classifier classifies across all classes?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802F30E-321F-AE47-B9FE-E809530EBE5B}"/>
              </a:ext>
            </a:extLst>
          </p:cNvPr>
          <p:cNvSpPr/>
          <p:nvPr/>
        </p:nvSpPr>
        <p:spPr>
          <a:xfrm>
            <a:off x="9156388" y="3727187"/>
            <a:ext cx="2743200" cy="1244600"/>
          </a:xfrm>
          <a:prstGeom prst="rect">
            <a:avLst/>
          </a:prstGeom>
          <a:gradFill flip="none" rotWithShape="1">
            <a:gsLst>
              <a:gs pos="0">
                <a:srgbClr val="8AAEE4">
                  <a:tint val="66000"/>
                  <a:satMod val="160000"/>
                </a:srgbClr>
              </a:gs>
              <a:gs pos="50000">
                <a:srgbClr val="8AAEE4">
                  <a:tint val="44500"/>
                  <a:satMod val="160000"/>
                </a:srgbClr>
              </a:gs>
              <a:gs pos="100000">
                <a:srgbClr val="8AAEE4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Recall: </a:t>
            </a:r>
            <a:r>
              <a:rPr lang="en-GB" sz="2400" dirty="0">
                <a:solidFill>
                  <a:schemeClr val="tx1"/>
                </a:solidFill>
              </a:rPr>
              <a:t>ability of model identify all relevant instances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E775EA04-08F3-004F-9C61-E199394A46C0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>
            <a:off x="3849584" y="4349487"/>
            <a:ext cx="8826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3E1DDBF-BDB4-744B-BC63-11B1D3AE225F}"/>
              </a:ext>
            </a:extLst>
          </p:cNvPr>
          <p:cNvSpPr txBox="1"/>
          <p:nvPr/>
        </p:nvSpPr>
        <p:spPr>
          <a:xfrm>
            <a:off x="7739978" y="2852765"/>
            <a:ext cx="106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 addition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B2BA940-072E-FB4C-952A-61413CF6ADA8}"/>
              </a:ext>
            </a:extLst>
          </p:cNvPr>
          <p:cNvSpPr/>
          <p:nvPr/>
        </p:nvSpPr>
        <p:spPr>
          <a:xfrm>
            <a:off x="4732256" y="4164821"/>
            <a:ext cx="32833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Problem</a:t>
            </a:r>
            <a:r>
              <a:rPr lang="en-GB" dirty="0"/>
              <a:t>: favours majority classes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AE2E0ADE-5553-CD46-8445-457CD7EF7489}"/>
              </a:ext>
            </a:extLst>
          </p:cNvPr>
          <p:cNvCxnSpPr>
            <a:cxnSpLocks/>
            <a:stCxn id="22" idx="3"/>
            <a:endCxn id="12" idx="1"/>
          </p:cNvCxnSpPr>
          <p:nvPr/>
        </p:nvCxnSpPr>
        <p:spPr>
          <a:xfrm>
            <a:off x="8015565" y="4349487"/>
            <a:ext cx="11408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2CF12E01-15FC-5249-9676-49E667A73833}"/>
              </a:ext>
            </a:extLst>
          </p:cNvPr>
          <p:cNvSpPr/>
          <p:nvPr/>
        </p:nvSpPr>
        <p:spPr>
          <a:xfrm>
            <a:off x="9156388" y="2139424"/>
            <a:ext cx="2743200" cy="1244600"/>
          </a:xfrm>
          <a:prstGeom prst="rect">
            <a:avLst/>
          </a:prstGeom>
          <a:gradFill flip="none" rotWithShape="1">
            <a:gsLst>
              <a:gs pos="0">
                <a:srgbClr val="8AAEE4">
                  <a:tint val="66000"/>
                  <a:satMod val="160000"/>
                </a:srgbClr>
              </a:gs>
              <a:gs pos="50000">
                <a:srgbClr val="8AAEE4">
                  <a:tint val="44500"/>
                  <a:satMod val="160000"/>
                </a:srgbClr>
              </a:gs>
              <a:gs pos="100000">
                <a:srgbClr val="8AAEE4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Precision:</a:t>
            </a:r>
            <a:r>
              <a:rPr lang="en-GB" sz="2400" dirty="0">
                <a:solidFill>
                  <a:schemeClr val="tx1"/>
                </a:solidFill>
              </a:rPr>
              <a:t> ability of model to return only relevant cases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4E79154-73F8-A74A-9B4F-A4E958B25D27}"/>
              </a:ext>
            </a:extLst>
          </p:cNvPr>
          <p:cNvSpPr/>
          <p:nvPr/>
        </p:nvSpPr>
        <p:spPr>
          <a:xfrm>
            <a:off x="9156388" y="5156730"/>
            <a:ext cx="2743200" cy="1244600"/>
          </a:xfrm>
          <a:prstGeom prst="rect">
            <a:avLst/>
          </a:prstGeom>
          <a:gradFill flip="none" rotWithShape="1">
            <a:gsLst>
              <a:gs pos="0">
                <a:srgbClr val="8AAEE4">
                  <a:tint val="66000"/>
                  <a:satMod val="160000"/>
                </a:srgbClr>
              </a:gs>
              <a:gs pos="50000">
                <a:srgbClr val="8AAEE4">
                  <a:tint val="44500"/>
                  <a:satMod val="160000"/>
                </a:srgbClr>
              </a:gs>
              <a:gs pos="100000">
                <a:srgbClr val="8AAEE4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F-Score: </a:t>
            </a:r>
            <a:r>
              <a:rPr lang="en-GB" sz="2400" dirty="0">
                <a:solidFill>
                  <a:schemeClr val="tx1"/>
                </a:solidFill>
              </a:rPr>
              <a:t>harmonic mean between precision and recall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F077E8EA-B6C5-0843-9346-AC895F0B27E1}"/>
              </a:ext>
            </a:extLst>
          </p:cNvPr>
          <p:cNvCxnSpPr>
            <a:cxnSpLocks/>
            <a:stCxn id="22" idx="3"/>
            <a:endCxn id="13" idx="1"/>
          </p:cNvCxnSpPr>
          <p:nvPr/>
        </p:nvCxnSpPr>
        <p:spPr>
          <a:xfrm flipV="1">
            <a:off x="8015565" y="2761724"/>
            <a:ext cx="1140823" cy="15877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7B4290D-D79B-654C-A00F-18BD9B9C30B2}"/>
              </a:ext>
            </a:extLst>
          </p:cNvPr>
          <p:cNvCxnSpPr>
            <a:cxnSpLocks/>
            <a:stCxn id="22" idx="3"/>
            <a:endCxn id="15" idx="1"/>
          </p:cNvCxnSpPr>
          <p:nvPr/>
        </p:nvCxnSpPr>
        <p:spPr>
          <a:xfrm>
            <a:off x="8015565" y="4349487"/>
            <a:ext cx="1140823" cy="14295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FE81C544-73BE-2142-9284-C38A0ED249DD}"/>
              </a:ext>
            </a:extLst>
          </p:cNvPr>
          <p:cNvSpPr txBox="1"/>
          <p:nvPr/>
        </p:nvSpPr>
        <p:spPr>
          <a:xfrm>
            <a:off x="93697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Research Task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4F6665B-37FE-DA47-A147-12524974D46A}"/>
              </a:ext>
            </a:extLst>
          </p:cNvPr>
          <p:cNvSpPr txBox="1"/>
          <p:nvPr/>
        </p:nvSpPr>
        <p:spPr>
          <a:xfrm>
            <a:off x="2754440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Related Work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4F849A1-6DD0-F548-8C25-C6EC2491E909}"/>
              </a:ext>
            </a:extLst>
          </p:cNvPr>
          <p:cNvSpPr txBox="1"/>
          <p:nvPr/>
        </p:nvSpPr>
        <p:spPr>
          <a:xfrm>
            <a:off x="5425299" y="9274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Method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BD44578-8AC2-4B42-AFF0-2C09FD93F535}"/>
              </a:ext>
            </a:extLst>
          </p:cNvPr>
          <p:cNvSpPr txBox="1"/>
          <p:nvPr/>
        </p:nvSpPr>
        <p:spPr>
          <a:xfrm>
            <a:off x="8079275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Results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8199D34-A7BB-6E43-BD7C-5BDD8E79F87F}"/>
              </a:ext>
            </a:extLst>
          </p:cNvPr>
          <p:cNvSpPr txBox="1"/>
          <p:nvPr/>
        </p:nvSpPr>
        <p:spPr>
          <a:xfrm>
            <a:off x="10740018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Discussion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BC239D9-3251-9B41-9C95-05C39ED5D769}"/>
              </a:ext>
            </a:extLst>
          </p:cNvPr>
          <p:cNvSpPr/>
          <p:nvPr/>
        </p:nvSpPr>
        <p:spPr>
          <a:xfrm>
            <a:off x="292963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F2E615D-F418-5340-A12B-F0C2EB3AA9A8}"/>
              </a:ext>
            </a:extLst>
          </p:cNvPr>
          <p:cNvSpPr/>
          <p:nvPr/>
        </p:nvSpPr>
        <p:spPr>
          <a:xfrm>
            <a:off x="2958342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CD9FC9D-F66C-6F4B-89FC-937D95EE29E4}"/>
              </a:ext>
            </a:extLst>
          </p:cNvPr>
          <p:cNvSpPr/>
          <p:nvPr/>
        </p:nvSpPr>
        <p:spPr>
          <a:xfrm>
            <a:off x="3107500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212EB2E-F99E-674C-AD89-63D05FE9A2FA}"/>
              </a:ext>
            </a:extLst>
          </p:cNvPr>
          <p:cNvSpPr/>
          <p:nvPr/>
        </p:nvSpPr>
        <p:spPr>
          <a:xfrm>
            <a:off x="3254889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0B24FAC-F95C-B74B-AF0F-14F24CA2F19D}"/>
              </a:ext>
            </a:extLst>
          </p:cNvPr>
          <p:cNvSpPr/>
          <p:nvPr/>
        </p:nvSpPr>
        <p:spPr>
          <a:xfrm>
            <a:off x="3404047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6D9035B-5FE1-4842-86D8-47C02468050F}"/>
              </a:ext>
            </a:extLst>
          </p:cNvPr>
          <p:cNvSpPr/>
          <p:nvPr/>
        </p:nvSpPr>
        <p:spPr>
          <a:xfrm>
            <a:off x="3551436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333EB10-3FC7-AB4F-9947-48E08599A250}"/>
              </a:ext>
            </a:extLst>
          </p:cNvPr>
          <p:cNvSpPr/>
          <p:nvPr/>
        </p:nvSpPr>
        <p:spPr>
          <a:xfrm>
            <a:off x="5851539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4141317-7B51-B448-80FF-94F07BCA0B54}"/>
              </a:ext>
            </a:extLst>
          </p:cNvPr>
          <p:cNvSpPr/>
          <p:nvPr/>
        </p:nvSpPr>
        <p:spPr>
          <a:xfrm>
            <a:off x="6000697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CBA59B8-9BFB-404A-974F-0D417DF62F28}"/>
              </a:ext>
            </a:extLst>
          </p:cNvPr>
          <p:cNvSpPr/>
          <p:nvPr/>
        </p:nvSpPr>
        <p:spPr>
          <a:xfrm>
            <a:off x="6148086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B6E9A8C-3A53-DA47-A490-1A5EE58C01F2}"/>
              </a:ext>
            </a:extLst>
          </p:cNvPr>
          <p:cNvSpPr/>
          <p:nvPr/>
        </p:nvSpPr>
        <p:spPr>
          <a:xfrm>
            <a:off x="6297244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F1C7DDF-8DE7-854F-BA40-9ABBE995F9C9}"/>
              </a:ext>
            </a:extLst>
          </p:cNvPr>
          <p:cNvSpPr/>
          <p:nvPr/>
        </p:nvSpPr>
        <p:spPr>
          <a:xfrm>
            <a:off x="6444633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D898E30-DF05-5547-9488-FB5A1ACC547C}"/>
              </a:ext>
            </a:extLst>
          </p:cNvPr>
          <p:cNvSpPr/>
          <p:nvPr/>
        </p:nvSpPr>
        <p:spPr>
          <a:xfrm>
            <a:off x="6593792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BC8B443-3AD6-E54C-ABF4-349C0E20B9F6}"/>
              </a:ext>
            </a:extLst>
          </p:cNvPr>
          <p:cNvSpPr/>
          <p:nvPr/>
        </p:nvSpPr>
        <p:spPr>
          <a:xfrm>
            <a:off x="6742950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4055FE5-546F-9E4E-B6CF-9E0DF5E3E3CA}"/>
              </a:ext>
            </a:extLst>
          </p:cNvPr>
          <p:cNvSpPr/>
          <p:nvPr/>
        </p:nvSpPr>
        <p:spPr>
          <a:xfrm>
            <a:off x="6890339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7AE78B4-0A9E-1C45-AEF6-DEB0891DE141}"/>
              </a:ext>
            </a:extLst>
          </p:cNvPr>
          <p:cNvSpPr/>
          <p:nvPr/>
        </p:nvSpPr>
        <p:spPr>
          <a:xfrm>
            <a:off x="7039497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4309688-3C93-3049-AAB2-DBC213D3312D}"/>
              </a:ext>
            </a:extLst>
          </p:cNvPr>
          <p:cNvSpPr/>
          <p:nvPr/>
        </p:nvSpPr>
        <p:spPr>
          <a:xfrm>
            <a:off x="7186886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0FD01F-AEE7-3F43-92D3-B7E2BEA0625D}"/>
              </a:ext>
            </a:extLst>
          </p:cNvPr>
          <p:cNvSpPr/>
          <p:nvPr/>
        </p:nvSpPr>
        <p:spPr>
          <a:xfrm>
            <a:off x="7340703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F482D73-BED6-4A49-AAA2-7684AEBE2347}"/>
              </a:ext>
            </a:extLst>
          </p:cNvPr>
          <p:cNvSpPr/>
          <p:nvPr/>
        </p:nvSpPr>
        <p:spPr>
          <a:xfrm>
            <a:off x="8541578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A978C9E-E4F3-E141-9EE5-B4FAAAE92D5C}"/>
              </a:ext>
            </a:extLst>
          </p:cNvPr>
          <p:cNvSpPr/>
          <p:nvPr/>
        </p:nvSpPr>
        <p:spPr>
          <a:xfrm>
            <a:off x="8690736" y="354981"/>
            <a:ext cx="108000" cy="108000"/>
          </a:xfrm>
          <a:prstGeom prst="ellipse">
            <a:avLst/>
          </a:prstGeom>
          <a:solidFill>
            <a:srgbClr val="01AC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427EA47-4D06-1F44-9CC0-C7CCA9A8438D}"/>
              </a:ext>
            </a:extLst>
          </p:cNvPr>
          <p:cNvSpPr/>
          <p:nvPr/>
        </p:nvSpPr>
        <p:spPr>
          <a:xfrm>
            <a:off x="11064092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F93D8B6-6CA0-A64B-A3C2-F56938B96795}"/>
              </a:ext>
            </a:extLst>
          </p:cNvPr>
          <p:cNvSpPr/>
          <p:nvPr/>
        </p:nvSpPr>
        <p:spPr>
          <a:xfrm>
            <a:off x="11213250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B9BDEAE-E8C7-944F-81F0-EE2787174539}"/>
              </a:ext>
            </a:extLst>
          </p:cNvPr>
          <p:cNvSpPr/>
          <p:nvPr/>
        </p:nvSpPr>
        <p:spPr>
          <a:xfrm>
            <a:off x="11360639" y="35691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06EB533-170E-7548-BA17-F0F29B8A67EC}"/>
              </a:ext>
            </a:extLst>
          </p:cNvPr>
          <p:cNvSpPr/>
          <p:nvPr/>
        </p:nvSpPr>
        <p:spPr>
          <a:xfrm>
            <a:off x="8849521" y="35770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7957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First Results – Level 1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C23-A6A7-B84D-92A6-A75FE8D657C2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13.12.21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23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3A0484F-3C33-0940-AA22-D1B5F08EEC4E}"/>
              </a:ext>
            </a:extLst>
          </p:cNvPr>
          <p:cNvSpPr txBox="1"/>
          <p:nvPr/>
        </p:nvSpPr>
        <p:spPr>
          <a:xfrm>
            <a:off x="7896922" y="1642661"/>
            <a:ext cx="1691695" cy="32316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sz="1500" dirty="0"/>
              <a:t>good  performance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950864A-8842-444A-A3BC-B7450E90E8C1}"/>
              </a:ext>
            </a:extLst>
          </p:cNvPr>
          <p:cNvSpPr txBox="1"/>
          <p:nvPr/>
        </p:nvSpPr>
        <p:spPr>
          <a:xfrm>
            <a:off x="7896922" y="2086272"/>
            <a:ext cx="4170555" cy="78483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/>
              <a:t>differences depends on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/>
              <a:t>for example, besides Doc2vec, all vectorizations performs quite similar for RF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2B22D60-D273-704E-9452-7D2BB78624C0}"/>
              </a:ext>
            </a:extLst>
          </p:cNvPr>
          <p:cNvSpPr txBox="1"/>
          <p:nvPr/>
        </p:nvSpPr>
        <p:spPr>
          <a:xfrm>
            <a:off x="7896922" y="2997983"/>
            <a:ext cx="4114800" cy="553998"/>
          </a:xfrm>
          <a:prstGeom prst="rect">
            <a:avLst/>
          </a:prstGeom>
          <a:noFill/>
          <a:ln w="28575">
            <a:solidFill>
              <a:srgbClr val="8AAEE4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dirty="0"/>
              <a:t>Word2vec and Doc2vec dense techniques have poor performance for LR and SVM poor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42D2809-20A3-2C4F-8DAB-82C7F7AE0447}"/>
              </a:ext>
            </a:extLst>
          </p:cNvPr>
          <p:cNvSpPr txBox="1"/>
          <p:nvPr/>
        </p:nvSpPr>
        <p:spPr>
          <a:xfrm>
            <a:off x="16021878" y="-695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564CB22-A06B-2C45-A0D2-30D81D8D0C9F}"/>
              </a:ext>
            </a:extLst>
          </p:cNvPr>
          <p:cNvSpPr txBox="1"/>
          <p:nvPr/>
        </p:nvSpPr>
        <p:spPr>
          <a:xfrm>
            <a:off x="2736780" y="6391621"/>
            <a:ext cx="89012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Notes: Short </a:t>
            </a:r>
            <a:r>
              <a:rPr lang="de-DE" sz="1500" dirty="0" err="1"/>
              <a:t>training</a:t>
            </a:r>
            <a:r>
              <a:rPr lang="de-DE" sz="1500" dirty="0"/>
              <a:t> </a:t>
            </a:r>
            <a:r>
              <a:rPr lang="de-DE" sz="1500" dirty="0" err="1"/>
              <a:t>data</a:t>
            </a:r>
            <a:r>
              <a:rPr lang="de-DE" sz="1500" dirty="0"/>
              <a:t> </a:t>
            </a:r>
            <a:r>
              <a:rPr lang="de-DE" sz="1500" dirty="0" err="1"/>
              <a:t>set</a:t>
            </a:r>
            <a:r>
              <a:rPr lang="de-DE" sz="1500" dirty="0"/>
              <a:t> </a:t>
            </a:r>
            <a:r>
              <a:rPr lang="de-DE" sz="1500" dirty="0" err="1"/>
              <a:t>with</a:t>
            </a:r>
            <a:r>
              <a:rPr lang="de-DE" sz="1500" dirty="0"/>
              <a:t> 15000 </a:t>
            </a:r>
            <a:r>
              <a:rPr lang="de-DE" sz="1500" dirty="0" err="1"/>
              <a:t>examples</a:t>
            </a:r>
            <a:r>
              <a:rPr lang="de-DE" sz="1500" dirty="0"/>
              <a:t> (</a:t>
            </a:r>
            <a:r>
              <a:rPr lang="de-DE" sz="1500" dirty="0" err="1"/>
              <a:t>for</a:t>
            </a:r>
            <a:r>
              <a:rPr lang="de-DE" sz="1500" dirty="0"/>
              <a:t> Level 3 </a:t>
            </a:r>
            <a:r>
              <a:rPr lang="de-DE" sz="1500" dirty="0" err="1"/>
              <a:t>and</a:t>
            </a:r>
            <a:r>
              <a:rPr lang="de-DE" sz="1500" dirty="0"/>
              <a:t> 5 </a:t>
            </a:r>
            <a:r>
              <a:rPr lang="de-DE" sz="1500" dirty="0" err="1"/>
              <a:t>results</a:t>
            </a:r>
            <a:r>
              <a:rPr lang="de-DE" sz="1500" dirty="0"/>
              <a:t> </a:t>
            </a:r>
            <a:r>
              <a:rPr lang="de-DE" sz="1500" dirty="0" err="1"/>
              <a:t>see</a:t>
            </a:r>
            <a:r>
              <a:rPr lang="de-DE" sz="1500" dirty="0"/>
              <a:t> Appendix A)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15ECABC-1FDB-0B4E-8D88-DE8BD30E2E74}"/>
              </a:ext>
            </a:extLst>
          </p:cNvPr>
          <p:cNvGrpSpPr/>
          <p:nvPr/>
        </p:nvGrpSpPr>
        <p:grpSpPr>
          <a:xfrm>
            <a:off x="134467" y="1715049"/>
            <a:ext cx="3763620" cy="1687670"/>
            <a:chOff x="996494" y="1984268"/>
            <a:chExt cx="3763620" cy="1687670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7F422E62-D943-2343-952B-CE242AA996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627"/>
            <a:stretch/>
          </p:blipFill>
          <p:spPr>
            <a:xfrm>
              <a:off x="996494" y="2156951"/>
              <a:ext cx="3763620" cy="1514987"/>
            </a:xfrm>
            <a:prstGeom prst="rect">
              <a:avLst/>
            </a:prstGeom>
          </p:spPr>
        </p:pic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AA7B1684-74AE-9F45-BBB0-D42427F87A60}"/>
                </a:ext>
              </a:extLst>
            </p:cNvPr>
            <p:cNvSpPr/>
            <p:nvPr/>
          </p:nvSpPr>
          <p:spPr>
            <a:xfrm>
              <a:off x="1298561" y="2529478"/>
              <a:ext cx="1912384" cy="41646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EE9EE90-4897-C849-A2B9-7CC7D33BD3DB}"/>
                </a:ext>
              </a:extLst>
            </p:cNvPr>
            <p:cNvSpPr/>
            <p:nvPr/>
          </p:nvSpPr>
          <p:spPr>
            <a:xfrm>
              <a:off x="3862262" y="2554023"/>
              <a:ext cx="472440" cy="963445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942A318B-BE7F-124C-8AA5-F5A66B78868C}"/>
                </a:ext>
              </a:extLst>
            </p:cNvPr>
            <p:cNvSpPr txBox="1"/>
            <p:nvPr/>
          </p:nvSpPr>
          <p:spPr>
            <a:xfrm>
              <a:off x="1213779" y="1984268"/>
              <a:ext cx="2091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Accuracy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77F3572-B573-F54C-89A7-DD27E3415124}"/>
              </a:ext>
            </a:extLst>
          </p:cNvPr>
          <p:cNvGrpSpPr/>
          <p:nvPr/>
        </p:nvGrpSpPr>
        <p:grpSpPr>
          <a:xfrm>
            <a:off x="180278" y="3402719"/>
            <a:ext cx="7592076" cy="1617507"/>
            <a:chOff x="718621" y="3901678"/>
            <a:chExt cx="7592076" cy="1617507"/>
          </a:xfrm>
        </p:grpSpPr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01B5A833-830E-814F-B7FF-710498927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8621" y="4044465"/>
              <a:ext cx="7592076" cy="1474720"/>
            </a:xfrm>
            <a:prstGeom prst="rect">
              <a:avLst/>
            </a:prstGeom>
          </p:spPr>
        </p:pic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5D954B7B-B505-FE43-A5A5-B96E379500A8}"/>
                </a:ext>
              </a:extLst>
            </p:cNvPr>
            <p:cNvSpPr/>
            <p:nvPr/>
          </p:nvSpPr>
          <p:spPr>
            <a:xfrm>
              <a:off x="6257993" y="4413797"/>
              <a:ext cx="1782197" cy="564929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F286E8CB-A4ED-A44C-A518-EDEE23E6F56E}"/>
                </a:ext>
              </a:extLst>
            </p:cNvPr>
            <p:cNvSpPr/>
            <p:nvPr/>
          </p:nvSpPr>
          <p:spPr>
            <a:xfrm>
              <a:off x="2466988" y="4415342"/>
              <a:ext cx="1782197" cy="37206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47086A16-B219-EF4E-852D-EBCFA65027A0}"/>
                </a:ext>
              </a:extLst>
            </p:cNvPr>
            <p:cNvSpPr/>
            <p:nvPr/>
          </p:nvSpPr>
          <p:spPr>
            <a:xfrm>
              <a:off x="4380192" y="4575695"/>
              <a:ext cx="1782197" cy="20613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BB6EAAD8-53DE-7445-A838-856B1FD69B32}"/>
                </a:ext>
              </a:extLst>
            </p:cNvPr>
            <p:cNvSpPr/>
            <p:nvPr/>
          </p:nvSpPr>
          <p:spPr>
            <a:xfrm>
              <a:off x="2485888" y="4820313"/>
              <a:ext cx="3676501" cy="325888"/>
            </a:xfrm>
            <a:prstGeom prst="rect">
              <a:avLst/>
            </a:prstGeom>
            <a:noFill/>
            <a:ln w="28575">
              <a:solidFill>
                <a:srgbClr val="8AAE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ACB4DC8F-919B-8849-B9BD-1951E3D23309}"/>
                </a:ext>
              </a:extLst>
            </p:cNvPr>
            <p:cNvSpPr/>
            <p:nvPr/>
          </p:nvSpPr>
          <p:spPr>
            <a:xfrm>
              <a:off x="6250819" y="5165820"/>
              <a:ext cx="1789371" cy="215705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713B9836-ABAC-E940-86E0-F4871728998B}"/>
                </a:ext>
              </a:extLst>
            </p:cNvPr>
            <p:cNvSpPr txBox="1"/>
            <p:nvPr/>
          </p:nvSpPr>
          <p:spPr>
            <a:xfrm>
              <a:off x="845974" y="3901678"/>
              <a:ext cx="4769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Precision (p), Recall (</a:t>
              </a:r>
              <a:r>
                <a:rPr lang="de-DE" b="1" dirty="0" err="1"/>
                <a:t>r</a:t>
              </a:r>
              <a:r>
                <a:rPr lang="de-DE" b="1" dirty="0"/>
                <a:t>), F1 - Macro</a:t>
              </a:r>
            </a:p>
          </p:txBody>
        </p:sp>
      </p:grpSp>
      <p:pic>
        <p:nvPicPr>
          <p:cNvPr id="27" name="Grafik 26">
            <a:extLst>
              <a:ext uri="{FF2B5EF4-FFF2-40B4-BE49-F238E27FC236}">
                <a16:creationId xmlns:a16="http://schemas.microsoft.com/office/drawing/2014/main" id="{5F427F21-25E4-7748-A554-8044551CE5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180" y="5073416"/>
            <a:ext cx="4775200" cy="1028700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B7BCFA09-1700-804C-AA54-F63A3AD5DE96}"/>
              </a:ext>
            </a:extLst>
          </p:cNvPr>
          <p:cNvSpPr/>
          <p:nvPr/>
        </p:nvSpPr>
        <p:spPr>
          <a:xfrm>
            <a:off x="349180" y="5039890"/>
            <a:ext cx="4642270" cy="106222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0103AFA-42C3-0B4C-8B46-29089A4AA94D}"/>
              </a:ext>
            </a:extLst>
          </p:cNvPr>
          <p:cNvSpPr txBox="1"/>
          <p:nvPr/>
        </p:nvSpPr>
        <p:spPr>
          <a:xfrm>
            <a:off x="93697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Research Task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5F3F587-8CF1-A24F-BE71-E72DD9B6B8CC}"/>
              </a:ext>
            </a:extLst>
          </p:cNvPr>
          <p:cNvSpPr txBox="1"/>
          <p:nvPr/>
        </p:nvSpPr>
        <p:spPr>
          <a:xfrm>
            <a:off x="2754440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Related Work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9E67CBB-730D-CB48-A3CC-0A53481E0D8E}"/>
              </a:ext>
            </a:extLst>
          </p:cNvPr>
          <p:cNvSpPr txBox="1"/>
          <p:nvPr/>
        </p:nvSpPr>
        <p:spPr>
          <a:xfrm>
            <a:off x="5425299" y="9274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Method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4EC37B05-143B-CC4B-8BE3-9C971F8B02C0}"/>
              </a:ext>
            </a:extLst>
          </p:cNvPr>
          <p:cNvSpPr txBox="1"/>
          <p:nvPr/>
        </p:nvSpPr>
        <p:spPr>
          <a:xfrm>
            <a:off x="8079275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Results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0570EDB5-3A82-4547-A793-E84C57B96637}"/>
              </a:ext>
            </a:extLst>
          </p:cNvPr>
          <p:cNvSpPr txBox="1"/>
          <p:nvPr/>
        </p:nvSpPr>
        <p:spPr>
          <a:xfrm>
            <a:off x="10740018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Discussion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C806CD1-C29C-F346-9FF9-2C6ED816ADC3}"/>
              </a:ext>
            </a:extLst>
          </p:cNvPr>
          <p:cNvSpPr/>
          <p:nvPr/>
        </p:nvSpPr>
        <p:spPr>
          <a:xfrm>
            <a:off x="292963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3E06B6F-163A-5441-9CEF-3BF088371DB2}"/>
              </a:ext>
            </a:extLst>
          </p:cNvPr>
          <p:cNvSpPr/>
          <p:nvPr/>
        </p:nvSpPr>
        <p:spPr>
          <a:xfrm>
            <a:off x="2958342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8225A3B-5981-3E4C-8198-ACF67172ACCD}"/>
              </a:ext>
            </a:extLst>
          </p:cNvPr>
          <p:cNvSpPr/>
          <p:nvPr/>
        </p:nvSpPr>
        <p:spPr>
          <a:xfrm>
            <a:off x="3107500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980DC14-531D-C240-B38F-0F4F4619D322}"/>
              </a:ext>
            </a:extLst>
          </p:cNvPr>
          <p:cNvSpPr/>
          <p:nvPr/>
        </p:nvSpPr>
        <p:spPr>
          <a:xfrm>
            <a:off x="3254889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8C371AA-4E36-6E43-A55F-AF7825D2004A}"/>
              </a:ext>
            </a:extLst>
          </p:cNvPr>
          <p:cNvSpPr/>
          <p:nvPr/>
        </p:nvSpPr>
        <p:spPr>
          <a:xfrm>
            <a:off x="3404047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4824BB8-AEFA-5E47-9D7D-541505CBE97C}"/>
              </a:ext>
            </a:extLst>
          </p:cNvPr>
          <p:cNvSpPr/>
          <p:nvPr/>
        </p:nvSpPr>
        <p:spPr>
          <a:xfrm>
            <a:off x="3551436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1EDCF53-0CFC-0D41-95A2-341FA5A07B17}"/>
              </a:ext>
            </a:extLst>
          </p:cNvPr>
          <p:cNvSpPr/>
          <p:nvPr/>
        </p:nvSpPr>
        <p:spPr>
          <a:xfrm>
            <a:off x="5851539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576A50E-0AD9-A444-80C5-15CEDA8FC940}"/>
              </a:ext>
            </a:extLst>
          </p:cNvPr>
          <p:cNvSpPr/>
          <p:nvPr/>
        </p:nvSpPr>
        <p:spPr>
          <a:xfrm>
            <a:off x="6000697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BCB708F-6E29-8247-989D-6DF8F5B506BE}"/>
              </a:ext>
            </a:extLst>
          </p:cNvPr>
          <p:cNvSpPr/>
          <p:nvPr/>
        </p:nvSpPr>
        <p:spPr>
          <a:xfrm>
            <a:off x="6148086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B5812EC-2B4F-6948-9A1F-298A884546F0}"/>
              </a:ext>
            </a:extLst>
          </p:cNvPr>
          <p:cNvSpPr/>
          <p:nvPr/>
        </p:nvSpPr>
        <p:spPr>
          <a:xfrm>
            <a:off x="6297244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C646346-842E-AF4E-88EE-225B58213599}"/>
              </a:ext>
            </a:extLst>
          </p:cNvPr>
          <p:cNvSpPr/>
          <p:nvPr/>
        </p:nvSpPr>
        <p:spPr>
          <a:xfrm>
            <a:off x="6444633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02E5A05-4D13-D648-8B28-C6E4A0A70E40}"/>
              </a:ext>
            </a:extLst>
          </p:cNvPr>
          <p:cNvSpPr/>
          <p:nvPr/>
        </p:nvSpPr>
        <p:spPr>
          <a:xfrm>
            <a:off x="6593792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499E680-0B6B-CD47-8964-CB2D57561644}"/>
              </a:ext>
            </a:extLst>
          </p:cNvPr>
          <p:cNvSpPr/>
          <p:nvPr/>
        </p:nvSpPr>
        <p:spPr>
          <a:xfrm>
            <a:off x="6742950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CF6FDBA-4D0A-1641-80AA-C1B2B1D0A2BA}"/>
              </a:ext>
            </a:extLst>
          </p:cNvPr>
          <p:cNvSpPr/>
          <p:nvPr/>
        </p:nvSpPr>
        <p:spPr>
          <a:xfrm>
            <a:off x="6890339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8BDA440-B042-3242-AC8D-92B67E21BEFF}"/>
              </a:ext>
            </a:extLst>
          </p:cNvPr>
          <p:cNvSpPr/>
          <p:nvPr/>
        </p:nvSpPr>
        <p:spPr>
          <a:xfrm>
            <a:off x="7039497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8DC783C-FA68-7741-A5EB-EAF21F24B427}"/>
              </a:ext>
            </a:extLst>
          </p:cNvPr>
          <p:cNvSpPr/>
          <p:nvPr/>
        </p:nvSpPr>
        <p:spPr>
          <a:xfrm>
            <a:off x="7186886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39644D-D0FA-3B41-808D-4D4DF2040F85}"/>
              </a:ext>
            </a:extLst>
          </p:cNvPr>
          <p:cNvSpPr/>
          <p:nvPr/>
        </p:nvSpPr>
        <p:spPr>
          <a:xfrm>
            <a:off x="7340703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DEE4F0E-40C3-894B-AC85-85B53BA20F7F}"/>
              </a:ext>
            </a:extLst>
          </p:cNvPr>
          <p:cNvSpPr/>
          <p:nvPr/>
        </p:nvSpPr>
        <p:spPr>
          <a:xfrm>
            <a:off x="8541578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9CEB247-9994-1845-A8D8-18683C4E714C}"/>
              </a:ext>
            </a:extLst>
          </p:cNvPr>
          <p:cNvSpPr/>
          <p:nvPr/>
        </p:nvSpPr>
        <p:spPr>
          <a:xfrm>
            <a:off x="8690736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2F213FE-5CF5-924C-A60A-57387A0C5353}"/>
              </a:ext>
            </a:extLst>
          </p:cNvPr>
          <p:cNvSpPr/>
          <p:nvPr/>
        </p:nvSpPr>
        <p:spPr>
          <a:xfrm>
            <a:off x="11064092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5FF23B9-A0F7-1C49-8984-B5827176B816}"/>
              </a:ext>
            </a:extLst>
          </p:cNvPr>
          <p:cNvSpPr/>
          <p:nvPr/>
        </p:nvSpPr>
        <p:spPr>
          <a:xfrm>
            <a:off x="11213250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61C0C28-EFFE-524B-8D77-C28A9D1F8BFE}"/>
              </a:ext>
            </a:extLst>
          </p:cNvPr>
          <p:cNvSpPr/>
          <p:nvPr/>
        </p:nvSpPr>
        <p:spPr>
          <a:xfrm>
            <a:off x="11360639" y="35691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5215A81-CCAF-0946-81E4-99D2830BE00F}"/>
              </a:ext>
            </a:extLst>
          </p:cNvPr>
          <p:cNvSpPr/>
          <p:nvPr/>
        </p:nvSpPr>
        <p:spPr>
          <a:xfrm>
            <a:off x="8849521" y="357708"/>
            <a:ext cx="108000" cy="108000"/>
          </a:xfrm>
          <a:prstGeom prst="ellipse">
            <a:avLst/>
          </a:prstGeom>
          <a:solidFill>
            <a:srgbClr val="01AC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516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Discussion/Limitation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C06B-CD4D-464F-B5CC-C96AC24A12F0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13.12.21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24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CED5C1A-FC91-A543-902D-F59093E49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392" y="1838314"/>
            <a:ext cx="5713889" cy="376920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AFE9C9E0-5290-1D4B-B8B4-01BE4EBF11A2}"/>
              </a:ext>
            </a:extLst>
          </p:cNvPr>
          <p:cNvSpPr/>
          <p:nvPr/>
        </p:nvSpPr>
        <p:spPr>
          <a:xfrm>
            <a:off x="6596201" y="4869579"/>
            <a:ext cx="1424940" cy="441960"/>
          </a:xfrm>
          <a:prstGeom prst="rect">
            <a:avLst/>
          </a:prstGeom>
          <a:noFill/>
          <a:ln w="38100">
            <a:solidFill>
              <a:srgbClr val="AAD8CD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A8219A1-9153-154C-B2E2-6D80FE5BAE1B}"/>
              </a:ext>
            </a:extLst>
          </p:cNvPr>
          <p:cNvGrpSpPr/>
          <p:nvPr/>
        </p:nvGrpSpPr>
        <p:grpSpPr>
          <a:xfrm>
            <a:off x="585134" y="2669123"/>
            <a:ext cx="5044440" cy="2493081"/>
            <a:chOff x="609600" y="2754522"/>
            <a:chExt cx="5044440" cy="2457707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710AF92D-1CFC-6B40-9D51-D881BC4E1E88}"/>
                </a:ext>
              </a:extLst>
            </p:cNvPr>
            <p:cNvSpPr/>
            <p:nvPr/>
          </p:nvSpPr>
          <p:spPr>
            <a:xfrm>
              <a:off x="609600" y="2754522"/>
              <a:ext cx="5044440" cy="1986846"/>
            </a:xfrm>
            <a:prstGeom prst="rect">
              <a:avLst/>
            </a:prstGeom>
            <a:noFill/>
            <a:ln w="38100">
              <a:solidFill>
                <a:srgbClr val="AAD8CD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F781D137-357D-0843-BEEE-950B0D04856E}"/>
                </a:ext>
              </a:extLst>
            </p:cNvPr>
            <p:cNvSpPr txBox="1"/>
            <p:nvPr/>
          </p:nvSpPr>
          <p:spPr>
            <a:xfrm>
              <a:off x="751918" y="2936657"/>
              <a:ext cx="4767111" cy="2275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u="sng" dirty="0"/>
                <a:t>Ambiguity  between  level </a:t>
              </a:r>
              <a:r>
                <a:rPr lang="de-DE" u="sng" dirty="0" err="1"/>
                <a:t>of</a:t>
              </a:r>
              <a:r>
                <a:rPr lang="de-DE" u="sng" dirty="0"/>
                <a:t> requirement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6330</a:t>
              </a:r>
              <a:r>
                <a:rPr lang="de-DE" b="1" dirty="0"/>
                <a:t>1</a:t>
              </a:r>
              <a:r>
                <a:rPr lang="de-DE" dirty="0"/>
                <a:t>: „Berufe im Gastronomieservice (ohne Spezialisierung) – </a:t>
              </a:r>
              <a:r>
                <a:rPr lang="de-DE" b="1" dirty="0"/>
                <a:t>Helfer/Anlerntätigkeiten“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6330</a:t>
              </a:r>
              <a:r>
                <a:rPr lang="de-DE" b="1" dirty="0"/>
                <a:t>2</a:t>
              </a:r>
              <a:r>
                <a:rPr lang="de-DE" dirty="0"/>
                <a:t>: „Berufe im Gastronomieservice (ohne Spezialisierung) - </a:t>
              </a:r>
              <a:r>
                <a:rPr lang="de-DE" b="1" dirty="0"/>
                <a:t>fachlich ausgerichtete Tätigkeiten“ </a:t>
              </a:r>
            </a:p>
            <a:p>
              <a:endParaRPr lang="de-DE" dirty="0"/>
            </a:p>
            <a:p>
              <a:endParaRPr lang="de-DE" dirty="0"/>
            </a:p>
          </p:txBody>
        </p:sp>
      </p:grpSp>
      <p:sp>
        <p:nvSpPr>
          <p:cNvPr id="15" name="Rechteck 14">
            <a:extLst>
              <a:ext uri="{FF2B5EF4-FFF2-40B4-BE49-F238E27FC236}">
                <a16:creationId xmlns:a16="http://schemas.microsoft.com/office/drawing/2014/main" id="{7F98EF73-8493-7442-8E6E-675C79DE6784}"/>
              </a:ext>
            </a:extLst>
          </p:cNvPr>
          <p:cNvSpPr/>
          <p:nvPr/>
        </p:nvSpPr>
        <p:spPr>
          <a:xfrm>
            <a:off x="6596201" y="4881154"/>
            <a:ext cx="1424940" cy="441960"/>
          </a:xfrm>
          <a:prstGeom prst="rect">
            <a:avLst/>
          </a:prstGeom>
          <a:noFill/>
          <a:ln w="38100">
            <a:solidFill>
              <a:srgbClr val="AAD8CD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3D3B1E0-A557-C640-9D08-7BD2E4D1C102}"/>
              </a:ext>
            </a:extLst>
          </p:cNvPr>
          <p:cNvSpPr txBox="1"/>
          <p:nvPr/>
        </p:nvSpPr>
        <p:spPr>
          <a:xfrm>
            <a:off x="501316" y="2062157"/>
            <a:ext cx="515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Occupation: „Servicekraft“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8C42366-F129-AB46-82C7-E3DBC4D95C3A}"/>
              </a:ext>
            </a:extLst>
          </p:cNvPr>
          <p:cNvSpPr txBox="1"/>
          <p:nvPr/>
        </p:nvSpPr>
        <p:spPr>
          <a:xfrm>
            <a:off x="501316" y="6141255"/>
            <a:ext cx="81394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Notes: Further example Appendix B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A808136-EAD3-AC4F-AC70-0C478E29AD0B}"/>
              </a:ext>
            </a:extLst>
          </p:cNvPr>
          <p:cNvSpPr txBox="1"/>
          <p:nvPr/>
        </p:nvSpPr>
        <p:spPr>
          <a:xfrm>
            <a:off x="93697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Research Task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26CA8A5-0961-384A-BE5D-42A1FFA55755}"/>
              </a:ext>
            </a:extLst>
          </p:cNvPr>
          <p:cNvSpPr txBox="1"/>
          <p:nvPr/>
        </p:nvSpPr>
        <p:spPr>
          <a:xfrm>
            <a:off x="2754440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Related Work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A2EF5E5-11EB-0D4F-A1C6-002A3E997EBA}"/>
              </a:ext>
            </a:extLst>
          </p:cNvPr>
          <p:cNvSpPr txBox="1"/>
          <p:nvPr/>
        </p:nvSpPr>
        <p:spPr>
          <a:xfrm>
            <a:off x="5425299" y="9274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Method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52A4612-94D1-134A-A9F5-15E20190DF35}"/>
              </a:ext>
            </a:extLst>
          </p:cNvPr>
          <p:cNvSpPr txBox="1"/>
          <p:nvPr/>
        </p:nvSpPr>
        <p:spPr>
          <a:xfrm>
            <a:off x="8079275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Results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C5019E4-E3B0-D549-9A0F-B642BDDD0ECD}"/>
              </a:ext>
            </a:extLst>
          </p:cNvPr>
          <p:cNvSpPr txBox="1"/>
          <p:nvPr/>
        </p:nvSpPr>
        <p:spPr>
          <a:xfrm>
            <a:off x="10740018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Discussion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76485F9-8275-AD46-B813-7F5CB1390849}"/>
              </a:ext>
            </a:extLst>
          </p:cNvPr>
          <p:cNvSpPr/>
          <p:nvPr/>
        </p:nvSpPr>
        <p:spPr>
          <a:xfrm>
            <a:off x="292963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240B981-EECD-E440-9DD2-C797BED285CA}"/>
              </a:ext>
            </a:extLst>
          </p:cNvPr>
          <p:cNvSpPr/>
          <p:nvPr/>
        </p:nvSpPr>
        <p:spPr>
          <a:xfrm>
            <a:off x="2958342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92B6425-D3F4-2F40-AD6C-033856B478A7}"/>
              </a:ext>
            </a:extLst>
          </p:cNvPr>
          <p:cNvSpPr/>
          <p:nvPr/>
        </p:nvSpPr>
        <p:spPr>
          <a:xfrm>
            <a:off x="3107500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3D9F46F-1907-E848-8E2C-C9878E9A642C}"/>
              </a:ext>
            </a:extLst>
          </p:cNvPr>
          <p:cNvSpPr/>
          <p:nvPr/>
        </p:nvSpPr>
        <p:spPr>
          <a:xfrm>
            <a:off x="3254889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46F166-696A-7546-BCF5-143484407838}"/>
              </a:ext>
            </a:extLst>
          </p:cNvPr>
          <p:cNvSpPr/>
          <p:nvPr/>
        </p:nvSpPr>
        <p:spPr>
          <a:xfrm>
            <a:off x="3404047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0AB95F6-06FB-114E-A896-168673CC81DD}"/>
              </a:ext>
            </a:extLst>
          </p:cNvPr>
          <p:cNvSpPr/>
          <p:nvPr/>
        </p:nvSpPr>
        <p:spPr>
          <a:xfrm>
            <a:off x="3551436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48020A5-7449-B44B-8963-2013E37EF4AB}"/>
              </a:ext>
            </a:extLst>
          </p:cNvPr>
          <p:cNvSpPr/>
          <p:nvPr/>
        </p:nvSpPr>
        <p:spPr>
          <a:xfrm>
            <a:off x="5851539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551C111-85E4-104D-B38C-37163DBCEFDA}"/>
              </a:ext>
            </a:extLst>
          </p:cNvPr>
          <p:cNvSpPr/>
          <p:nvPr/>
        </p:nvSpPr>
        <p:spPr>
          <a:xfrm>
            <a:off x="6000697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A080A84-D4AF-6E4D-AE66-95BEE516199D}"/>
              </a:ext>
            </a:extLst>
          </p:cNvPr>
          <p:cNvSpPr/>
          <p:nvPr/>
        </p:nvSpPr>
        <p:spPr>
          <a:xfrm>
            <a:off x="6148086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17FABCE-1BD1-214E-97E1-2EC5B5C0E1D0}"/>
              </a:ext>
            </a:extLst>
          </p:cNvPr>
          <p:cNvSpPr/>
          <p:nvPr/>
        </p:nvSpPr>
        <p:spPr>
          <a:xfrm>
            <a:off x="6297244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33E3DA1-797B-5549-A192-F1131899DED5}"/>
              </a:ext>
            </a:extLst>
          </p:cNvPr>
          <p:cNvSpPr/>
          <p:nvPr/>
        </p:nvSpPr>
        <p:spPr>
          <a:xfrm>
            <a:off x="6444633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45F0CB4-14CC-2449-A59E-6C5CC7FED933}"/>
              </a:ext>
            </a:extLst>
          </p:cNvPr>
          <p:cNvSpPr/>
          <p:nvPr/>
        </p:nvSpPr>
        <p:spPr>
          <a:xfrm>
            <a:off x="6593792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A42ABFD-33AA-1A47-8246-F3807E9B4E74}"/>
              </a:ext>
            </a:extLst>
          </p:cNvPr>
          <p:cNvSpPr/>
          <p:nvPr/>
        </p:nvSpPr>
        <p:spPr>
          <a:xfrm>
            <a:off x="6742950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D015FC1-972F-DA4B-91F6-D8F59BEEA2F0}"/>
              </a:ext>
            </a:extLst>
          </p:cNvPr>
          <p:cNvSpPr/>
          <p:nvPr/>
        </p:nvSpPr>
        <p:spPr>
          <a:xfrm>
            <a:off x="6890339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A121913-FDEC-5C47-94DF-122827458CB5}"/>
              </a:ext>
            </a:extLst>
          </p:cNvPr>
          <p:cNvSpPr/>
          <p:nvPr/>
        </p:nvSpPr>
        <p:spPr>
          <a:xfrm>
            <a:off x="7039497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14C97AC-3C1E-EC45-A49F-83AAE075BD40}"/>
              </a:ext>
            </a:extLst>
          </p:cNvPr>
          <p:cNvSpPr/>
          <p:nvPr/>
        </p:nvSpPr>
        <p:spPr>
          <a:xfrm>
            <a:off x="7186886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E1EBDAA-A068-4240-AE8E-CA04328FD712}"/>
              </a:ext>
            </a:extLst>
          </p:cNvPr>
          <p:cNvSpPr/>
          <p:nvPr/>
        </p:nvSpPr>
        <p:spPr>
          <a:xfrm>
            <a:off x="7340703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5F12563-8D7E-0D41-AA0D-66422C2CA5AA}"/>
              </a:ext>
            </a:extLst>
          </p:cNvPr>
          <p:cNvSpPr/>
          <p:nvPr/>
        </p:nvSpPr>
        <p:spPr>
          <a:xfrm>
            <a:off x="8541578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2016BBF-D10B-C349-B460-9C6C8E53D078}"/>
              </a:ext>
            </a:extLst>
          </p:cNvPr>
          <p:cNvSpPr/>
          <p:nvPr/>
        </p:nvSpPr>
        <p:spPr>
          <a:xfrm>
            <a:off x="8690736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4AC5790-405C-3140-A2C4-9CA76CF14516}"/>
              </a:ext>
            </a:extLst>
          </p:cNvPr>
          <p:cNvSpPr/>
          <p:nvPr/>
        </p:nvSpPr>
        <p:spPr>
          <a:xfrm>
            <a:off x="11064092" y="355679"/>
            <a:ext cx="108000" cy="108000"/>
          </a:xfrm>
          <a:prstGeom prst="ellipse">
            <a:avLst/>
          </a:prstGeom>
          <a:solidFill>
            <a:srgbClr val="01AC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06666BD-0EA4-7741-A84D-DAB6E3BDEBE7}"/>
              </a:ext>
            </a:extLst>
          </p:cNvPr>
          <p:cNvSpPr/>
          <p:nvPr/>
        </p:nvSpPr>
        <p:spPr>
          <a:xfrm>
            <a:off x="11213250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774D286-22B1-664B-80ED-61426B50B887}"/>
              </a:ext>
            </a:extLst>
          </p:cNvPr>
          <p:cNvSpPr/>
          <p:nvPr/>
        </p:nvSpPr>
        <p:spPr>
          <a:xfrm>
            <a:off x="11360639" y="35691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C2698DB-A6EF-0E44-BF2D-0274D7E1FA93}"/>
              </a:ext>
            </a:extLst>
          </p:cNvPr>
          <p:cNvSpPr/>
          <p:nvPr/>
        </p:nvSpPr>
        <p:spPr>
          <a:xfrm>
            <a:off x="8849521" y="35770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8907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Discussion/Limitation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12B5-2437-8648-9254-4BFC65BC16FA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13.12.21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25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021EA4E-DB70-6D48-BEEF-34DD1243AD95}"/>
              </a:ext>
            </a:extLst>
          </p:cNvPr>
          <p:cNvSpPr txBox="1"/>
          <p:nvPr/>
        </p:nvSpPr>
        <p:spPr>
          <a:xfrm>
            <a:off x="1666857" y="34606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FC1EA968-11D3-954C-97BE-5DB74B8B6D6B}"/>
              </a:ext>
            </a:extLst>
          </p:cNvPr>
          <p:cNvGrpSpPr/>
          <p:nvPr/>
        </p:nvGrpSpPr>
        <p:grpSpPr>
          <a:xfrm>
            <a:off x="420396" y="2608377"/>
            <a:ext cx="5150888" cy="689625"/>
            <a:chOff x="519052" y="3813243"/>
            <a:chExt cx="5150888" cy="689625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A3DEEC61-26E3-664D-8752-40FDC8E9A5EE}"/>
                </a:ext>
              </a:extLst>
            </p:cNvPr>
            <p:cNvSpPr/>
            <p:nvPr/>
          </p:nvSpPr>
          <p:spPr>
            <a:xfrm>
              <a:off x="519052" y="3813243"/>
              <a:ext cx="5150888" cy="689625"/>
            </a:xfrm>
            <a:prstGeom prst="rect">
              <a:avLst/>
            </a:prstGeom>
            <a:noFill/>
            <a:ln w="38100">
              <a:solidFill>
                <a:srgbClr val="125270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EEC6AE97-D4F0-6A4F-9608-9F235BA1799C}"/>
                </a:ext>
              </a:extLst>
            </p:cNvPr>
            <p:cNvSpPr txBox="1"/>
            <p:nvPr/>
          </p:nvSpPr>
          <p:spPr>
            <a:xfrm>
              <a:off x="600454" y="3856537"/>
              <a:ext cx="49027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32122 has many alternatives</a:t>
              </a:r>
            </a:p>
            <a:p>
              <a:r>
                <a:rPr lang="en-GB" dirty="0">
                  <a:sym typeface="Wingdings" pitchFamily="2" charset="2"/>
                </a:rPr>
                <a:t> Differentiation is  difficult</a:t>
              </a:r>
              <a:endParaRPr lang="en-GB" dirty="0"/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EB1597FA-9F88-3C46-8D49-87BA6B548321}"/>
              </a:ext>
            </a:extLst>
          </p:cNvPr>
          <p:cNvGrpSpPr/>
          <p:nvPr/>
        </p:nvGrpSpPr>
        <p:grpSpPr>
          <a:xfrm>
            <a:off x="420396" y="3474136"/>
            <a:ext cx="5150888" cy="467561"/>
            <a:chOff x="519052" y="4559774"/>
            <a:chExt cx="5150888" cy="467561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CDA22E40-F6B3-A248-974F-8256DD981ACA}"/>
                </a:ext>
              </a:extLst>
            </p:cNvPr>
            <p:cNvSpPr/>
            <p:nvPr/>
          </p:nvSpPr>
          <p:spPr>
            <a:xfrm>
              <a:off x="519052" y="4559774"/>
              <a:ext cx="5150888" cy="467561"/>
            </a:xfrm>
            <a:prstGeom prst="rect">
              <a:avLst/>
            </a:prstGeom>
            <a:noFill/>
            <a:ln w="38100">
              <a:solidFill>
                <a:srgbClr val="AAD8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A35251F0-2EE7-5340-86C3-BCD93E589706}"/>
                </a:ext>
              </a:extLst>
            </p:cNvPr>
            <p:cNvSpPr txBox="1"/>
            <p:nvPr/>
          </p:nvSpPr>
          <p:spPr>
            <a:xfrm>
              <a:off x="586260" y="4608888"/>
              <a:ext cx="5016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/>
                <a:t>32122 often as an alternative</a:t>
              </a:r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96304969-DA5E-0142-A801-823CACAFE477}"/>
              </a:ext>
            </a:extLst>
          </p:cNvPr>
          <p:cNvGrpSpPr/>
          <p:nvPr/>
        </p:nvGrpSpPr>
        <p:grpSpPr>
          <a:xfrm>
            <a:off x="420394" y="4159136"/>
            <a:ext cx="5150889" cy="646331"/>
            <a:chOff x="519052" y="5097856"/>
            <a:chExt cx="5150889" cy="646331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D731C173-B753-D845-AE21-37DE7CDEF8E8}"/>
                </a:ext>
              </a:extLst>
            </p:cNvPr>
            <p:cNvSpPr/>
            <p:nvPr/>
          </p:nvSpPr>
          <p:spPr>
            <a:xfrm rot="16200000">
              <a:off x="2792512" y="2828664"/>
              <a:ext cx="603970" cy="5150889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6EEFC29E-22C2-A541-8C3D-F7D4E42AC2E8}"/>
                </a:ext>
              </a:extLst>
            </p:cNvPr>
            <p:cNvSpPr txBox="1"/>
            <p:nvPr/>
          </p:nvSpPr>
          <p:spPr>
            <a:xfrm>
              <a:off x="543588" y="5097856"/>
              <a:ext cx="5016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/>
                <a:t>„Berufsuntergruppen“ (4th digit) difficult to differentiate (321</a:t>
              </a:r>
              <a:r>
                <a:rPr lang="en-GB" b="1"/>
                <a:t>2</a:t>
              </a:r>
              <a:r>
                <a:rPr lang="en-GB"/>
                <a:t>2, 321</a:t>
              </a:r>
              <a:r>
                <a:rPr lang="en-GB" b="1"/>
                <a:t>1</a:t>
              </a:r>
              <a:r>
                <a:rPr lang="en-GB"/>
                <a:t>2, 321</a:t>
              </a:r>
              <a:r>
                <a:rPr lang="en-GB" b="1"/>
                <a:t>0</a:t>
              </a:r>
              <a:r>
                <a:rPr lang="en-GB"/>
                <a:t>2, 321</a:t>
              </a:r>
              <a:r>
                <a:rPr lang="en-GB" b="1"/>
                <a:t>0</a:t>
              </a:r>
              <a:r>
                <a:rPr lang="en-GB"/>
                <a:t>1)  </a:t>
              </a:r>
            </a:p>
          </p:txBody>
        </p:sp>
      </p:grpSp>
      <p:pic>
        <p:nvPicPr>
          <p:cNvPr id="45" name="Grafik 44">
            <a:extLst>
              <a:ext uri="{FF2B5EF4-FFF2-40B4-BE49-F238E27FC236}">
                <a16:creationId xmlns:a16="http://schemas.microsoft.com/office/drawing/2014/main" id="{2B381C8F-7505-AF47-B702-77493FF22D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02" t="8514" r="13601" b="5703"/>
          <a:stretch/>
        </p:blipFill>
        <p:spPr>
          <a:xfrm>
            <a:off x="6954169" y="1604512"/>
            <a:ext cx="4831491" cy="5161605"/>
          </a:xfrm>
          <a:prstGeom prst="rect">
            <a:avLst/>
          </a:prstGeom>
        </p:spPr>
      </p:pic>
      <p:sp>
        <p:nvSpPr>
          <p:cNvPr id="46" name="Rechteck 45">
            <a:extLst>
              <a:ext uri="{FF2B5EF4-FFF2-40B4-BE49-F238E27FC236}">
                <a16:creationId xmlns:a16="http://schemas.microsoft.com/office/drawing/2014/main" id="{6E1C719F-7758-BC44-80BB-AD145DD1D9B7}"/>
              </a:ext>
            </a:extLst>
          </p:cNvPr>
          <p:cNvSpPr/>
          <p:nvPr/>
        </p:nvSpPr>
        <p:spPr>
          <a:xfrm rot="16200000">
            <a:off x="9283788" y="6473725"/>
            <a:ext cx="319347" cy="130372"/>
          </a:xfrm>
          <a:prstGeom prst="rect">
            <a:avLst/>
          </a:prstGeom>
          <a:noFill/>
          <a:ln w="12700">
            <a:solidFill>
              <a:srgbClr val="12527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8C3F0CAD-330E-8B4C-A36D-42A7FD5C32B6}"/>
              </a:ext>
            </a:extLst>
          </p:cNvPr>
          <p:cNvSpPr/>
          <p:nvPr/>
        </p:nvSpPr>
        <p:spPr>
          <a:xfrm>
            <a:off x="5954904" y="2417480"/>
            <a:ext cx="287195" cy="129147"/>
          </a:xfrm>
          <a:prstGeom prst="rect">
            <a:avLst/>
          </a:prstGeom>
          <a:noFill/>
          <a:ln w="12700">
            <a:solidFill>
              <a:srgbClr val="AAD8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92DCCE36-5F22-9D46-B1E1-A43AB55DD5EA}"/>
              </a:ext>
            </a:extLst>
          </p:cNvPr>
          <p:cNvSpPr/>
          <p:nvPr/>
        </p:nvSpPr>
        <p:spPr>
          <a:xfrm>
            <a:off x="9378461" y="1963691"/>
            <a:ext cx="130373" cy="44210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883BD6F-3AC2-E141-9424-A1AD98A776B4}"/>
              </a:ext>
            </a:extLst>
          </p:cNvPr>
          <p:cNvSpPr txBox="1"/>
          <p:nvPr/>
        </p:nvSpPr>
        <p:spPr>
          <a:xfrm>
            <a:off x="353185" y="1936785"/>
            <a:ext cx="515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Occupation: „Maurer“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73540E5-B164-3A43-BAC9-FE03665BABAA}"/>
              </a:ext>
            </a:extLst>
          </p:cNvPr>
          <p:cNvSpPr txBox="1"/>
          <p:nvPr/>
        </p:nvSpPr>
        <p:spPr>
          <a:xfrm>
            <a:off x="93697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Research Task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08DFDD86-F847-2D43-A863-33C363E18899}"/>
              </a:ext>
            </a:extLst>
          </p:cNvPr>
          <p:cNvSpPr txBox="1"/>
          <p:nvPr/>
        </p:nvSpPr>
        <p:spPr>
          <a:xfrm>
            <a:off x="2754440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Related Work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BE35FD3-1DA4-3649-866A-DABB8AD553E2}"/>
              </a:ext>
            </a:extLst>
          </p:cNvPr>
          <p:cNvSpPr txBox="1"/>
          <p:nvPr/>
        </p:nvSpPr>
        <p:spPr>
          <a:xfrm>
            <a:off x="5425299" y="9274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Method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343EC6FF-16CC-BB40-BFB0-5D9EE67F71AD}"/>
              </a:ext>
            </a:extLst>
          </p:cNvPr>
          <p:cNvSpPr txBox="1"/>
          <p:nvPr/>
        </p:nvSpPr>
        <p:spPr>
          <a:xfrm>
            <a:off x="8079275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Results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121FFE76-A9F0-DD4B-938C-E815307BBE6D}"/>
              </a:ext>
            </a:extLst>
          </p:cNvPr>
          <p:cNvSpPr txBox="1"/>
          <p:nvPr/>
        </p:nvSpPr>
        <p:spPr>
          <a:xfrm>
            <a:off x="10740018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Discussion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725D624-D274-8643-9A86-577573C1DB08}"/>
              </a:ext>
            </a:extLst>
          </p:cNvPr>
          <p:cNvSpPr/>
          <p:nvPr/>
        </p:nvSpPr>
        <p:spPr>
          <a:xfrm>
            <a:off x="292963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108EC51-DF5F-8443-A57A-EC4F7BBD4CA3}"/>
              </a:ext>
            </a:extLst>
          </p:cNvPr>
          <p:cNvSpPr/>
          <p:nvPr/>
        </p:nvSpPr>
        <p:spPr>
          <a:xfrm>
            <a:off x="2958342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069A5DC-38F6-8141-AE4F-868D8DCE1796}"/>
              </a:ext>
            </a:extLst>
          </p:cNvPr>
          <p:cNvSpPr/>
          <p:nvPr/>
        </p:nvSpPr>
        <p:spPr>
          <a:xfrm>
            <a:off x="3107500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A4C2134-E2F1-5649-BCE8-FAD8B97B2EE6}"/>
              </a:ext>
            </a:extLst>
          </p:cNvPr>
          <p:cNvSpPr/>
          <p:nvPr/>
        </p:nvSpPr>
        <p:spPr>
          <a:xfrm>
            <a:off x="3254889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4F29C8C-9710-8648-9874-CC1FB5CEB968}"/>
              </a:ext>
            </a:extLst>
          </p:cNvPr>
          <p:cNvSpPr/>
          <p:nvPr/>
        </p:nvSpPr>
        <p:spPr>
          <a:xfrm>
            <a:off x="3404047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DAF01F5-0B7C-E945-8E71-001646DEB45B}"/>
              </a:ext>
            </a:extLst>
          </p:cNvPr>
          <p:cNvSpPr/>
          <p:nvPr/>
        </p:nvSpPr>
        <p:spPr>
          <a:xfrm>
            <a:off x="3551436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300D3D2-724B-F44B-9658-9A61F7DEDF01}"/>
              </a:ext>
            </a:extLst>
          </p:cNvPr>
          <p:cNvSpPr/>
          <p:nvPr/>
        </p:nvSpPr>
        <p:spPr>
          <a:xfrm>
            <a:off x="5851539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D40A6E9-F0CD-E341-8EBB-9087F37C91CC}"/>
              </a:ext>
            </a:extLst>
          </p:cNvPr>
          <p:cNvSpPr/>
          <p:nvPr/>
        </p:nvSpPr>
        <p:spPr>
          <a:xfrm>
            <a:off x="6000697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C382856-9CE9-714B-ABDD-DA1AAEE89687}"/>
              </a:ext>
            </a:extLst>
          </p:cNvPr>
          <p:cNvSpPr/>
          <p:nvPr/>
        </p:nvSpPr>
        <p:spPr>
          <a:xfrm>
            <a:off x="6148086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075BCA6-2435-C74A-9A53-AF4E62A6E359}"/>
              </a:ext>
            </a:extLst>
          </p:cNvPr>
          <p:cNvSpPr/>
          <p:nvPr/>
        </p:nvSpPr>
        <p:spPr>
          <a:xfrm>
            <a:off x="6297244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D2CA25A-7B31-D148-B2CD-21188409B7F9}"/>
              </a:ext>
            </a:extLst>
          </p:cNvPr>
          <p:cNvSpPr/>
          <p:nvPr/>
        </p:nvSpPr>
        <p:spPr>
          <a:xfrm>
            <a:off x="6444633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C7C49D6-97B3-DE40-9A62-BFBEE0BE0BDC}"/>
              </a:ext>
            </a:extLst>
          </p:cNvPr>
          <p:cNvSpPr/>
          <p:nvPr/>
        </p:nvSpPr>
        <p:spPr>
          <a:xfrm>
            <a:off x="6593792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3869B9-A451-3A4F-A83A-E7DECDE2498A}"/>
              </a:ext>
            </a:extLst>
          </p:cNvPr>
          <p:cNvSpPr/>
          <p:nvPr/>
        </p:nvSpPr>
        <p:spPr>
          <a:xfrm>
            <a:off x="6742950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7D49C6E-1FC2-4D4C-ABEB-A41B2DDD48AB}"/>
              </a:ext>
            </a:extLst>
          </p:cNvPr>
          <p:cNvSpPr/>
          <p:nvPr/>
        </p:nvSpPr>
        <p:spPr>
          <a:xfrm>
            <a:off x="6890339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C99718F-3D92-FF43-8291-0C1D9002AF53}"/>
              </a:ext>
            </a:extLst>
          </p:cNvPr>
          <p:cNvSpPr/>
          <p:nvPr/>
        </p:nvSpPr>
        <p:spPr>
          <a:xfrm>
            <a:off x="7039497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21D82B5-3111-294E-A822-487BEEA44D4E}"/>
              </a:ext>
            </a:extLst>
          </p:cNvPr>
          <p:cNvSpPr/>
          <p:nvPr/>
        </p:nvSpPr>
        <p:spPr>
          <a:xfrm>
            <a:off x="7186886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8D90473-78FB-6F48-A9EA-5A756E1442C5}"/>
              </a:ext>
            </a:extLst>
          </p:cNvPr>
          <p:cNvSpPr/>
          <p:nvPr/>
        </p:nvSpPr>
        <p:spPr>
          <a:xfrm>
            <a:off x="7340703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0A1A84A-AC89-7C4F-8FF5-21FB039A7D4A}"/>
              </a:ext>
            </a:extLst>
          </p:cNvPr>
          <p:cNvSpPr/>
          <p:nvPr/>
        </p:nvSpPr>
        <p:spPr>
          <a:xfrm>
            <a:off x="8541578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38546F6-D503-F64E-95D5-0579A49E8A04}"/>
              </a:ext>
            </a:extLst>
          </p:cNvPr>
          <p:cNvSpPr/>
          <p:nvPr/>
        </p:nvSpPr>
        <p:spPr>
          <a:xfrm>
            <a:off x="8690736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8DB5FA4-0120-2C49-BCB5-97276E7839E2}"/>
              </a:ext>
            </a:extLst>
          </p:cNvPr>
          <p:cNvSpPr/>
          <p:nvPr/>
        </p:nvSpPr>
        <p:spPr>
          <a:xfrm>
            <a:off x="11064092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317C765-C6C0-4245-8643-7E8CCBCE3429}"/>
              </a:ext>
            </a:extLst>
          </p:cNvPr>
          <p:cNvSpPr/>
          <p:nvPr/>
        </p:nvSpPr>
        <p:spPr>
          <a:xfrm>
            <a:off x="11213250" y="355679"/>
            <a:ext cx="108000" cy="108000"/>
          </a:xfrm>
          <a:prstGeom prst="ellipse">
            <a:avLst/>
          </a:prstGeom>
          <a:solidFill>
            <a:srgbClr val="01AC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09A605D-46C7-544D-9015-E093DC5BF77B}"/>
              </a:ext>
            </a:extLst>
          </p:cNvPr>
          <p:cNvSpPr/>
          <p:nvPr/>
        </p:nvSpPr>
        <p:spPr>
          <a:xfrm>
            <a:off x="11360639" y="35691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8DF33BD-577F-BB46-9434-0E50FB7031AF}"/>
              </a:ext>
            </a:extLst>
          </p:cNvPr>
          <p:cNvSpPr/>
          <p:nvPr/>
        </p:nvSpPr>
        <p:spPr>
          <a:xfrm>
            <a:off x="8849521" y="35770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782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Discussion/Limitation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12B5-2437-8648-9254-4BFC65BC16FA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13.12.21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26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B414344-B444-BE47-95DC-4E2A73A961C6}"/>
              </a:ext>
            </a:extLst>
          </p:cNvPr>
          <p:cNvSpPr txBox="1"/>
          <p:nvPr/>
        </p:nvSpPr>
        <p:spPr>
          <a:xfrm>
            <a:off x="350520" y="1866900"/>
            <a:ext cx="110947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 I. Pre-processing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How reasonable is it to exclude classes of level 3 and 5?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Advantage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efficient in terms of time complexity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evaluation metrics more meaningful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Disadvantage: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level 3: 46 classes remain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level 5: 38 classes remain</a:t>
            </a:r>
          </a:p>
          <a:p>
            <a:pPr lvl="1"/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II. Evaluation 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Should I add additional evaluation metrics to the existing ones, such as k-fold cross-validation? </a:t>
            </a:r>
          </a:p>
          <a:p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BEA992B-0F80-5A46-AF53-CF7A88C847D2}"/>
              </a:ext>
            </a:extLst>
          </p:cNvPr>
          <p:cNvSpPr txBox="1"/>
          <p:nvPr/>
        </p:nvSpPr>
        <p:spPr>
          <a:xfrm>
            <a:off x="93697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Research Task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F68FE1A-712E-0647-946C-FC219E5D4B19}"/>
              </a:ext>
            </a:extLst>
          </p:cNvPr>
          <p:cNvSpPr txBox="1"/>
          <p:nvPr/>
        </p:nvSpPr>
        <p:spPr>
          <a:xfrm>
            <a:off x="2754440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Related Work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9910B2D-081A-0542-9CD5-AC5FC2D68E28}"/>
              </a:ext>
            </a:extLst>
          </p:cNvPr>
          <p:cNvSpPr txBox="1"/>
          <p:nvPr/>
        </p:nvSpPr>
        <p:spPr>
          <a:xfrm>
            <a:off x="5425299" y="9274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Method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6F4AF5E-E7C2-114B-9EFB-4447C2AC7982}"/>
              </a:ext>
            </a:extLst>
          </p:cNvPr>
          <p:cNvSpPr txBox="1"/>
          <p:nvPr/>
        </p:nvSpPr>
        <p:spPr>
          <a:xfrm>
            <a:off x="8079275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Results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C4B0856-79C1-0944-B620-90C80DFFACB0}"/>
              </a:ext>
            </a:extLst>
          </p:cNvPr>
          <p:cNvSpPr txBox="1"/>
          <p:nvPr/>
        </p:nvSpPr>
        <p:spPr>
          <a:xfrm>
            <a:off x="10740018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Discussion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E5E2D22-6A42-5248-BBCA-42E566213711}"/>
              </a:ext>
            </a:extLst>
          </p:cNvPr>
          <p:cNvSpPr/>
          <p:nvPr/>
        </p:nvSpPr>
        <p:spPr>
          <a:xfrm>
            <a:off x="292963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7F680A4-CE5A-7C45-809C-2A2CA77211D6}"/>
              </a:ext>
            </a:extLst>
          </p:cNvPr>
          <p:cNvSpPr/>
          <p:nvPr/>
        </p:nvSpPr>
        <p:spPr>
          <a:xfrm>
            <a:off x="2958342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A12ED87-BC20-A64D-A50D-77E204DB5812}"/>
              </a:ext>
            </a:extLst>
          </p:cNvPr>
          <p:cNvSpPr/>
          <p:nvPr/>
        </p:nvSpPr>
        <p:spPr>
          <a:xfrm>
            <a:off x="3107500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370CCE0-1216-ED4E-874B-02523306048C}"/>
              </a:ext>
            </a:extLst>
          </p:cNvPr>
          <p:cNvSpPr/>
          <p:nvPr/>
        </p:nvSpPr>
        <p:spPr>
          <a:xfrm>
            <a:off x="3254889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621BF53-71E7-3040-8C44-B77CDF3038C1}"/>
              </a:ext>
            </a:extLst>
          </p:cNvPr>
          <p:cNvSpPr/>
          <p:nvPr/>
        </p:nvSpPr>
        <p:spPr>
          <a:xfrm>
            <a:off x="3404047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7E16DC3-5B02-B64D-8C89-91F8033313E8}"/>
              </a:ext>
            </a:extLst>
          </p:cNvPr>
          <p:cNvSpPr/>
          <p:nvPr/>
        </p:nvSpPr>
        <p:spPr>
          <a:xfrm>
            <a:off x="3551436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6FCF0FE-09EC-B948-9FCA-9870BDADBEDD}"/>
              </a:ext>
            </a:extLst>
          </p:cNvPr>
          <p:cNvSpPr/>
          <p:nvPr/>
        </p:nvSpPr>
        <p:spPr>
          <a:xfrm>
            <a:off x="5851539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A3DF3C2-6199-A447-9F4E-6F6A2948E964}"/>
              </a:ext>
            </a:extLst>
          </p:cNvPr>
          <p:cNvSpPr/>
          <p:nvPr/>
        </p:nvSpPr>
        <p:spPr>
          <a:xfrm>
            <a:off x="6000697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55D0597-C6DF-D04A-B314-6D34B329D849}"/>
              </a:ext>
            </a:extLst>
          </p:cNvPr>
          <p:cNvSpPr/>
          <p:nvPr/>
        </p:nvSpPr>
        <p:spPr>
          <a:xfrm>
            <a:off x="6148086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1162861-49BF-B94E-A600-DD7CAC23A30B}"/>
              </a:ext>
            </a:extLst>
          </p:cNvPr>
          <p:cNvSpPr/>
          <p:nvPr/>
        </p:nvSpPr>
        <p:spPr>
          <a:xfrm>
            <a:off x="6297244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88569FA-B40D-784C-AB8B-120521DCF5D5}"/>
              </a:ext>
            </a:extLst>
          </p:cNvPr>
          <p:cNvSpPr/>
          <p:nvPr/>
        </p:nvSpPr>
        <p:spPr>
          <a:xfrm>
            <a:off x="6444633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8D75432-2F18-3E4E-A5CF-C2EFFDB085D0}"/>
              </a:ext>
            </a:extLst>
          </p:cNvPr>
          <p:cNvSpPr/>
          <p:nvPr/>
        </p:nvSpPr>
        <p:spPr>
          <a:xfrm>
            <a:off x="6593792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8BD7742-32AB-0141-8F92-1C76A3BD3828}"/>
              </a:ext>
            </a:extLst>
          </p:cNvPr>
          <p:cNvSpPr/>
          <p:nvPr/>
        </p:nvSpPr>
        <p:spPr>
          <a:xfrm>
            <a:off x="6742950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8A4D54-9D40-C047-8891-0ADCF65C9CFF}"/>
              </a:ext>
            </a:extLst>
          </p:cNvPr>
          <p:cNvSpPr/>
          <p:nvPr/>
        </p:nvSpPr>
        <p:spPr>
          <a:xfrm>
            <a:off x="6890339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07A5435-AE9A-E749-A487-D8247B8D365A}"/>
              </a:ext>
            </a:extLst>
          </p:cNvPr>
          <p:cNvSpPr/>
          <p:nvPr/>
        </p:nvSpPr>
        <p:spPr>
          <a:xfrm>
            <a:off x="7039497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C7B8414-3F4A-E74E-9C53-9BF7548D7946}"/>
              </a:ext>
            </a:extLst>
          </p:cNvPr>
          <p:cNvSpPr/>
          <p:nvPr/>
        </p:nvSpPr>
        <p:spPr>
          <a:xfrm>
            <a:off x="7186886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131C2C8-53A7-C84D-9473-60EC1A0551E0}"/>
              </a:ext>
            </a:extLst>
          </p:cNvPr>
          <p:cNvSpPr/>
          <p:nvPr/>
        </p:nvSpPr>
        <p:spPr>
          <a:xfrm>
            <a:off x="7340703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16621D5-89AE-4F4F-9034-738A5009DD09}"/>
              </a:ext>
            </a:extLst>
          </p:cNvPr>
          <p:cNvSpPr/>
          <p:nvPr/>
        </p:nvSpPr>
        <p:spPr>
          <a:xfrm>
            <a:off x="8541578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591FF1C-BE89-0F44-8914-6C2E2CABD2F8}"/>
              </a:ext>
            </a:extLst>
          </p:cNvPr>
          <p:cNvSpPr/>
          <p:nvPr/>
        </p:nvSpPr>
        <p:spPr>
          <a:xfrm>
            <a:off x="8690736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FBB0661-E2E4-934E-973D-762AD01CBE30}"/>
              </a:ext>
            </a:extLst>
          </p:cNvPr>
          <p:cNvSpPr/>
          <p:nvPr/>
        </p:nvSpPr>
        <p:spPr>
          <a:xfrm>
            <a:off x="11064092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A987241-F2FF-7040-B887-7407144B782E}"/>
              </a:ext>
            </a:extLst>
          </p:cNvPr>
          <p:cNvSpPr/>
          <p:nvPr/>
        </p:nvSpPr>
        <p:spPr>
          <a:xfrm>
            <a:off x="11213250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F28A9F2-4BEC-BE40-B70D-1A85F4512F0C}"/>
              </a:ext>
            </a:extLst>
          </p:cNvPr>
          <p:cNvSpPr/>
          <p:nvPr/>
        </p:nvSpPr>
        <p:spPr>
          <a:xfrm>
            <a:off x="11360639" y="356919"/>
            <a:ext cx="108000" cy="108000"/>
          </a:xfrm>
          <a:prstGeom prst="ellipse">
            <a:avLst/>
          </a:prstGeom>
          <a:solidFill>
            <a:srgbClr val="01AC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31F64C5-B55B-114B-AB62-DA7CE7F96573}"/>
              </a:ext>
            </a:extLst>
          </p:cNvPr>
          <p:cNvSpPr/>
          <p:nvPr/>
        </p:nvSpPr>
        <p:spPr>
          <a:xfrm>
            <a:off x="8849521" y="35770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521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-3372" y="2848286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Appendix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5DC7-9664-7D47-84F1-BC661C468372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13.12.21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27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153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-3372" y="2848286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A. Results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45B9-8CAF-3E4B-BD6C-BF5C30CB2A16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13.12.21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28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4311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A. First Results – Level 3 – classes not removed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7C94C-2A29-604A-8663-7FA74619BD6A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13.12.21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29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3A0484F-3C33-0940-AA22-D1B5F08EEC4E}"/>
              </a:ext>
            </a:extLst>
          </p:cNvPr>
          <p:cNvSpPr txBox="1"/>
          <p:nvPr/>
        </p:nvSpPr>
        <p:spPr>
          <a:xfrm>
            <a:off x="5458817" y="1939925"/>
            <a:ext cx="1897023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best performance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950864A-8842-444A-A3BC-B7450E90E8C1}"/>
              </a:ext>
            </a:extLst>
          </p:cNvPr>
          <p:cNvSpPr txBox="1"/>
          <p:nvPr/>
        </p:nvSpPr>
        <p:spPr>
          <a:xfrm>
            <a:off x="5458817" y="2444615"/>
            <a:ext cx="4743947" cy="92333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differences depends on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example, besides Doc2vec, all vectorizations performs quite similar for RF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2B22D60-D273-704E-9452-7D2BB78624C0}"/>
              </a:ext>
            </a:extLst>
          </p:cNvPr>
          <p:cNvSpPr txBox="1"/>
          <p:nvPr/>
        </p:nvSpPr>
        <p:spPr>
          <a:xfrm>
            <a:off x="5458639" y="3486597"/>
            <a:ext cx="4880113" cy="646331"/>
          </a:xfrm>
          <a:prstGeom prst="rect">
            <a:avLst/>
          </a:prstGeom>
          <a:noFill/>
          <a:ln w="28575">
            <a:solidFill>
              <a:srgbClr val="8AAEE4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Word2vec and Doc2vec dense techniques have poor performance for LR and SVM poor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42D2809-20A3-2C4F-8DAB-82C7F7AE0447}"/>
              </a:ext>
            </a:extLst>
          </p:cNvPr>
          <p:cNvSpPr txBox="1"/>
          <p:nvPr/>
        </p:nvSpPr>
        <p:spPr>
          <a:xfrm>
            <a:off x="16021878" y="-695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7DEE1F-B2DB-2F43-B161-AB07D6833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04560"/>
            <a:ext cx="3429000" cy="1270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E3885BB-6167-FF42-813C-0C74583AA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385" y="4451359"/>
            <a:ext cx="8240744" cy="142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8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Research task</a:t>
            </a:r>
          </a:p>
          <a:p>
            <a:pPr marL="0" indent="0">
              <a:lnSpc>
                <a:spcPct val="210000"/>
              </a:lnSpc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Related work and research gap</a:t>
            </a:r>
          </a:p>
          <a:p>
            <a:pPr marL="0" indent="0">
              <a:lnSpc>
                <a:spcPct val="210000"/>
              </a:lnSpc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</a:p>
          <a:p>
            <a:pPr marL="0" indent="0">
              <a:lnSpc>
                <a:spcPct val="210000"/>
              </a:lnSpc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First results and discussion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Table of Contents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100E-C91B-D44F-B5A8-F43495DBCD0E}" type="datetime1">
              <a:rPr lang="de-DE" smtClean="0">
                <a:latin typeface="Calibri" panose="020F0502020204030204" pitchFamily="34" charset="0"/>
                <a:cs typeface="Calibri" panose="020F0502020204030204" pitchFamily="34" charset="0"/>
              </a:rPr>
              <a:t>13.12.21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573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First Results – Level 3 – classes removed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0C56-8A0F-664C-B2F3-DE172B15A603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13.12.21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30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42D2809-20A3-2C4F-8DAB-82C7F7AE0447}"/>
              </a:ext>
            </a:extLst>
          </p:cNvPr>
          <p:cNvSpPr txBox="1"/>
          <p:nvPr/>
        </p:nvSpPr>
        <p:spPr>
          <a:xfrm>
            <a:off x="16021878" y="-695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A6F655A-9898-724D-AA94-2E7152FCA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2424988"/>
            <a:ext cx="3416300" cy="15113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2B0BD1A-6F24-2342-B319-1812742F4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00" y="4433012"/>
            <a:ext cx="8621389" cy="1721091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CCECA005-0882-C342-A30F-BEA3EC271922}"/>
              </a:ext>
            </a:extLst>
          </p:cNvPr>
          <p:cNvSpPr txBox="1"/>
          <p:nvPr/>
        </p:nvSpPr>
        <p:spPr>
          <a:xfrm>
            <a:off x="716819" y="2207779"/>
            <a:ext cx="209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Accuracy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D936F36-0FB6-5649-A533-FDD5F07EDA76}"/>
              </a:ext>
            </a:extLst>
          </p:cNvPr>
          <p:cNvSpPr txBox="1"/>
          <p:nvPr/>
        </p:nvSpPr>
        <p:spPr>
          <a:xfrm>
            <a:off x="692543" y="4288045"/>
            <a:ext cx="4769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Precision (p), Recall (</a:t>
            </a:r>
            <a:r>
              <a:rPr lang="de-DE" b="1" dirty="0" err="1"/>
              <a:t>r</a:t>
            </a:r>
            <a:r>
              <a:rPr lang="de-DE" b="1" dirty="0"/>
              <a:t>), F1 - Macro</a:t>
            </a:r>
          </a:p>
        </p:txBody>
      </p:sp>
    </p:spTree>
    <p:extLst>
      <p:ext uri="{BB962C8B-B14F-4D97-AF65-F5344CB8AC3E}">
        <p14:creationId xmlns:p14="http://schemas.microsoft.com/office/powerpoint/2010/main" val="4229091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First Results – Level 5 – classes removed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D6F1-6AD0-6A4E-8B6F-FF5E313D9155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13.12.21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31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42D2809-20A3-2C4F-8DAB-82C7F7AE0447}"/>
              </a:ext>
            </a:extLst>
          </p:cNvPr>
          <p:cNvSpPr txBox="1"/>
          <p:nvPr/>
        </p:nvSpPr>
        <p:spPr>
          <a:xfrm>
            <a:off x="16021878" y="-695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CECA005-0882-C342-A30F-BEA3EC271922}"/>
              </a:ext>
            </a:extLst>
          </p:cNvPr>
          <p:cNvSpPr txBox="1"/>
          <p:nvPr/>
        </p:nvSpPr>
        <p:spPr>
          <a:xfrm>
            <a:off x="716819" y="2207779"/>
            <a:ext cx="209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Accuracy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D936F36-0FB6-5649-A533-FDD5F07EDA76}"/>
              </a:ext>
            </a:extLst>
          </p:cNvPr>
          <p:cNvSpPr txBox="1"/>
          <p:nvPr/>
        </p:nvSpPr>
        <p:spPr>
          <a:xfrm>
            <a:off x="692543" y="4288045"/>
            <a:ext cx="4769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Precision (p), Recall (</a:t>
            </a:r>
            <a:r>
              <a:rPr lang="de-DE" b="1" dirty="0" err="1"/>
              <a:t>r</a:t>
            </a:r>
            <a:r>
              <a:rPr lang="de-DE" b="1" dirty="0"/>
              <a:t>), F1 - Macro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208009-3934-9143-8DAD-C37FD2C83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19" y="2537102"/>
            <a:ext cx="3454400" cy="1524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F6E0A9E-AC44-D647-AE1B-C9368B881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50" y="4657377"/>
            <a:ext cx="8194386" cy="168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06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-3372" y="2848286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B. Limitations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E718-5C79-C34B-8616-C11714D3F38E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13.12.21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32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2950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Discussion/Limitation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B539-4C13-254A-9A2B-3325886C2C4A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13.12.21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33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FC63716-6ADC-C647-A6D3-AF6F97A79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471" y="2077514"/>
            <a:ext cx="5713888" cy="3769200"/>
          </a:xfrm>
          <a:prstGeom prst="rect">
            <a:avLst/>
          </a:prstGeom>
        </p:spPr>
      </p:pic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28B5D797-8204-6A43-9EFC-F955B7020439}"/>
              </a:ext>
            </a:extLst>
          </p:cNvPr>
          <p:cNvGrpSpPr/>
          <p:nvPr/>
        </p:nvGrpSpPr>
        <p:grpSpPr>
          <a:xfrm>
            <a:off x="496574" y="2529656"/>
            <a:ext cx="5193586" cy="1754326"/>
            <a:chOff x="620541" y="3131443"/>
            <a:chExt cx="5044440" cy="2118033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A0B44C8B-F8F0-CF47-AC48-7A3176328E94}"/>
                </a:ext>
              </a:extLst>
            </p:cNvPr>
            <p:cNvSpPr/>
            <p:nvPr/>
          </p:nvSpPr>
          <p:spPr>
            <a:xfrm>
              <a:off x="620541" y="3131443"/>
              <a:ext cx="5044440" cy="1729433"/>
            </a:xfrm>
            <a:prstGeom prst="rect">
              <a:avLst/>
            </a:prstGeom>
            <a:noFill/>
            <a:ln w="38100">
              <a:solidFill>
                <a:srgbClr val="AAD8CD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B7C34F34-96AB-2A48-A801-BF4DEE8EE838}"/>
                </a:ext>
              </a:extLst>
            </p:cNvPr>
            <p:cNvSpPr txBox="1"/>
            <p:nvPr/>
          </p:nvSpPr>
          <p:spPr>
            <a:xfrm>
              <a:off x="649455" y="3131443"/>
              <a:ext cx="4619792" cy="2118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u="sng" dirty="0"/>
                <a:t>Ambiguity between Berufsbereichen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/>
                <a:t>4</a:t>
              </a:r>
              <a:r>
                <a:rPr lang="de-DE" dirty="0"/>
                <a:t>3414: </a:t>
              </a:r>
              <a:r>
                <a:rPr lang="de-DE" b="1" dirty="0"/>
                <a:t>Naturwissenschaft, Geografie und Informatik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/>
                <a:t>2</a:t>
              </a:r>
              <a:r>
                <a:rPr lang="de-DE" dirty="0"/>
                <a:t>6304: </a:t>
              </a:r>
              <a:r>
                <a:rPr lang="de-DE" b="1" dirty="0"/>
                <a:t>Rohstoffgewinnung, Produktion und Fertigung</a:t>
              </a:r>
            </a:p>
            <a:p>
              <a:endParaRPr lang="de-DE" dirty="0"/>
            </a:p>
          </p:txBody>
        </p:sp>
      </p:grpSp>
      <p:sp>
        <p:nvSpPr>
          <p:cNvPr id="26" name="Rechteck 25">
            <a:extLst>
              <a:ext uri="{FF2B5EF4-FFF2-40B4-BE49-F238E27FC236}">
                <a16:creationId xmlns:a16="http://schemas.microsoft.com/office/drawing/2014/main" id="{C1EA798D-09DE-E84E-B370-98B120F1922C}"/>
              </a:ext>
            </a:extLst>
          </p:cNvPr>
          <p:cNvSpPr/>
          <p:nvPr/>
        </p:nvSpPr>
        <p:spPr>
          <a:xfrm>
            <a:off x="6785063" y="5112527"/>
            <a:ext cx="1675051" cy="421735"/>
          </a:xfrm>
          <a:prstGeom prst="rect">
            <a:avLst/>
          </a:prstGeom>
          <a:noFill/>
          <a:ln w="38100">
            <a:solidFill>
              <a:srgbClr val="AAD8CD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E2545283-DAC9-9348-A6C8-1B9F26BC98BF}"/>
              </a:ext>
            </a:extLst>
          </p:cNvPr>
          <p:cNvSpPr/>
          <p:nvPr/>
        </p:nvSpPr>
        <p:spPr>
          <a:xfrm>
            <a:off x="7012636" y="5123135"/>
            <a:ext cx="295734" cy="421735"/>
          </a:xfrm>
          <a:prstGeom prst="rect">
            <a:avLst/>
          </a:prstGeom>
          <a:noFill/>
          <a:ln w="38100">
            <a:solidFill>
              <a:srgbClr val="12527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B85CA79-6147-4C44-9582-AF99B0FE6C10}"/>
              </a:ext>
            </a:extLst>
          </p:cNvPr>
          <p:cNvSpPr/>
          <p:nvPr/>
        </p:nvSpPr>
        <p:spPr>
          <a:xfrm>
            <a:off x="8946002" y="5123135"/>
            <a:ext cx="1273463" cy="421735"/>
          </a:xfrm>
          <a:prstGeom prst="rect">
            <a:avLst/>
          </a:prstGeom>
          <a:noFill/>
          <a:ln w="38100">
            <a:solidFill>
              <a:srgbClr val="12527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31989830-B467-3848-9310-3D78AE861BD1}"/>
              </a:ext>
            </a:extLst>
          </p:cNvPr>
          <p:cNvGrpSpPr/>
          <p:nvPr/>
        </p:nvGrpSpPr>
        <p:grpSpPr>
          <a:xfrm>
            <a:off x="496574" y="4082215"/>
            <a:ext cx="5193586" cy="1754326"/>
            <a:chOff x="642263" y="4819209"/>
            <a:chExt cx="5193586" cy="2069388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4F758375-D877-554B-9FD6-234139A17AF7}"/>
                </a:ext>
              </a:extLst>
            </p:cNvPr>
            <p:cNvSpPr/>
            <p:nvPr/>
          </p:nvSpPr>
          <p:spPr>
            <a:xfrm>
              <a:off x="642263" y="4820829"/>
              <a:ext cx="5193586" cy="1637844"/>
            </a:xfrm>
            <a:prstGeom prst="rect">
              <a:avLst/>
            </a:prstGeom>
            <a:noFill/>
            <a:ln w="38100">
              <a:solidFill>
                <a:srgbClr val="125270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/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ECC311F7-E3B2-2F4A-A558-D558164E479D}"/>
                </a:ext>
              </a:extLst>
            </p:cNvPr>
            <p:cNvSpPr txBox="1"/>
            <p:nvPr/>
          </p:nvSpPr>
          <p:spPr>
            <a:xfrm>
              <a:off x="653527" y="4819209"/>
              <a:ext cx="5090705" cy="2069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u="sng" dirty="0"/>
                <a:t>Ambiguity within Berufsbereichs/ Berufshauptgruppe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/>
                <a:t>43</a:t>
              </a:r>
              <a:r>
                <a:rPr lang="de-DE" dirty="0"/>
                <a:t>323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/>
                <a:t>43</a:t>
              </a:r>
              <a:r>
                <a:rPr lang="de-DE" dirty="0"/>
                <a:t>104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/>
                <a:t>43</a:t>
              </a:r>
              <a:r>
                <a:rPr lang="de-DE" dirty="0"/>
                <a:t>414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/>
            </a:p>
          </p:txBody>
        </p:sp>
      </p:grpSp>
      <p:sp>
        <p:nvSpPr>
          <p:cNvPr id="32" name="Geschweifte Klammer rechts 31">
            <a:extLst>
              <a:ext uri="{FF2B5EF4-FFF2-40B4-BE49-F238E27FC236}">
                <a16:creationId xmlns:a16="http://schemas.microsoft.com/office/drawing/2014/main" id="{8F31C5B5-4933-664E-9314-D39ADCC021C1}"/>
              </a:ext>
            </a:extLst>
          </p:cNvPr>
          <p:cNvSpPr/>
          <p:nvPr/>
        </p:nvSpPr>
        <p:spPr>
          <a:xfrm>
            <a:off x="1550926" y="4731696"/>
            <a:ext cx="277793" cy="70605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8E88D9A6-72A9-AD4A-8953-1836ACF1F2E5}"/>
              </a:ext>
            </a:extLst>
          </p:cNvPr>
          <p:cNvSpPr txBox="1"/>
          <p:nvPr/>
        </p:nvSpPr>
        <p:spPr>
          <a:xfrm>
            <a:off x="1904609" y="4718985"/>
            <a:ext cx="3451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Informatik- Informations- und Kommunikationstechnologieberufe 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82E45BB9-EFBA-594F-9CD6-519E130ADB2E}"/>
              </a:ext>
            </a:extLst>
          </p:cNvPr>
          <p:cNvSpPr txBox="1"/>
          <p:nvPr/>
        </p:nvSpPr>
        <p:spPr>
          <a:xfrm>
            <a:off x="409829" y="1936785"/>
            <a:ext cx="515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Occupation: „Softwareentwickler“</a:t>
            </a:r>
          </a:p>
        </p:txBody>
      </p:sp>
    </p:spTree>
    <p:extLst>
      <p:ext uri="{BB962C8B-B14F-4D97-AF65-F5344CB8AC3E}">
        <p14:creationId xmlns:p14="http://schemas.microsoft.com/office/powerpoint/2010/main" val="2068203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Related Work – Challenges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CB0B-EAE8-7241-AD5B-29C06BD4414C}" type="datetime1">
              <a:rPr lang="de-DE" smtClean="0">
                <a:latin typeface="Calibri" panose="020F0502020204030204" pitchFamily="34" charset="0"/>
                <a:cs typeface="Calibri" panose="020F0502020204030204" pitchFamily="34" charset="0"/>
              </a:rPr>
              <a:t>13.12.21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14EBC7B-97CA-E042-841C-E28C18811CC9}"/>
              </a:ext>
            </a:extLst>
          </p:cNvPr>
          <p:cNvSpPr txBox="1"/>
          <p:nvPr/>
        </p:nvSpPr>
        <p:spPr>
          <a:xfrm>
            <a:off x="444500" y="2032907"/>
            <a:ext cx="3048000" cy="42473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Domain-specific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some work for the English-speaking job market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traditional (Zhu et al 2017) vs. Deep Learning Methods (Neculoiu et al 2016)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framing as classification task (Wang et al. 2019) vs. framing as a string representation approach of similar job titles (Decorte et al. 2021)</a:t>
            </a: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ECAB83D-2554-484C-B408-DE1345841FB1}"/>
              </a:ext>
            </a:extLst>
          </p:cNvPr>
          <p:cNvSpPr txBox="1"/>
          <p:nvPr/>
        </p:nvSpPr>
        <p:spPr>
          <a:xfrm>
            <a:off x="8699500" y="2032907"/>
            <a:ext cx="3048000" cy="41857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Short Text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7D6ADEE-34CD-4040-A46B-E10CED1A27FE}"/>
              </a:ext>
            </a:extLst>
          </p:cNvPr>
          <p:cNvSpPr txBox="1"/>
          <p:nvPr/>
        </p:nvSpPr>
        <p:spPr>
          <a:xfrm>
            <a:off x="4572000" y="2032907"/>
            <a:ext cx="3048000" cy="42473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Multiclass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decomposition into multiple binary problems vs. naturally handling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 clear answer so far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different approaches like SVM(Guo and Wang 2015) or Convolutional Neural Networks (Farooq etc. al 2017)</a:t>
            </a: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9DB796E-4EE7-F24B-8242-98328D6D6292}"/>
              </a:ext>
            </a:extLst>
          </p:cNvPr>
          <p:cNvSpPr txBox="1"/>
          <p:nvPr/>
        </p:nvSpPr>
        <p:spPr>
          <a:xfrm>
            <a:off x="93697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Research Task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F11273E-8763-CF45-B86D-6DD3776E9549}"/>
              </a:ext>
            </a:extLst>
          </p:cNvPr>
          <p:cNvSpPr txBox="1"/>
          <p:nvPr/>
        </p:nvSpPr>
        <p:spPr>
          <a:xfrm>
            <a:off x="2754440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Related Work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3416440-4249-BA48-9F4B-E9DEBF7AF358}"/>
              </a:ext>
            </a:extLst>
          </p:cNvPr>
          <p:cNvSpPr txBox="1"/>
          <p:nvPr/>
        </p:nvSpPr>
        <p:spPr>
          <a:xfrm>
            <a:off x="5425299" y="9274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Method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144B7EF-4EB7-C24B-A587-FE8C41E947FD}"/>
              </a:ext>
            </a:extLst>
          </p:cNvPr>
          <p:cNvSpPr txBox="1"/>
          <p:nvPr/>
        </p:nvSpPr>
        <p:spPr>
          <a:xfrm>
            <a:off x="8079275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Results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18FDA04-965F-1E4B-ACD2-33AE7A577FFF}"/>
              </a:ext>
            </a:extLst>
          </p:cNvPr>
          <p:cNvSpPr txBox="1"/>
          <p:nvPr/>
        </p:nvSpPr>
        <p:spPr>
          <a:xfrm>
            <a:off x="10740018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Discussion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C90EAF-7336-F743-B244-1DB77BEFA0C8}"/>
              </a:ext>
            </a:extLst>
          </p:cNvPr>
          <p:cNvSpPr/>
          <p:nvPr/>
        </p:nvSpPr>
        <p:spPr>
          <a:xfrm>
            <a:off x="292963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BE8C363-6188-6D49-9BC0-2A185CE01656}"/>
              </a:ext>
            </a:extLst>
          </p:cNvPr>
          <p:cNvSpPr/>
          <p:nvPr/>
        </p:nvSpPr>
        <p:spPr>
          <a:xfrm>
            <a:off x="2958342" y="352140"/>
            <a:ext cx="108000" cy="108000"/>
          </a:xfrm>
          <a:prstGeom prst="ellipse">
            <a:avLst/>
          </a:prstGeom>
          <a:solidFill>
            <a:srgbClr val="01AC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0818EBD-5ADF-A440-B8B3-2B6BECA698DD}"/>
              </a:ext>
            </a:extLst>
          </p:cNvPr>
          <p:cNvSpPr/>
          <p:nvPr/>
        </p:nvSpPr>
        <p:spPr>
          <a:xfrm>
            <a:off x="3107500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BA1850A-3EFF-E74F-AE3E-468EB9F571CA}"/>
              </a:ext>
            </a:extLst>
          </p:cNvPr>
          <p:cNvSpPr/>
          <p:nvPr/>
        </p:nvSpPr>
        <p:spPr>
          <a:xfrm>
            <a:off x="3254889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CBF7B32-CF78-084E-A871-78FC0AB507AB}"/>
              </a:ext>
            </a:extLst>
          </p:cNvPr>
          <p:cNvSpPr/>
          <p:nvPr/>
        </p:nvSpPr>
        <p:spPr>
          <a:xfrm>
            <a:off x="3404047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C17823C-01E0-6749-BB17-D3BF1AA02DA2}"/>
              </a:ext>
            </a:extLst>
          </p:cNvPr>
          <p:cNvSpPr/>
          <p:nvPr/>
        </p:nvSpPr>
        <p:spPr>
          <a:xfrm>
            <a:off x="3551436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AB56F6F-C8F6-7D4A-9B93-ECF40A8C1447}"/>
              </a:ext>
            </a:extLst>
          </p:cNvPr>
          <p:cNvSpPr/>
          <p:nvPr/>
        </p:nvSpPr>
        <p:spPr>
          <a:xfrm>
            <a:off x="5851539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1A52F61-E440-BA4E-90C3-9E1831EA5A0C}"/>
              </a:ext>
            </a:extLst>
          </p:cNvPr>
          <p:cNvSpPr/>
          <p:nvPr/>
        </p:nvSpPr>
        <p:spPr>
          <a:xfrm>
            <a:off x="6000697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525C8F6-B4C2-FB41-AE56-C34765450182}"/>
              </a:ext>
            </a:extLst>
          </p:cNvPr>
          <p:cNvSpPr/>
          <p:nvPr/>
        </p:nvSpPr>
        <p:spPr>
          <a:xfrm>
            <a:off x="6148086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7FBF8B2-05AF-FB46-87C6-3366B872C0D6}"/>
              </a:ext>
            </a:extLst>
          </p:cNvPr>
          <p:cNvSpPr/>
          <p:nvPr/>
        </p:nvSpPr>
        <p:spPr>
          <a:xfrm>
            <a:off x="6297244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08F14ED-9BE3-C642-BFD0-19AD03FEA0E8}"/>
              </a:ext>
            </a:extLst>
          </p:cNvPr>
          <p:cNvSpPr/>
          <p:nvPr/>
        </p:nvSpPr>
        <p:spPr>
          <a:xfrm>
            <a:off x="6444633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BEB7B74-F370-1D4C-9C0C-F605A24217E8}"/>
              </a:ext>
            </a:extLst>
          </p:cNvPr>
          <p:cNvSpPr/>
          <p:nvPr/>
        </p:nvSpPr>
        <p:spPr>
          <a:xfrm>
            <a:off x="6593792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6A8A47D-7E2D-5B4E-854C-697959235CB7}"/>
              </a:ext>
            </a:extLst>
          </p:cNvPr>
          <p:cNvSpPr/>
          <p:nvPr/>
        </p:nvSpPr>
        <p:spPr>
          <a:xfrm>
            <a:off x="6742950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43D844F-50BC-8A4E-A1B8-197FE7CD00D9}"/>
              </a:ext>
            </a:extLst>
          </p:cNvPr>
          <p:cNvSpPr/>
          <p:nvPr/>
        </p:nvSpPr>
        <p:spPr>
          <a:xfrm>
            <a:off x="6890339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6031289-40F7-A442-8213-CCBE9C5EB277}"/>
              </a:ext>
            </a:extLst>
          </p:cNvPr>
          <p:cNvSpPr/>
          <p:nvPr/>
        </p:nvSpPr>
        <p:spPr>
          <a:xfrm>
            <a:off x="7039497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712A995-E67B-3E42-A36E-5A4E354BD2C9}"/>
              </a:ext>
            </a:extLst>
          </p:cNvPr>
          <p:cNvSpPr/>
          <p:nvPr/>
        </p:nvSpPr>
        <p:spPr>
          <a:xfrm>
            <a:off x="7186886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66A88E5-2CDB-0249-B8AE-819E9CAC6ECC}"/>
              </a:ext>
            </a:extLst>
          </p:cNvPr>
          <p:cNvSpPr/>
          <p:nvPr/>
        </p:nvSpPr>
        <p:spPr>
          <a:xfrm>
            <a:off x="7340703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1369875-69E1-184E-9256-1E7B627C750F}"/>
              </a:ext>
            </a:extLst>
          </p:cNvPr>
          <p:cNvSpPr/>
          <p:nvPr/>
        </p:nvSpPr>
        <p:spPr>
          <a:xfrm>
            <a:off x="8541578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5BCD9E8-D40E-6F4A-B63B-598508BC9402}"/>
              </a:ext>
            </a:extLst>
          </p:cNvPr>
          <p:cNvSpPr/>
          <p:nvPr/>
        </p:nvSpPr>
        <p:spPr>
          <a:xfrm>
            <a:off x="8690736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6B57044-F9B2-CD41-A382-A8AE2F01E396}"/>
              </a:ext>
            </a:extLst>
          </p:cNvPr>
          <p:cNvSpPr/>
          <p:nvPr/>
        </p:nvSpPr>
        <p:spPr>
          <a:xfrm>
            <a:off x="11064092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889D697-300B-C64A-8AAA-DD508368118E}"/>
              </a:ext>
            </a:extLst>
          </p:cNvPr>
          <p:cNvSpPr/>
          <p:nvPr/>
        </p:nvSpPr>
        <p:spPr>
          <a:xfrm>
            <a:off x="11213250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A5D3CCA-1DC8-C844-912F-135376ECA362}"/>
              </a:ext>
            </a:extLst>
          </p:cNvPr>
          <p:cNvSpPr/>
          <p:nvPr/>
        </p:nvSpPr>
        <p:spPr>
          <a:xfrm>
            <a:off x="11360639" y="35691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1F8D68A-F9E5-A046-A0CD-3C7A36B9B1D3}"/>
              </a:ext>
            </a:extLst>
          </p:cNvPr>
          <p:cNvSpPr/>
          <p:nvPr/>
        </p:nvSpPr>
        <p:spPr>
          <a:xfrm>
            <a:off x="8849521" y="35770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36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Related Work – Challenges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F9A0-C6E0-D64C-8651-D3FFF6873E97}" type="datetime1">
              <a:rPr lang="de-DE" smtClean="0">
                <a:latin typeface="Calibri" panose="020F0502020204030204" pitchFamily="34" charset="0"/>
                <a:cs typeface="Calibri" panose="020F0502020204030204" pitchFamily="34" charset="0"/>
              </a:rPr>
              <a:t>13.12.21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5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14EBC7B-97CA-E042-841C-E28C18811CC9}"/>
              </a:ext>
            </a:extLst>
          </p:cNvPr>
          <p:cNvSpPr txBox="1"/>
          <p:nvPr/>
        </p:nvSpPr>
        <p:spPr>
          <a:xfrm>
            <a:off x="444500" y="2032907"/>
            <a:ext cx="3048000" cy="42473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Domain-specific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some work for the English-speaking job market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traditional (Zhu et al 2017) vs. Deep Learning Methods (Neculoiu et al 2016)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framing as classification task (Wang et al. 2019) vs. framing as a string representation approach of similar job titles (Decorte et al. 2021)</a:t>
            </a: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ECAB83D-2554-484C-B408-DE1345841FB1}"/>
              </a:ext>
            </a:extLst>
          </p:cNvPr>
          <p:cNvSpPr txBox="1"/>
          <p:nvPr/>
        </p:nvSpPr>
        <p:spPr>
          <a:xfrm>
            <a:off x="8699500" y="2032907"/>
            <a:ext cx="3048000" cy="41857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Short Text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7D6ADEE-34CD-4040-A46B-E10CED1A27FE}"/>
              </a:ext>
            </a:extLst>
          </p:cNvPr>
          <p:cNvSpPr txBox="1"/>
          <p:nvPr/>
        </p:nvSpPr>
        <p:spPr>
          <a:xfrm>
            <a:off x="4572000" y="2032907"/>
            <a:ext cx="3048000" cy="42473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Multiclass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decomposition into multiple binary problems vs. naturally handling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 clear answer so far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different approaches like SVM(Guo and Wang 2015) or Convolutional Neural Networks (Farooq etc. al 2017)</a:t>
            </a: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BAC29E9-4915-E643-83CD-616BA5F49547}"/>
              </a:ext>
            </a:extLst>
          </p:cNvPr>
          <p:cNvSpPr txBox="1"/>
          <p:nvPr/>
        </p:nvSpPr>
        <p:spPr>
          <a:xfrm>
            <a:off x="93697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Research Task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E1FDF95-1F3A-164A-99F8-A950A4E6B1FA}"/>
              </a:ext>
            </a:extLst>
          </p:cNvPr>
          <p:cNvSpPr txBox="1"/>
          <p:nvPr/>
        </p:nvSpPr>
        <p:spPr>
          <a:xfrm>
            <a:off x="2754440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Related Work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D5506C7-7658-8041-8A94-481D916F33E1}"/>
              </a:ext>
            </a:extLst>
          </p:cNvPr>
          <p:cNvSpPr txBox="1"/>
          <p:nvPr/>
        </p:nvSpPr>
        <p:spPr>
          <a:xfrm>
            <a:off x="5425299" y="9274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Method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FBD0CD6-52A9-0246-A5C7-9BCD30E3B68B}"/>
              </a:ext>
            </a:extLst>
          </p:cNvPr>
          <p:cNvSpPr txBox="1"/>
          <p:nvPr/>
        </p:nvSpPr>
        <p:spPr>
          <a:xfrm>
            <a:off x="8079275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Results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1E87CFCB-F7A5-EC46-94F5-23DFE0A5D762}"/>
              </a:ext>
            </a:extLst>
          </p:cNvPr>
          <p:cNvSpPr txBox="1"/>
          <p:nvPr/>
        </p:nvSpPr>
        <p:spPr>
          <a:xfrm>
            <a:off x="10740018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Discussion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4B9D985-D448-A543-B359-33D24BA6BC8A}"/>
              </a:ext>
            </a:extLst>
          </p:cNvPr>
          <p:cNvSpPr/>
          <p:nvPr/>
        </p:nvSpPr>
        <p:spPr>
          <a:xfrm>
            <a:off x="292963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16848B2-8A6E-BF43-A7D1-03414E6FA57F}"/>
              </a:ext>
            </a:extLst>
          </p:cNvPr>
          <p:cNvSpPr/>
          <p:nvPr/>
        </p:nvSpPr>
        <p:spPr>
          <a:xfrm>
            <a:off x="2958342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7BF892E-0720-5D44-A8AD-99A3A73E86A7}"/>
              </a:ext>
            </a:extLst>
          </p:cNvPr>
          <p:cNvSpPr/>
          <p:nvPr/>
        </p:nvSpPr>
        <p:spPr>
          <a:xfrm>
            <a:off x="3107500" y="352140"/>
            <a:ext cx="108000" cy="108000"/>
          </a:xfrm>
          <a:prstGeom prst="ellipse">
            <a:avLst/>
          </a:prstGeom>
          <a:solidFill>
            <a:srgbClr val="01AC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72308CB-7BD4-4A44-B23A-AEB3A262D35A}"/>
              </a:ext>
            </a:extLst>
          </p:cNvPr>
          <p:cNvSpPr/>
          <p:nvPr/>
        </p:nvSpPr>
        <p:spPr>
          <a:xfrm>
            <a:off x="3254889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DDA752A-61B1-5E47-A3B8-9E484D56BC77}"/>
              </a:ext>
            </a:extLst>
          </p:cNvPr>
          <p:cNvSpPr/>
          <p:nvPr/>
        </p:nvSpPr>
        <p:spPr>
          <a:xfrm>
            <a:off x="3404047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7413B5B-9213-154D-9D75-17910CAA32F9}"/>
              </a:ext>
            </a:extLst>
          </p:cNvPr>
          <p:cNvSpPr/>
          <p:nvPr/>
        </p:nvSpPr>
        <p:spPr>
          <a:xfrm>
            <a:off x="3551436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D61E2FD-756E-1F49-97D6-C4B82741BB57}"/>
              </a:ext>
            </a:extLst>
          </p:cNvPr>
          <p:cNvSpPr/>
          <p:nvPr/>
        </p:nvSpPr>
        <p:spPr>
          <a:xfrm>
            <a:off x="5851539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9F8255A-5716-C544-8CB0-28E0D7F74B22}"/>
              </a:ext>
            </a:extLst>
          </p:cNvPr>
          <p:cNvSpPr/>
          <p:nvPr/>
        </p:nvSpPr>
        <p:spPr>
          <a:xfrm>
            <a:off x="6000697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D48F4A-8486-2A45-B457-08468A0136D9}"/>
              </a:ext>
            </a:extLst>
          </p:cNvPr>
          <p:cNvSpPr/>
          <p:nvPr/>
        </p:nvSpPr>
        <p:spPr>
          <a:xfrm>
            <a:off x="6148086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84551D4-1CE1-A745-92E8-90FC91C99207}"/>
              </a:ext>
            </a:extLst>
          </p:cNvPr>
          <p:cNvSpPr/>
          <p:nvPr/>
        </p:nvSpPr>
        <p:spPr>
          <a:xfrm>
            <a:off x="6297244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099489B-F395-5A4F-9A7F-70403F815280}"/>
              </a:ext>
            </a:extLst>
          </p:cNvPr>
          <p:cNvSpPr/>
          <p:nvPr/>
        </p:nvSpPr>
        <p:spPr>
          <a:xfrm>
            <a:off x="6444633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EBA5659-5A6D-3E4C-9E42-6C3715D3531D}"/>
              </a:ext>
            </a:extLst>
          </p:cNvPr>
          <p:cNvSpPr/>
          <p:nvPr/>
        </p:nvSpPr>
        <p:spPr>
          <a:xfrm>
            <a:off x="6593792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D924F29-9301-3941-9F55-A1E4985E48DB}"/>
              </a:ext>
            </a:extLst>
          </p:cNvPr>
          <p:cNvSpPr/>
          <p:nvPr/>
        </p:nvSpPr>
        <p:spPr>
          <a:xfrm>
            <a:off x="6742950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9DBCC9F-B0D2-7548-81A7-97F040E1AD22}"/>
              </a:ext>
            </a:extLst>
          </p:cNvPr>
          <p:cNvSpPr/>
          <p:nvPr/>
        </p:nvSpPr>
        <p:spPr>
          <a:xfrm>
            <a:off x="6890339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8FE258C-0450-DF40-A11E-5A6678011E38}"/>
              </a:ext>
            </a:extLst>
          </p:cNvPr>
          <p:cNvSpPr/>
          <p:nvPr/>
        </p:nvSpPr>
        <p:spPr>
          <a:xfrm>
            <a:off x="7039497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38729D4-20D2-C64D-968D-99CBD3308E2F}"/>
              </a:ext>
            </a:extLst>
          </p:cNvPr>
          <p:cNvSpPr/>
          <p:nvPr/>
        </p:nvSpPr>
        <p:spPr>
          <a:xfrm>
            <a:off x="7186886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50C9AEF-F724-7C47-890B-3B4E8B9CD26F}"/>
              </a:ext>
            </a:extLst>
          </p:cNvPr>
          <p:cNvSpPr/>
          <p:nvPr/>
        </p:nvSpPr>
        <p:spPr>
          <a:xfrm>
            <a:off x="7340703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6AEBAA5-04C1-BA48-838D-51E5B9948A16}"/>
              </a:ext>
            </a:extLst>
          </p:cNvPr>
          <p:cNvSpPr/>
          <p:nvPr/>
        </p:nvSpPr>
        <p:spPr>
          <a:xfrm>
            <a:off x="8541578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F52E953-6D64-354C-9A62-D226C0A01B4F}"/>
              </a:ext>
            </a:extLst>
          </p:cNvPr>
          <p:cNvSpPr/>
          <p:nvPr/>
        </p:nvSpPr>
        <p:spPr>
          <a:xfrm>
            <a:off x="8690736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06ECEAE-B925-9F4C-85C4-EFE03C69E931}"/>
              </a:ext>
            </a:extLst>
          </p:cNvPr>
          <p:cNvSpPr/>
          <p:nvPr/>
        </p:nvSpPr>
        <p:spPr>
          <a:xfrm>
            <a:off x="11064092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AF46C4F-6278-BD43-BC48-CDB331C51DE4}"/>
              </a:ext>
            </a:extLst>
          </p:cNvPr>
          <p:cNvSpPr/>
          <p:nvPr/>
        </p:nvSpPr>
        <p:spPr>
          <a:xfrm>
            <a:off x="11213250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8556D56-1FB3-A94D-BAC4-BF4769149027}"/>
              </a:ext>
            </a:extLst>
          </p:cNvPr>
          <p:cNvSpPr/>
          <p:nvPr/>
        </p:nvSpPr>
        <p:spPr>
          <a:xfrm>
            <a:off x="11360639" y="35691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B1F51A7-1098-1A43-ABAB-AF89A697A09E}"/>
              </a:ext>
            </a:extLst>
          </p:cNvPr>
          <p:cNvSpPr/>
          <p:nvPr/>
        </p:nvSpPr>
        <p:spPr>
          <a:xfrm>
            <a:off x="8849521" y="35770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231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job titles have often not more than 50 characters </a:t>
            </a:r>
          </a:p>
          <a:p>
            <a:pPr>
              <a:lnSpc>
                <a:spcPct val="100000"/>
              </a:lnSpc>
              <a:buFont typeface="Wingdings" pitchFamily="2" charset="2"/>
              <a:buChar char="à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sparseness</a:t>
            </a:r>
          </a:p>
          <a:p>
            <a:pPr>
              <a:lnSpc>
                <a:spcPct val="100000"/>
              </a:lnSpc>
              <a:buFont typeface="Wingdings" pitchFamily="2" charset="2"/>
              <a:buChar char="à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few word co-occurrence</a:t>
            </a:r>
          </a:p>
          <a:p>
            <a:pPr>
              <a:lnSpc>
                <a:spcPct val="100000"/>
              </a:lnSpc>
              <a:buFont typeface="Wingdings" pitchFamily="2" charset="2"/>
              <a:buChar char="à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missing shared context</a:t>
            </a:r>
          </a:p>
          <a:p>
            <a:pPr>
              <a:lnSpc>
                <a:spcPct val="100000"/>
              </a:lnSpc>
              <a:buFont typeface="Wingdings" pitchFamily="2" charset="2"/>
              <a:buChar char="à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noisiness</a:t>
            </a:r>
          </a:p>
          <a:p>
            <a:pPr>
              <a:lnSpc>
                <a:spcPct val="100000"/>
              </a:lnSpc>
              <a:buFont typeface="Wingdings" pitchFamily="2" charset="2"/>
              <a:buChar char="à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ambiguity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Related Work – Short Text Classification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8AA0-AA8F-E44A-86A4-4E72DF8C1469}" type="datetime1">
              <a:rPr lang="de-DE" smtClean="0">
                <a:latin typeface="Calibri" panose="020F0502020204030204" pitchFamily="34" charset="0"/>
                <a:cs typeface="Calibri" panose="020F0502020204030204" pitchFamily="34" charset="0"/>
              </a:rPr>
              <a:t>13.12.21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75CB12A-4202-D34B-901D-CC8D0AF3143C}"/>
              </a:ext>
            </a:extLst>
          </p:cNvPr>
          <p:cNvSpPr txBox="1"/>
          <p:nvPr/>
        </p:nvSpPr>
        <p:spPr>
          <a:xfrm>
            <a:off x="93697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Research Task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0FD38D6-7B62-054F-A635-7274E3CDBF9B}"/>
              </a:ext>
            </a:extLst>
          </p:cNvPr>
          <p:cNvSpPr txBox="1"/>
          <p:nvPr/>
        </p:nvSpPr>
        <p:spPr>
          <a:xfrm>
            <a:off x="2754440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Related Work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731E067-2499-AF4A-85EE-656A1F3C4C8C}"/>
              </a:ext>
            </a:extLst>
          </p:cNvPr>
          <p:cNvSpPr txBox="1"/>
          <p:nvPr/>
        </p:nvSpPr>
        <p:spPr>
          <a:xfrm>
            <a:off x="5425299" y="9274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Method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701A98D-6BD3-FF45-AC89-37D7B7544D79}"/>
              </a:ext>
            </a:extLst>
          </p:cNvPr>
          <p:cNvSpPr txBox="1"/>
          <p:nvPr/>
        </p:nvSpPr>
        <p:spPr>
          <a:xfrm>
            <a:off x="8079275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Results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5203D45C-FBB0-BB4C-939E-AEB5B07419E1}"/>
              </a:ext>
            </a:extLst>
          </p:cNvPr>
          <p:cNvSpPr txBox="1"/>
          <p:nvPr/>
        </p:nvSpPr>
        <p:spPr>
          <a:xfrm>
            <a:off x="10740018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Discussion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0DD725C-219A-9241-8ECD-6B21E4F420F8}"/>
              </a:ext>
            </a:extLst>
          </p:cNvPr>
          <p:cNvSpPr/>
          <p:nvPr/>
        </p:nvSpPr>
        <p:spPr>
          <a:xfrm>
            <a:off x="292963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AFE6AE2-261A-9141-813C-7E35B0018D4B}"/>
              </a:ext>
            </a:extLst>
          </p:cNvPr>
          <p:cNvSpPr/>
          <p:nvPr/>
        </p:nvSpPr>
        <p:spPr>
          <a:xfrm>
            <a:off x="2958342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079B3C4-3B7E-DB4E-BEC0-5E13F7F53338}"/>
              </a:ext>
            </a:extLst>
          </p:cNvPr>
          <p:cNvSpPr/>
          <p:nvPr/>
        </p:nvSpPr>
        <p:spPr>
          <a:xfrm>
            <a:off x="3107500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B1DB89-93B7-9B45-908A-069D8AE62B70}"/>
              </a:ext>
            </a:extLst>
          </p:cNvPr>
          <p:cNvSpPr/>
          <p:nvPr/>
        </p:nvSpPr>
        <p:spPr>
          <a:xfrm>
            <a:off x="3254889" y="355197"/>
            <a:ext cx="108000" cy="108000"/>
          </a:xfrm>
          <a:prstGeom prst="ellipse">
            <a:avLst/>
          </a:prstGeom>
          <a:solidFill>
            <a:srgbClr val="01AC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A09813A-6858-1441-9C82-5844ECA17CF9}"/>
              </a:ext>
            </a:extLst>
          </p:cNvPr>
          <p:cNvSpPr/>
          <p:nvPr/>
        </p:nvSpPr>
        <p:spPr>
          <a:xfrm>
            <a:off x="3404047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613B459-F749-7B48-B869-42311E12ED85}"/>
              </a:ext>
            </a:extLst>
          </p:cNvPr>
          <p:cNvSpPr/>
          <p:nvPr/>
        </p:nvSpPr>
        <p:spPr>
          <a:xfrm>
            <a:off x="3551436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5E15369-A46E-3A42-918D-FF1B0BFA3B70}"/>
              </a:ext>
            </a:extLst>
          </p:cNvPr>
          <p:cNvSpPr/>
          <p:nvPr/>
        </p:nvSpPr>
        <p:spPr>
          <a:xfrm>
            <a:off x="5851539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927BAE4-37EE-5645-AD08-3ACE2DF28C7F}"/>
              </a:ext>
            </a:extLst>
          </p:cNvPr>
          <p:cNvSpPr/>
          <p:nvPr/>
        </p:nvSpPr>
        <p:spPr>
          <a:xfrm>
            <a:off x="6000697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185B80F-4D18-6049-B3FD-6CABBD5ABAB7}"/>
              </a:ext>
            </a:extLst>
          </p:cNvPr>
          <p:cNvSpPr/>
          <p:nvPr/>
        </p:nvSpPr>
        <p:spPr>
          <a:xfrm>
            <a:off x="6148086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1A5F3E4-19E6-E54B-A005-13B3FCA51F53}"/>
              </a:ext>
            </a:extLst>
          </p:cNvPr>
          <p:cNvSpPr/>
          <p:nvPr/>
        </p:nvSpPr>
        <p:spPr>
          <a:xfrm>
            <a:off x="6297244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0A135EF-8045-BB49-8114-6F393C3D6F3C}"/>
              </a:ext>
            </a:extLst>
          </p:cNvPr>
          <p:cNvSpPr/>
          <p:nvPr/>
        </p:nvSpPr>
        <p:spPr>
          <a:xfrm>
            <a:off x="6444633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FBF955C-7BCC-3546-8BB6-8F6CD38E95A9}"/>
              </a:ext>
            </a:extLst>
          </p:cNvPr>
          <p:cNvSpPr/>
          <p:nvPr/>
        </p:nvSpPr>
        <p:spPr>
          <a:xfrm>
            <a:off x="6593792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8AF60C7-680F-FD46-8DB7-43C9F393D7A5}"/>
              </a:ext>
            </a:extLst>
          </p:cNvPr>
          <p:cNvSpPr/>
          <p:nvPr/>
        </p:nvSpPr>
        <p:spPr>
          <a:xfrm>
            <a:off x="6742950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4CCB30D-C5B3-984C-AB8D-F10E4D2E48A0}"/>
              </a:ext>
            </a:extLst>
          </p:cNvPr>
          <p:cNvSpPr/>
          <p:nvPr/>
        </p:nvSpPr>
        <p:spPr>
          <a:xfrm>
            <a:off x="6890339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42149AF-89AE-0A40-BBB4-63E2F2553C00}"/>
              </a:ext>
            </a:extLst>
          </p:cNvPr>
          <p:cNvSpPr/>
          <p:nvPr/>
        </p:nvSpPr>
        <p:spPr>
          <a:xfrm>
            <a:off x="7039497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52E7EB7-6883-644C-8985-5C1A437F4959}"/>
              </a:ext>
            </a:extLst>
          </p:cNvPr>
          <p:cNvSpPr/>
          <p:nvPr/>
        </p:nvSpPr>
        <p:spPr>
          <a:xfrm>
            <a:off x="7186886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8645462-D0F3-2347-AAC1-6686406BBB8F}"/>
              </a:ext>
            </a:extLst>
          </p:cNvPr>
          <p:cNvSpPr/>
          <p:nvPr/>
        </p:nvSpPr>
        <p:spPr>
          <a:xfrm>
            <a:off x="7340703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E2B8E65-82F8-9C48-AA3E-03C4931714BE}"/>
              </a:ext>
            </a:extLst>
          </p:cNvPr>
          <p:cNvSpPr/>
          <p:nvPr/>
        </p:nvSpPr>
        <p:spPr>
          <a:xfrm>
            <a:off x="8541578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195CE87-1404-0247-B74C-8BA8737D52F2}"/>
              </a:ext>
            </a:extLst>
          </p:cNvPr>
          <p:cNvSpPr/>
          <p:nvPr/>
        </p:nvSpPr>
        <p:spPr>
          <a:xfrm>
            <a:off x="8690736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238FA33-E89A-0843-BA04-13677C704945}"/>
              </a:ext>
            </a:extLst>
          </p:cNvPr>
          <p:cNvSpPr/>
          <p:nvPr/>
        </p:nvSpPr>
        <p:spPr>
          <a:xfrm>
            <a:off x="11064092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5640B78-4AF5-5E45-9D99-77D23D57E1AC}"/>
              </a:ext>
            </a:extLst>
          </p:cNvPr>
          <p:cNvSpPr/>
          <p:nvPr/>
        </p:nvSpPr>
        <p:spPr>
          <a:xfrm>
            <a:off x="11213250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D774E02-49F1-9040-8B68-18BFBCB26CD9}"/>
              </a:ext>
            </a:extLst>
          </p:cNvPr>
          <p:cNvSpPr/>
          <p:nvPr/>
        </p:nvSpPr>
        <p:spPr>
          <a:xfrm>
            <a:off x="11360639" y="35691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3B9F4EE-804F-E64C-8EDA-DD74763AE55D}"/>
              </a:ext>
            </a:extLst>
          </p:cNvPr>
          <p:cNvSpPr/>
          <p:nvPr/>
        </p:nvSpPr>
        <p:spPr>
          <a:xfrm>
            <a:off x="8849521" y="35770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691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Approaches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criticism of “Bag of words” context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representation of documents as an extraction of semantic relationships 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dense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(Wang et al. 2017) vs.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sparse vectors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(Chen et al. 2019)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sparse: tf-idf and count vectorizer 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dense: word2vec, doc2vec etc.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no consensus for classifiers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Related Work – Short Text Classification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9F60-766A-4D48-A6FA-1599453A75B8}" type="datetime1">
              <a:rPr lang="de-DE" smtClean="0">
                <a:latin typeface="Calibri" panose="020F0502020204030204" pitchFamily="34" charset="0"/>
                <a:cs typeface="Calibri" panose="020F0502020204030204" pitchFamily="34" charset="0"/>
              </a:rPr>
              <a:t>13.12.21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7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30FC38C-351F-B34C-B0D4-01332FF0E7D9}"/>
              </a:ext>
            </a:extLst>
          </p:cNvPr>
          <p:cNvSpPr txBox="1"/>
          <p:nvPr/>
        </p:nvSpPr>
        <p:spPr>
          <a:xfrm>
            <a:off x="93697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Research Task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BDF779B-2D49-B749-9699-01507E8EDBA4}"/>
              </a:ext>
            </a:extLst>
          </p:cNvPr>
          <p:cNvSpPr txBox="1"/>
          <p:nvPr/>
        </p:nvSpPr>
        <p:spPr>
          <a:xfrm>
            <a:off x="2754440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Related Work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512C23E-346C-EF45-B86D-BCFACDD200A4}"/>
              </a:ext>
            </a:extLst>
          </p:cNvPr>
          <p:cNvSpPr txBox="1"/>
          <p:nvPr/>
        </p:nvSpPr>
        <p:spPr>
          <a:xfrm>
            <a:off x="5425299" y="9274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Method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756F4ED-6871-DF46-9051-C6C9330A0BE9}"/>
              </a:ext>
            </a:extLst>
          </p:cNvPr>
          <p:cNvSpPr txBox="1"/>
          <p:nvPr/>
        </p:nvSpPr>
        <p:spPr>
          <a:xfrm>
            <a:off x="8079275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Results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735D08E-9C45-0C47-AD8B-208908766F9A}"/>
              </a:ext>
            </a:extLst>
          </p:cNvPr>
          <p:cNvSpPr txBox="1"/>
          <p:nvPr/>
        </p:nvSpPr>
        <p:spPr>
          <a:xfrm>
            <a:off x="10740018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Discussion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ECEA0AF-584F-AD43-B1CA-2F81314E8810}"/>
              </a:ext>
            </a:extLst>
          </p:cNvPr>
          <p:cNvSpPr/>
          <p:nvPr/>
        </p:nvSpPr>
        <p:spPr>
          <a:xfrm>
            <a:off x="292963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196E44-98BF-8043-8271-B620CA232E04}"/>
              </a:ext>
            </a:extLst>
          </p:cNvPr>
          <p:cNvSpPr/>
          <p:nvPr/>
        </p:nvSpPr>
        <p:spPr>
          <a:xfrm>
            <a:off x="2958342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2FF219E-4F93-FD4A-B0EF-900AC0FCB366}"/>
              </a:ext>
            </a:extLst>
          </p:cNvPr>
          <p:cNvSpPr/>
          <p:nvPr/>
        </p:nvSpPr>
        <p:spPr>
          <a:xfrm>
            <a:off x="3107500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76E553-1C2D-1346-AEFA-E2CDE964E62A}"/>
              </a:ext>
            </a:extLst>
          </p:cNvPr>
          <p:cNvSpPr/>
          <p:nvPr/>
        </p:nvSpPr>
        <p:spPr>
          <a:xfrm>
            <a:off x="3254889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CE219B4-60FB-844E-AD03-CA667B0A0418}"/>
              </a:ext>
            </a:extLst>
          </p:cNvPr>
          <p:cNvSpPr/>
          <p:nvPr/>
        </p:nvSpPr>
        <p:spPr>
          <a:xfrm>
            <a:off x="3404047" y="355197"/>
            <a:ext cx="108000" cy="108000"/>
          </a:xfrm>
          <a:prstGeom prst="ellipse">
            <a:avLst/>
          </a:prstGeom>
          <a:solidFill>
            <a:srgbClr val="01AC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7623E8-D8BE-874A-9AD7-B0224E89F8D5}"/>
              </a:ext>
            </a:extLst>
          </p:cNvPr>
          <p:cNvSpPr/>
          <p:nvPr/>
        </p:nvSpPr>
        <p:spPr>
          <a:xfrm>
            <a:off x="3551436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27F0F8E-F38D-E647-8391-1A07F043C592}"/>
              </a:ext>
            </a:extLst>
          </p:cNvPr>
          <p:cNvSpPr/>
          <p:nvPr/>
        </p:nvSpPr>
        <p:spPr>
          <a:xfrm>
            <a:off x="5851539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78A0A7C-C22A-A945-A427-3AD9A95E0475}"/>
              </a:ext>
            </a:extLst>
          </p:cNvPr>
          <p:cNvSpPr/>
          <p:nvPr/>
        </p:nvSpPr>
        <p:spPr>
          <a:xfrm>
            <a:off x="6000697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8FB5A49-6BF4-C842-AE92-75FDCE6D7E90}"/>
              </a:ext>
            </a:extLst>
          </p:cNvPr>
          <p:cNvSpPr/>
          <p:nvPr/>
        </p:nvSpPr>
        <p:spPr>
          <a:xfrm>
            <a:off x="6148086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5D8B7C3-09BD-4646-9374-1C5AA3DB34C5}"/>
              </a:ext>
            </a:extLst>
          </p:cNvPr>
          <p:cNvSpPr/>
          <p:nvPr/>
        </p:nvSpPr>
        <p:spPr>
          <a:xfrm>
            <a:off x="6297244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400F027-07C8-6A49-820B-1B991A72876B}"/>
              </a:ext>
            </a:extLst>
          </p:cNvPr>
          <p:cNvSpPr/>
          <p:nvPr/>
        </p:nvSpPr>
        <p:spPr>
          <a:xfrm>
            <a:off x="6444633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0EDF376-7606-8C4B-A6BF-0F790B453E6B}"/>
              </a:ext>
            </a:extLst>
          </p:cNvPr>
          <p:cNvSpPr/>
          <p:nvPr/>
        </p:nvSpPr>
        <p:spPr>
          <a:xfrm>
            <a:off x="6593792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AD5CA3D-83D4-5840-B090-AB101126C926}"/>
              </a:ext>
            </a:extLst>
          </p:cNvPr>
          <p:cNvSpPr/>
          <p:nvPr/>
        </p:nvSpPr>
        <p:spPr>
          <a:xfrm>
            <a:off x="6742950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964668D-0614-6C4F-8D46-7F26BF88398C}"/>
              </a:ext>
            </a:extLst>
          </p:cNvPr>
          <p:cNvSpPr/>
          <p:nvPr/>
        </p:nvSpPr>
        <p:spPr>
          <a:xfrm>
            <a:off x="6890339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6E4A13-70EA-994B-BDB8-A8BB95837C0E}"/>
              </a:ext>
            </a:extLst>
          </p:cNvPr>
          <p:cNvSpPr/>
          <p:nvPr/>
        </p:nvSpPr>
        <p:spPr>
          <a:xfrm>
            <a:off x="7039497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967CD76-1DB8-6D43-9CE2-D6D90F2E9AED}"/>
              </a:ext>
            </a:extLst>
          </p:cNvPr>
          <p:cNvSpPr/>
          <p:nvPr/>
        </p:nvSpPr>
        <p:spPr>
          <a:xfrm>
            <a:off x="7186886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51D99ED-55AC-5B45-A580-DA6E31F0F11C}"/>
              </a:ext>
            </a:extLst>
          </p:cNvPr>
          <p:cNvSpPr/>
          <p:nvPr/>
        </p:nvSpPr>
        <p:spPr>
          <a:xfrm>
            <a:off x="7340703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E4751AD-74C0-0A4C-8CF3-45B4041E719B}"/>
              </a:ext>
            </a:extLst>
          </p:cNvPr>
          <p:cNvSpPr/>
          <p:nvPr/>
        </p:nvSpPr>
        <p:spPr>
          <a:xfrm>
            <a:off x="8541578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8BE75B8-43FE-E44E-836F-1C76B5066853}"/>
              </a:ext>
            </a:extLst>
          </p:cNvPr>
          <p:cNvSpPr/>
          <p:nvPr/>
        </p:nvSpPr>
        <p:spPr>
          <a:xfrm>
            <a:off x="8690736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9823533-E309-7E44-ADB8-5B500EDABD14}"/>
              </a:ext>
            </a:extLst>
          </p:cNvPr>
          <p:cNvSpPr/>
          <p:nvPr/>
        </p:nvSpPr>
        <p:spPr>
          <a:xfrm>
            <a:off x="11064092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4E98E14-BCA3-CE46-862B-5D5546BDA686}"/>
              </a:ext>
            </a:extLst>
          </p:cNvPr>
          <p:cNvSpPr/>
          <p:nvPr/>
        </p:nvSpPr>
        <p:spPr>
          <a:xfrm>
            <a:off x="11213250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63B0BEB-B48F-0840-A0D2-568A603B81A2}"/>
              </a:ext>
            </a:extLst>
          </p:cNvPr>
          <p:cNvSpPr/>
          <p:nvPr/>
        </p:nvSpPr>
        <p:spPr>
          <a:xfrm>
            <a:off x="11360639" y="35691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B2DC6D-3262-D049-A4C8-7E857505D143}"/>
              </a:ext>
            </a:extLst>
          </p:cNvPr>
          <p:cNvSpPr/>
          <p:nvPr/>
        </p:nvSpPr>
        <p:spPr>
          <a:xfrm>
            <a:off x="8849521" y="35770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988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8756984" cy="435133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 classification attempts for the German job market</a:t>
            </a:r>
          </a:p>
          <a:p>
            <a:pPr>
              <a:lnSpc>
                <a:spcPct val="17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but would facilitate several downstream tasks:</a:t>
            </a:r>
          </a:p>
          <a:p>
            <a:pPr marL="0" indent="0">
              <a:lnSpc>
                <a:spcPct val="170000"/>
              </a:lnSpc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lnSpc>
                <a:spcPct val="17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solid database </a:t>
            </a:r>
          </a:p>
          <a:p>
            <a:pPr marL="0" indent="0">
              <a:lnSpc>
                <a:spcPct val="170000"/>
              </a:lnSpc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 lvl="1">
              <a:lnSpc>
                <a:spcPct val="210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Research Gap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A59F-3167-EF4F-86A4-83BF628456A9}" type="datetime1">
              <a:rPr lang="de-DE" smtClean="0">
                <a:latin typeface="Calibri" panose="020F0502020204030204" pitchFamily="34" charset="0"/>
                <a:cs typeface="Calibri" panose="020F0502020204030204" pitchFamily="34" charset="0"/>
              </a:rPr>
              <a:t>13.12.21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7C7AC1B-99D1-F040-BDFF-179BB1D0CAB9}"/>
              </a:ext>
            </a:extLst>
          </p:cNvPr>
          <p:cNvSpPr/>
          <p:nvPr/>
        </p:nvSpPr>
        <p:spPr>
          <a:xfrm>
            <a:off x="838200" y="3772694"/>
            <a:ext cx="2743200" cy="1244600"/>
          </a:xfrm>
          <a:prstGeom prst="rect">
            <a:avLst/>
          </a:prstGeom>
          <a:gradFill flip="none" rotWithShape="1">
            <a:gsLst>
              <a:gs pos="0">
                <a:srgbClr val="8AAEE4">
                  <a:tint val="66000"/>
                  <a:satMod val="160000"/>
                </a:srgbClr>
              </a:gs>
              <a:gs pos="50000">
                <a:srgbClr val="8AAEE4">
                  <a:tint val="44500"/>
                  <a:satMod val="160000"/>
                </a:srgbClr>
              </a:gs>
              <a:gs pos="100000">
                <a:srgbClr val="8AAEE4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job market analyses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ABD3F9C-A220-114C-9DE8-6993C843CF08}"/>
              </a:ext>
            </a:extLst>
          </p:cNvPr>
          <p:cNvSpPr/>
          <p:nvPr/>
        </p:nvSpPr>
        <p:spPr>
          <a:xfrm>
            <a:off x="4724400" y="3772694"/>
            <a:ext cx="2743200" cy="1244600"/>
          </a:xfrm>
          <a:prstGeom prst="rect">
            <a:avLst/>
          </a:prstGeom>
          <a:gradFill flip="none" rotWithShape="1">
            <a:gsLst>
              <a:gs pos="0">
                <a:srgbClr val="8AAEE4">
                  <a:tint val="66000"/>
                  <a:satMod val="160000"/>
                </a:srgbClr>
              </a:gs>
              <a:gs pos="50000">
                <a:srgbClr val="8AAEE4">
                  <a:tint val="44500"/>
                  <a:satMod val="160000"/>
                </a:srgbClr>
              </a:gs>
              <a:gs pos="100000">
                <a:srgbClr val="8AAEE4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improvement of job search engines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F004B4-8A4C-A148-8358-DA1023C78E25}"/>
              </a:ext>
            </a:extLst>
          </p:cNvPr>
          <p:cNvSpPr/>
          <p:nvPr/>
        </p:nvSpPr>
        <p:spPr>
          <a:xfrm>
            <a:off x="8610600" y="3772694"/>
            <a:ext cx="2743200" cy="1244600"/>
          </a:xfrm>
          <a:prstGeom prst="rect">
            <a:avLst/>
          </a:prstGeom>
          <a:gradFill flip="none" rotWithShape="1">
            <a:gsLst>
              <a:gs pos="0">
                <a:srgbClr val="8AAEE4">
                  <a:tint val="66000"/>
                  <a:satMod val="160000"/>
                </a:srgbClr>
              </a:gs>
              <a:gs pos="50000">
                <a:srgbClr val="8AAEE4">
                  <a:tint val="44500"/>
                  <a:satMod val="160000"/>
                </a:srgbClr>
              </a:gs>
              <a:gs pos="100000">
                <a:srgbClr val="8AAEE4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improvement of job recommendation systems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D5EE376-EADD-8A49-B5A4-307BB5220420}"/>
              </a:ext>
            </a:extLst>
          </p:cNvPr>
          <p:cNvSpPr txBox="1"/>
          <p:nvPr/>
        </p:nvSpPr>
        <p:spPr>
          <a:xfrm>
            <a:off x="93697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Research Task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C24B0B5-50F0-9942-96CF-D19B02CB5155}"/>
              </a:ext>
            </a:extLst>
          </p:cNvPr>
          <p:cNvSpPr txBox="1"/>
          <p:nvPr/>
        </p:nvSpPr>
        <p:spPr>
          <a:xfrm>
            <a:off x="2754440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Related Work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7379D5B-F2DD-304D-B9EA-A5B6B0AF4CED}"/>
              </a:ext>
            </a:extLst>
          </p:cNvPr>
          <p:cNvSpPr txBox="1"/>
          <p:nvPr/>
        </p:nvSpPr>
        <p:spPr>
          <a:xfrm>
            <a:off x="5425299" y="9274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Method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81228ED-D2E8-3C46-B74D-245A89EEAC3D}"/>
              </a:ext>
            </a:extLst>
          </p:cNvPr>
          <p:cNvSpPr txBox="1"/>
          <p:nvPr/>
        </p:nvSpPr>
        <p:spPr>
          <a:xfrm>
            <a:off x="8079275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Results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60AEDD8-51E6-F04C-8D00-5F49AA9C24F6}"/>
              </a:ext>
            </a:extLst>
          </p:cNvPr>
          <p:cNvSpPr txBox="1"/>
          <p:nvPr/>
        </p:nvSpPr>
        <p:spPr>
          <a:xfrm>
            <a:off x="10740018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Discussion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EA25D55-321C-024F-850C-5AFD84DD707B}"/>
              </a:ext>
            </a:extLst>
          </p:cNvPr>
          <p:cNvSpPr/>
          <p:nvPr/>
        </p:nvSpPr>
        <p:spPr>
          <a:xfrm>
            <a:off x="292963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21C7DC4-6C7E-F743-9B26-C3E5F54E2CF8}"/>
              </a:ext>
            </a:extLst>
          </p:cNvPr>
          <p:cNvSpPr/>
          <p:nvPr/>
        </p:nvSpPr>
        <p:spPr>
          <a:xfrm>
            <a:off x="2958342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739D72A-9DC0-4647-9162-36213B2E8782}"/>
              </a:ext>
            </a:extLst>
          </p:cNvPr>
          <p:cNvSpPr/>
          <p:nvPr/>
        </p:nvSpPr>
        <p:spPr>
          <a:xfrm>
            <a:off x="3107500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D034E7A-1DB8-9949-A366-FDCE375791B1}"/>
              </a:ext>
            </a:extLst>
          </p:cNvPr>
          <p:cNvSpPr/>
          <p:nvPr/>
        </p:nvSpPr>
        <p:spPr>
          <a:xfrm>
            <a:off x="3254889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6EAB926-E521-CC4D-A3BB-ACF50F90B09B}"/>
              </a:ext>
            </a:extLst>
          </p:cNvPr>
          <p:cNvSpPr/>
          <p:nvPr/>
        </p:nvSpPr>
        <p:spPr>
          <a:xfrm>
            <a:off x="3404047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42AA074-1745-BB4D-AD95-C97F58FDD8EC}"/>
              </a:ext>
            </a:extLst>
          </p:cNvPr>
          <p:cNvSpPr/>
          <p:nvPr/>
        </p:nvSpPr>
        <p:spPr>
          <a:xfrm>
            <a:off x="3551436" y="355383"/>
            <a:ext cx="108000" cy="108000"/>
          </a:xfrm>
          <a:prstGeom prst="ellipse">
            <a:avLst/>
          </a:prstGeom>
          <a:solidFill>
            <a:srgbClr val="01AC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1B949F1-2A58-9C4A-A4DF-86BCBEEC02BA}"/>
              </a:ext>
            </a:extLst>
          </p:cNvPr>
          <p:cNvSpPr/>
          <p:nvPr/>
        </p:nvSpPr>
        <p:spPr>
          <a:xfrm>
            <a:off x="5851539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DBE92BA-5590-6F48-BE05-98B10B7E9DF5}"/>
              </a:ext>
            </a:extLst>
          </p:cNvPr>
          <p:cNvSpPr/>
          <p:nvPr/>
        </p:nvSpPr>
        <p:spPr>
          <a:xfrm>
            <a:off x="6000697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4476A7F-915B-D747-B772-525466869730}"/>
              </a:ext>
            </a:extLst>
          </p:cNvPr>
          <p:cNvSpPr/>
          <p:nvPr/>
        </p:nvSpPr>
        <p:spPr>
          <a:xfrm>
            <a:off x="6148086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D9C0486-596D-8641-96BD-8A875C703A4A}"/>
              </a:ext>
            </a:extLst>
          </p:cNvPr>
          <p:cNvSpPr/>
          <p:nvPr/>
        </p:nvSpPr>
        <p:spPr>
          <a:xfrm>
            <a:off x="6297244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21A8870-0700-4044-AE23-A1C837454517}"/>
              </a:ext>
            </a:extLst>
          </p:cNvPr>
          <p:cNvSpPr/>
          <p:nvPr/>
        </p:nvSpPr>
        <p:spPr>
          <a:xfrm>
            <a:off x="6444633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BAC6757-C123-0A48-9528-9C6E4EA06E9F}"/>
              </a:ext>
            </a:extLst>
          </p:cNvPr>
          <p:cNvSpPr/>
          <p:nvPr/>
        </p:nvSpPr>
        <p:spPr>
          <a:xfrm>
            <a:off x="6593792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24E278F-3E5D-4D4E-BACA-ECBA422ECB65}"/>
              </a:ext>
            </a:extLst>
          </p:cNvPr>
          <p:cNvSpPr/>
          <p:nvPr/>
        </p:nvSpPr>
        <p:spPr>
          <a:xfrm>
            <a:off x="6742950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A0181C2-4BD2-D547-AB8F-210F836D5556}"/>
              </a:ext>
            </a:extLst>
          </p:cNvPr>
          <p:cNvSpPr/>
          <p:nvPr/>
        </p:nvSpPr>
        <p:spPr>
          <a:xfrm>
            <a:off x="6890339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5065349-9DD4-544D-91A6-9449FDC6FF53}"/>
              </a:ext>
            </a:extLst>
          </p:cNvPr>
          <p:cNvSpPr/>
          <p:nvPr/>
        </p:nvSpPr>
        <p:spPr>
          <a:xfrm>
            <a:off x="7039497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8AEC221-0618-094E-8B16-230F91BA8A84}"/>
              </a:ext>
            </a:extLst>
          </p:cNvPr>
          <p:cNvSpPr/>
          <p:nvPr/>
        </p:nvSpPr>
        <p:spPr>
          <a:xfrm>
            <a:off x="7186886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78E7F2A-4F22-4F43-AE3C-227FD4A51D95}"/>
              </a:ext>
            </a:extLst>
          </p:cNvPr>
          <p:cNvSpPr/>
          <p:nvPr/>
        </p:nvSpPr>
        <p:spPr>
          <a:xfrm>
            <a:off x="7340703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C21AC2C-46D5-E346-A12F-9AF38B28358B}"/>
              </a:ext>
            </a:extLst>
          </p:cNvPr>
          <p:cNvSpPr/>
          <p:nvPr/>
        </p:nvSpPr>
        <p:spPr>
          <a:xfrm>
            <a:off x="8541578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B95D08-9595-0E4E-870E-22FE1A3F03B7}"/>
              </a:ext>
            </a:extLst>
          </p:cNvPr>
          <p:cNvSpPr/>
          <p:nvPr/>
        </p:nvSpPr>
        <p:spPr>
          <a:xfrm>
            <a:off x="8690736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6CF8B49-508B-284F-BC7B-34BA6AD5C403}"/>
              </a:ext>
            </a:extLst>
          </p:cNvPr>
          <p:cNvSpPr/>
          <p:nvPr/>
        </p:nvSpPr>
        <p:spPr>
          <a:xfrm>
            <a:off x="11064092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8C4B2CA-D074-2F46-8BD8-2955871C11F6}"/>
              </a:ext>
            </a:extLst>
          </p:cNvPr>
          <p:cNvSpPr/>
          <p:nvPr/>
        </p:nvSpPr>
        <p:spPr>
          <a:xfrm>
            <a:off x="11213250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BBA4DAE-0CB9-6546-BC17-6B40528BE8D1}"/>
              </a:ext>
            </a:extLst>
          </p:cNvPr>
          <p:cNvSpPr/>
          <p:nvPr/>
        </p:nvSpPr>
        <p:spPr>
          <a:xfrm>
            <a:off x="11360639" y="35691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6DB6835-3029-DB44-A2F5-F8A9116D3AD3}"/>
              </a:ext>
            </a:extLst>
          </p:cNvPr>
          <p:cNvSpPr/>
          <p:nvPr/>
        </p:nvSpPr>
        <p:spPr>
          <a:xfrm>
            <a:off x="8849521" y="35770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944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7E3F-1B07-F74A-8D5D-86F34EA8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939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453608-4FEF-6F4A-AC80-3124CE49AE26}"/>
              </a:ext>
            </a:extLst>
          </p:cNvPr>
          <p:cNvSpPr/>
          <p:nvPr/>
        </p:nvSpPr>
        <p:spPr>
          <a:xfrm>
            <a:off x="0" y="703897"/>
            <a:ext cx="12192000" cy="884271"/>
          </a:xfrm>
          <a:prstGeom prst="rect">
            <a:avLst/>
          </a:prstGeom>
          <a:solidFill>
            <a:srgbClr val="01A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Method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152AE2-5324-114B-88A4-F99CB344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F089-405F-EB43-B406-B52E8124957F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13.12.21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3C50C9-A33D-4041-AB1A-D4A8B33F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Job Title Matching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340E6D-B84A-A64B-8D5D-D8F188C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030E-9675-7D44-A4BE-C7E44D426E4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84EC650-C4B0-7047-959B-DC7DB94E2731}"/>
              </a:ext>
            </a:extLst>
          </p:cNvPr>
          <p:cNvSpPr txBox="1"/>
          <p:nvPr/>
        </p:nvSpPr>
        <p:spPr>
          <a:xfrm>
            <a:off x="3657600" y="40426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DAA550F-74BD-634F-B187-A52513F81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156"/>
          <a:stretch/>
        </p:blipFill>
        <p:spPr>
          <a:xfrm>
            <a:off x="838200" y="1653255"/>
            <a:ext cx="10116395" cy="4806507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7F76766D-3784-4F47-B117-BA0B2B0C0787}"/>
              </a:ext>
            </a:extLst>
          </p:cNvPr>
          <p:cNvSpPr txBox="1"/>
          <p:nvPr/>
        </p:nvSpPr>
        <p:spPr>
          <a:xfrm>
            <a:off x="93697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Research Task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5712A72-B9E0-7F46-BC52-58A64CD8989E}"/>
              </a:ext>
            </a:extLst>
          </p:cNvPr>
          <p:cNvSpPr txBox="1"/>
          <p:nvPr/>
        </p:nvSpPr>
        <p:spPr>
          <a:xfrm>
            <a:off x="2754440" y="9209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Related Work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5B001BA-4434-6445-8DCE-7569D273E5AF}"/>
              </a:ext>
            </a:extLst>
          </p:cNvPr>
          <p:cNvSpPr txBox="1"/>
          <p:nvPr/>
        </p:nvSpPr>
        <p:spPr>
          <a:xfrm>
            <a:off x="5425299" y="92749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Method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7B426CA-D982-0A4D-B2F2-0D2B9B160645}"/>
              </a:ext>
            </a:extLst>
          </p:cNvPr>
          <p:cNvSpPr txBox="1"/>
          <p:nvPr/>
        </p:nvSpPr>
        <p:spPr>
          <a:xfrm>
            <a:off x="8079275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Results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6B28A96-0E90-474C-9AD1-2287345E2F8D}"/>
              </a:ext>
            </a:extLst>
          </p:cNvPr>
          <p:cNvSpPr txBox="1"/>
          <p:nvPr/>
        </p:nvSpPr>
        <p:spPr>
          <a:xfrm>
            <a:off x="10740018" y="91883"/>
            <a:ext cx="15016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Discussion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AB05D5E-9F95-0E43-9A9C-B33F38FEB04E}"/>
              </a:ext>
            </a:extLst>
          </p:cNvPr>
          <p:cNvSpPr/>
          <p:nvPr/>
        </p:nvSpPr>
        <p:spPr>
          <a:xfrm>
            <a:off x="292963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548F338-A735-CE4D-B244-E729425CA952}"/>
              </a:ext>
            </a:extLst>
          </p:cNvPr>
          <p:cNvSpPr/>
          <p:nvPr/>
        </p:nvSpPr>
        <p:spPr>
          <a:xfrm>
            <a:off x="2958342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AD73E87-0B43-D948-B4DC-30788001C2E4}"/>
              </a:ext>
            </a:extLst>
          </p:cNvPr>
          <p:cNvSpPr/>
          <p:nvPr/>
        </p:nvSpPr>
        <p:spPr>
          <a:xfrm>
            <a:off x="3107500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A529100-51E5-464F-9921-A36304307DA6}"/>
              </a:ext>
            </a:extLst>
          </p:cNvPr>
          <p:cNvSpPr/>
          <p:nvPr/>
        </p:nvSpPr>
        <p:spPr>
          <a:xfrm>
            <a:off x="3254889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2745565-5368-9546-AFF5-FB33BD053A3D}"/>
              </a:ext>
            </a:extLst>
          </p:cNvPr>
          <p:cNvSpPr/>
          <p:nvPr/>
        </p:nvSpPr>
        <p:spPr>
          <a:xfrm>
            <a:off x="3404047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B0F2448-7B68-2D4C-BCDD-FD0CFC40C6E5}"/>
              </a:ext>
            </a:extLst>
          </p:cNvPr>
          <p:cNvSpPr/>
          <p:nvPr/>
        </p:nvSpPr>
        <p:spPr>
          <a:xfrm>
            <a:off x="3551436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CD60DBA-39F9-1F46-8694-0B6875D82B4A}"/>
              </a:ext>
            </a:extLst>
          </p:cNvPr>
          <p:cNvSpPr/>
          <p:nvPr/>
        </p:nvSpPr>
        <p:spPr>
          <a:xfrm>
            <a:off x="5851539" y="351168"/>
            <a:ext cx="108000" cy="108000"/>
          </a:xfrm>
          <a:prstGeom prst="ellipse">
            <a:avLst/>
          </a:prstGeom>
          <a:solidFill>
            <a:srgbClr val="01AC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F8C605C-C9E7-6248-B1A1-0F79AAE63F99}"/>
              </a:ext>
            </a:extLst>
          </p:cNvPr>
          <p:cNvSpPr/>
          <p:nvPr/>
        </p:nvSpPr>
        <p:spPr>
          <a:xfrm>
            <a:off x="6000697" y="35214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EA1FF77-5C7B-8944-803D-264ECDC9C97A}"/>
              </a:ext>
            </a:extLst>
          </p:cNvPr>
          <p:cNvSpPr/>
          <p:nvPr/>
        </p:nvSpPr>
        <p:spPr>
          <a:xfrm>
            <a:off x="6148086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3D3C89D-16A3-8C47-9810-24995A24A509}"/>
              </a:ext>
            </a:extLst>
          </p:cNvPr>
          <p:cNvSpPr/>
          <p:nvPr/>
        </p:nvSpPr>
        <p:spPr>
          <a:xfrm>
            <a:off x="6297244" y="35519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B478A27-BF89-CE4B-8F8E-8300A05C137C}"/>
              </a:ext>
            </a:extLst>
          </p:cNvPr>
          <p:cNvSpPr/>
          <p:nvPr/>
        </p:nvSpPr>
        <p:spPr>
          <a:xfrm>
            <a:off x="6444633" y="355383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440F7A5-AF27-704C-97AF-DBC1E1812FED}"/>
              </a:ext>
            </a:extLst>
          </p:cNvPr>
          <p:cNvSpPr/>
          <p:nvPr/>
        </p:nvSpPr>
        <p:spPr>
          <a:xfrm>
            <a:off x="6593792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FE19F16-0898-9947-B32D-3E42891744A8}"/>
              </a:ext>
            </a:extLst>
          </p:cNvPr>
          <p:cNvSpPr/>
          <p:nvPr/>
        </p:nvSpPr>
        <p:spPr>
          <a:xfrm>
            <a:off x="6742950" y="35116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0B22CB5-91D4-9F4C-B343-CCC267847F0C}"/>
              </a:ext>
            </a:extLst>
          </p:cNvPr>
          <p:cNvSpPr/>
          <p:nvPr/>
        </p:nvSpPr>
        <p:spPr>
          <a:xfrm>
            <a:off x="6890339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496F43D-ABBD-B845-AF91-95D1ACA69E2C}"/>
              </a:ext>
            </a:extLst>
          </p:cNvPr>
          <p:cNvSpPr/>
          <p:nvPr/>
        </p:nvSpPr>
        <p:spPr>
          <a:xfrm>
            <a:off x="7039497" y="35422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ACD61BD-AC79-4543-8AEA-BD3457B21F4D}"/>
              </a:ext>
            </a:extLst>
          </p:cNvPr>
          <p:cNvSpPr/>
          <p:nvPr/>
        </p:nvSpPr>
        <p:spPr>
          <a:xfrm>
            <a:off x="7186886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879B380-508C-FC49-97CA-10B701CA4EC2}"/>
              </a:ext>
            </a:extLst>
          </p:cNvPr>
          <p:cNvSpPr/>
          <p:nvPr/>
        </p:nvSpPr>
        <p:spPr>
          <a:xfrm>
            <a:off x="7340703" y="35441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6F57946-78AF-CF4D-B5E9-D8119D58231E}"/>
              </a:ext>
            </a:extLst>
          </p:cNvPr>
          <p:cNvSpPr/>
          <p:nvPr/>
        </p:nvSpPr>
        <p:spPr>
          <a:xfrm>
            <a:off x="8541578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CA1EC44-FED5-2642-89FD-51EBAB61F64A}"/>
              </a:ext>
            </a:extLst>
          </p:cNvPr>
          <p:cNvSpPr/>
          <p:nvPr/>
        </p:nvSpPr>
        <p:spPr>
          <a:xfrm>
            <a:off x="8690736" y="354981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A22615F-E424-FC4E-BF97-A02AC60EC342}"/>
              </a:ext>
            </a:extLst>
          </p:cNvPr>
          <p:cNvSpPr/>
          <p:nvPr/>
        </p:nvSpPr>
        <p:spPr>
          <a:xfrm>
            <a:off x="11064092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45199A8-F4F7-CA4D-A965-4AE8403A26CC}"/>
              </a:ext>
            </a:extLst>
          </p:cNvPr>
          <p:cNvSpPr/>
          <p:nvPr/>
        </p:nvSpPr>
        <p:spPr>
          <a:xfrm>
            <a:off x="11213250" y="35567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CCD7972-48C2-0C43-9EB4-8DCBE9676894}"/>
              </a:ext>
            </a:extLst>
          </p:cNvPr>
          <p:cNvSpPr/>
          <p:nvPr/>
        </p:nvSpPr>
        <p:spPr>
          <a:xfrm>
            <a:off x="11360639" y="35691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CF20A28-4AF2-5046-9568-FDA23061A8BA}"/>
              </a:ext>
            </a:extLst>
          </p:cNvPr>
          <p:cNvSpPr/>
          <p:nvPr/>
        </p:nvSpPr>
        <p:spPr>
          <a:xfrm>
            <a:off x="8849521" y="35770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037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1744</Words>
  <Application>Microsoft Macintosh PowerPoint</Application>
  <PresentationFormat>Breitbild</PresentationFormat>
  <Paragraphs>469</Paragraphs>
  <Slides>33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Rahkakavee Baskaran</dc:creator>
  <cp:lastModifiedBy>Rahkakavee Baskaran</cp:lastModifiedBy>
  <cp:revision>11</cp:revision>
  <dcterms:created xsi:type="dcterms:W3CDTF">2021-12-04T22:02:34Z</dcterms:created>
  <dcterms:modified xsi:type="dcterms:W3CDTF">2021-12-13T08:52:59Z</dcterms:modified>
</cp:coreProperties>
</file>