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61" r:id="rId3"/>
    <p:sldId id="282" r:id="rId4"/>
    <p:sldId id="286" r:id="rId5"/>
    <p:sldId id="266" r:id="rId6"/>
    <p:sldId id="263" r:id="rId7"/>
    <p:sldId id="267" r:id="rId8"/>
    <p:sldId id="262" r:id="rId9"/>
    <p:sldId id="269" r:id="rId10"/>
    <p:sldId id="270" r:id="rId11"/>
    <p:sldId id="271" r:id="rId12"/>
    <p:sldId id="272" r:id="rId13"/>
    <p:sldId id="273" r:id="rId14"/>
    <p:sldId id="274" r:id="rId15"/>
    <p:sldId id="283" r:id="rId16"/>
    <p:sldId id="284" r:id="rId17"/>
    <p:sldId id="287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7"/>
    <p:restoredTop sz="83768" autoAdjust="0"/>
  </p:normalViewPr>
  <p:slideViewPr>
    <p:cSldViewPr snapToGrid="0" snapToObjects="1">
      <p:cViewPr>
        <p:scale>
          <a:sx n="80" d="100"/>
          <a:sy n="8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CFAD4-D666-484E-8544-62846803F3EC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1EDDA-8C41-7A44-B05C-7BBB2E003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9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r>
              <a:rPr lang="en-US" baseline="0" dirty="0" smtClean="0"/>
              <a:t> for the introduction</a:t>
            </a:r>
          </a:p>
          <a:p>
            <a:r>
              <a:rPr lang="en-US" baseline="0" dirty="0" smtClean="0"/>
              <a:t>Work done with </a:t>
            </a:r>
            <a:r>
              <a:rPr lang="en-US" baseline="0" dirty="0" err="1" smtClean="0"/>
              <a:t>Sekhar</a:t>
            </a:r>
            <a:r>
              <a:rPr lang="en-US" baseline="0" dirty="0" smtClean="0"/>
              <a:t> Ramanathan at Dartmouth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603C-854B-0F4A-944A-D6A2C8CA0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7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Below the pi pulse length,</a:t>
            </a:r>
            <a:r>
              <a:rPr lang="en-US" baseline="0" dirty="0" smtClean="0"/>
              <a:t> can do no better than a hard pulse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93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defines the quantum speed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93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</a:t>
            </a:r>
            <a:r>
              <a:rPr lang="en-US" baseline="0" dirty="0" smtClean="0"/>
              <a:t> point a ramp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Dramatic</a:t>
            </a:r>
            <a:r>
              <a:rPr lang="en-US" baseline="0" dirty="0" smtClean="0"/>
              <a:t> improvement by maximizing Q1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6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Similar results</a:t>
            </a:r>
            <a:r>
              <a:rPr lang="en-US" baseline="0" dirty="0" smtClean="0"/>
              <a:t> for Q2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1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Martinis’s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Slepian</a:t>
            </a:r>
            <a:r>
              <a:rPr lang="en-US" baseline="0" dirty="0" smtClean="0"/>
              <a:t> pulses do best of all – choose a particular pulse length and optimize</a:t>
            </a:r>
          </a:p>
          <a:p>
            <a:r>
              <a:rPr lang="en-US" baseline="0" dirty="0" smtClean="0"/>
              <a:t>-Remarkably, pulse performs well extremely close to the quantum speed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03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-What is adiabatic quantum control?</a:t>
            </a:r>
            <a:r>
              <a:rPr lang="en-US" baseline="0" dirty="0" smtClean="0"/>
              <a:t> Typically slow (dragging)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-Turn the tortoise into a hare:</a:t>
            </a:r>
            <a:r>
              <a:rPr lang="en-US" baseline="0" dirty="0" smtClean="0"/>
              <a:t> adiabatic pulses can be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9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-Brief</a:t>
            </a:r>
            <a:r>
              <a:rPr lang="en-US" baseline="0" dirty="0" smtClean="0"/>
              <a:t> look at theory</a:t>
            </a:r>
          </a:p>
          <a:p>
            <a:r>
              <a:rPr lang="en-US" baseline="0" dirty="0" smtClean="0"/>
              <a:t>-Showed that pulses are robust, and that two-spin transformation can be implemented on an NMR spectrometer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5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-Goal</a:t>
            </a:r>
            <a:r>
              <a:rPr lang="en-US" baseline="0" dirty="0" smtClean="0"/>
              <a:t> of this talk to study the limits of adiabatic quantum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-Bread and butter 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71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Simple optimization scheme for maximizing Q-factors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I’ll be plotting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3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a hard pulse – drive on resonance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C1EDDA-8C41-7A44-B05C-7BBB2E0038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4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8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2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1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4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7C1C6-3FBF-9749-B9B1-AA7C9F9C1DF4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1C2E-F112-9A4C-92BF-629F0E5D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3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31.png"/><Relationship Id="rId8" Type="http://schemas.openxmlformats.org/officeDocument/2006/relationships/image" Target="../media/image33.png"/><Relationship Id="rId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Relationship Id="rId7" Type="http://schemas.openxmlformats.org/officeDocument/2006/relationships/image" Target="../media/image25.png"/><Relationship Id="rId8" Type="http://schemas.openxmlformats.org/officeDocument/2006/relationships/image" Target="../media/image27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21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512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Fast adia</a:t>
            </a:r>
            <a:r>
              <a:rPr lang="en-US" dirty="0" smtClean="0">
                <a:solidFill>
                  <a:schemeClr val="tx2"/>
                </a:solidFill>
                <a:latin typeface="Gill Sans Light"/>
                <a:cs typeface="Gill Sans Light"/>
              </a:rPr>
              <a:t>bati</a:t>
            </a:r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c control near the quantum speed limit</a:t>
            </a:r>
            <a:endParaRPr lang="en-US" dirty="0">
              <a:solidFill>
                <a:schemeClr val="tx2"/>
              </a:solidFill>
              <a:latin typeface="Gill Sans Light"/>
              <a:cs typeface="Gill 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2364"/>
            <a:ext cx="6400800" cy="1752600"/>
          </a:xfrm>
        </p:spPr>
        <p:txBody>
          <a:bodyPr>
            <a:normAutofit fontScale="32500" lnSpcReduction="20000"/>
          </a:bodyPr>
          <a:lstStyle/>
          <a:p>
            <a:r>
              <a:rPr lang="en-US" sz="5900" dirty="0" smtClean="0">
                <a:solidFill>
                  <a:schemeClr val="tx1"/>
                </a:solidFill>
                <a:latin typeface="Gill Sans"/>
                <a:cs typeface="Gill Sans"/>
              </a:rPr>
              <a:t>Jonathan Vandermause</a:t>
            </a:r>
            <a:r>
              <a:rPr lang="en-US" sz="5900" baseline="30000" dirty="0" smtClean="0">
                <a:solidFill>
                  <a:schemeClr val="tx1"/>
                </a:solidFill>
                <a:latin typeface="Gill Sans"/>
                <a:cs typeface="Gill Sans"/>
              </a:rPr>
              <a:t>1,2</a:t>
            </a:r>
            <a:endParaRPr lang="en-US" sz="5900" dirty="0">
              <a:solidFill>
                <a:schemeClr val="tx1"/>
              </a:solidFill>
              <a:latin typeface="Gill Sans"/>
              <a:cs typeface="Gill Sans"/>
            </a:endParaRPr>
          </a:p>
          <a:p>
            <a:r>
              <a:rPr lang="en-US" sz="5900" dirty="0" smtClean="0">
                <a:solidFill>
                  <a:schemeClr val="tx1"/>
                </a:solidFill>
                <a:latin typeface="Gill Sans"/>
                <a:cs typeface="Gill Sans"/>
              </a:rPr>
              <a:t>Chandrasekhar Ramanathan</a:t>
            </a:r>
            <a:r>
              <a:rPr lang="en-US" sz="5900" baseline="30000" dirty="0" smtClean="0">
                <a:solidFill>
                  <a:schemeClr val="tx1"/>
                </a:solidFill>
                <a:latin typeface="Gill Sans"/>
                <a:cs typeface="Gill Sans"/>
              </a:rPr>
              <a:t>2</a:t>
            </a:r>
            <a:endParaRPr lang="en-US" sz="5900" dirty="0" smtClean="0">
              <a:solidFill>
                <a:schemeClr val="tx1"/>
              </a:solidFill>
              <a:latin typeface="Gill Sans"/>
              <a:cs typeface="Gill Sans"/>
            </a:endParaRPr>
          </a:p>
          <a:p>
            <a:endParaRPr lang="en-US" sz="4500" b="1" dirty="0" smtClean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r>
              <a:rPr lang="en-US" sz="4500" baseline="30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1</a:t>
            </a:r>
            <a:r>
              <a:rPr lang="en-US" sz="4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Harvard University</a:t>
            </a:r>
          </a:p>
          <a:p>
            <a:r>
              <a:rPr lang="en-US" sz="4500" baseline="30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2</a:t>
            </a:r>
            <a:r>
              <a:rPr lang="en-US" sz="4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Dartmouth College</a:t>
            </a:r>
          </a:p>
          <a:p>
            <a:r>
              <a:rPr lang="en-US" sz="4500" dirty="0" smtClean="0">
                <a:solidFill>
                  <a:schemeClr val="tx1"/>
                </a:solidFill>
                <a:latin typeface="Gill Sans Light"/>
                <a:cs typeface="Gill Sans Light"/>
              </a:rPr>
              <a:t>June 6, 2017</a:t>
            </a:r>
            <a:endParaRPr lang="en-US" sz="4500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43" y="4493442"/>
            <a:ext cx="1998617" cy="19472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403" y="4535715"/>
            <a:ext cx="1840311" cy="198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9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872" y="2011680"/>
            <a:ext cx="112903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25281" y="4297403"/>
            <a:ext cx="1489381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25281" y="4281723"/>
            <a:ext cx="1489381" cy="662011"/>
            <a:chOff x="7525281" y="1724790"/>
            <a:chExt cx="1489381" cy="662011"/>
          </a:xfrm>
        </p:grpSpPr>
        <p:sp>
          <p:nvSpPr>
            <p:cNvPr id="6" name="TextBox 5"/>
            <p:cNvSpPr txBox="1"/>
            <p:nvPr/>
          </p:nvSpPr>
          <p:spPr>
            <a:xfrm>
              <a:off x="7760448" y="1740470"/>
              <a:ext cx="1254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GRAPE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118" y="2112445"/>
              <a:ext cx="193594" cy="173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9467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062" y="2011680"/>
            <a:ext cx="112903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5282" y="4043403"/>
            <a:ext cx="1404714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440614" y="4027723"/>
            <a:ext cx="1489381" cy="939010"/>
            <a:chOff x="7525281" y="1724790"/>
            <a:chExt cx="1489381" cy="939010"/>
          </a:xfrm>
        </p:grpSpPr>
        <p:sp>
          <p:nvSpPr>
            <p:cNvPr id="6" name="TextBox 5"/>
            <p:cNvSpPr txBox="1"/>
            <p:nvPr/>
          </p:nvSpPr>
          <p:spPr>
            <a:xfrm>
              <a:off x="7760448" y="1740470"/>
              <a:ext cx="1254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GRAPE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QSL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118" y="2112445"/>
              <a:ext cx="193594" cy="17356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1120" y="2453035"/>
              <a:ext cx="206047" cy="76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44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872" y="2011680"/>
            <a:ext cx="112903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25281" y="3704737"/>
            <a:ext cx="1489381" cy="1238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457547" y="3689057"/>
            <a:ext cx="1489381" cy="1216009"/>
            <a:chOff x="7525281" y="1724790"/>
            <a:chExt cx="1489381" cy="1216009"/>
          </a:xfrm>
        </p:grpSpPr>
        <p:sp>
          <p:nvSpPr>
            <p:cNvPr id="6" name="TextBox 5"/>
            <p:cNvSpPr txBox="1"/>
            <p:nvPr/>
          </p:nvSpPr>
          <p:spPr>
            <a:xfrm>
              <a:off x="7760448" y="1740470"/>
              <a:ext cx="12542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GRAPE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QSL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ramp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118" y="2112445"/>
              <a:ext cx="193594" cy="17356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1120" y="2453035"/>
              <a:ext cx="206047" cy="7653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5997" y="2725266"/>
              <a:ext cx="181315" cy="7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187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872" y="2011680"/>
            <a:ext cx="112903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525281" y="3535075"/>
            <a:ext cx="1489381" cy="14930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536086" y="3535075"/>
            <a:ext cx="1489381" cy="1493008"/>
            <a:chOff x="7525281" y="1724790"/>
            <a:chExt cx="1489381" cy="1493008"/>
          </a:xfrm>
        </p:grpSpPr>
        <p:sp>
          <p:nvSpPr>
            <p:cNvPr id="6" name="TextBox 5"/>
            <p:cNvSpPr txBox="1"/>
            <p:nvPr/>
          </p:nvSpPr>
          <p:spPr>
            <a:xfrm>
              <a:off x="7760448" y="1740470"/>
              <a:ext cx="12542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GRAPE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QSL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ramp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Q1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118" y="2112445"/>
              <a:ext cx="193594" cy="17356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1120" y="2453035"/>
              <a:ext cx="206047" cy="7653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5997" y="2725266"/>
              <a:ext cx="181315" cy="7365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81271" y="2974224"/>
              <a:ext cx="216559" cy="82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801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872" y="2011680"/>
            <a:ext cx="112903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525281" y="3282657"/>
            <a:ext cx="1489381" cy="1770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86886" y="3282657"/>
            <a:ext cx="1489381" cy="1770007"/>
            <a:chOff x="7525281" y="1724790"/>
            <a:chExt cx="1489381" cy="1770007"/>
          </a:xfrm>
          <a:noFill/>
        </p:grpSpPr>
        <p:sp>
          <p:nvSpPr>
            <p:cNvPr id="6" name="TextBox 5"/>
            <p:cNvSpPr txBox="1"/>
            <p:nvPr/>
          </p:nvSpPr>
          <p:spPr>
            <a:xfrm>
              <a:off x="7760448" y="1740470"/>
              <a:ext cx="1254214" cy="175432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GRAPE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QSL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ramp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Q1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Q2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118" y="2112445"/>
              <a:ext cx="193594" cy="173567"/>
            </a:xfrm>
            <a:prstGeom prst="rect">
              <a:avLst/>
            </a:prstGeom>
            <a:grpFill/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1120" y="2453035"/>
              <a:ext cx="206047" cy="76535"/>
            </a:xfrm>
            <a:prstGeom prst="rect">
              <a:avLst/>
            </a:prstGeom>
            <a:grpFill/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5997" y="2725266"/>
              <a:ext cx="181315" cy="73658"/>
            </a:xfrm>
            <a:prstGeom prst="rect">
              <a:avLst/>
            </a:prstGeom>
            <a:grpFill/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81271" y="2974224"/>
              <a:ext cx="216559" cy="82802"/>
            </a:xfrm>
            <a:prstGeom prst="rect">
              <a:avLst/>
            </a:prstGeom>
            <a:grpFill/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81272" y="3254338"/>
              <a:ext cx="209720" cy="86355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258739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872" y="2011680"/>
            <a:ext cx="11290300" cy="37338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51934" y="5891537"/>
            <a:ext cx="784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The theory of adiabatic </a:t>
            </a:r>
            <a:r>
              <a:rPr lang="en-US" sz="2400" dirty="0" err="1" smtClean="0">
                <a:latin typeface="Gill Sans Light"/>
                <a:cs typeface="Gill Sans Light"/>
              </a:rPr>
              <a:t>Slepian</a:t>
            </a:r>
            <a:r>
              <a:rPr lang="en-US" sz="2400" dirty="0" smtClean="0">
                <a:latin typeface="Gill Sans Light"/>
                <a:cs typeface="Gill Sans Light"/>
              </a:rPr>
              <a:t> pulses was first introduced in:</a:t>
            </a:r>
          </a:p>
          <a:p>
            <a:r>
              <a:rPr lang="en-US" sz="2400" dirty="0" smtClean="0">
                <a:latin typeface="Gill Sans Light"/>
                <a:cs typeface="Gill Sans Light"/>
              </a:rPr>
              <a:t>J. Martinis and M.R. Geller, PRA </a:t>
            </a:r>
            <a:r>
              <a:rPr lang="en-US" sz="2400" b="1" dirty="0" smtClean="0">
                <a:latin typeface="Gill Sans Light"/>
                <a:cs typeface="Gill Sans Light"/>
              </a:rPr>
              <a:t>90</a:t>
            </a:r>
            <a:r>
              <a:rPr lang="en-US" sz="2400" dirty="0" smtClean="0">
                <a:latin typeface="Gill Sans Light"/>
                <a:cs typeface="Gill Sans Light"/>
              </a:rPr>
              <a:t>, 022307 (2014)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48881" y="3894260"/>
            <a:ext cx="3165781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848881" y="3878580"/>
            <a:ext cx="1489381" cy="1216009"/>
            <a:chOff x="7525281" y="1724790"/>
            <a:chExt cx="1489381" cy="1216009"/>
          </a:xfrm>
        </p:grpSpPr>
        <p:sp>
          <p:nvSpPr>
            <p:cNvPr id="17" name="TextBox 16"/>
            <p:cNvSpPr txBox="1"/>
            <p:nvPr/>
          </p:nvSpPr>
          <p:spPr>
            <a:xfrm>
              <a:off x="7760448" y="1740470"/>
              <a:ext cx="12542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GRAPE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QSL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ramp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1118" y="2112445"/>
              <a:ext cx="193594" cy="17356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1120" y="2453035"/>
              <a:ext cx="206047" cy="7653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5997" y="2725266"/>
              <a:ext cx="181315" cy="73658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7338262" y="3894260"/>
            <a:ext cx="1491942" cy="1200329"/>
            <a:chOff x="7049983" y="1114495"/>
            <a:chExt cx="149194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7287711" y="1114495"/>
              <a:ext cx="12542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Q1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Q2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Short </a:t>
              </a:r>
              <a:r>
                <a:rPr lang="en-US" dirty="0" err="1" smtClean="0">
                  <a:latin typeface="Helvetica"/>
                  <a:cs typeface="Helvetica"/>
                </a:rPr>
                <a:t>Slepian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8675" y="1255262"/>
              <a:ext cx="216559" cy="828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58676" y="1535376"/>
              <a:ext cx="209720" cy="863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49983" y="1787250"/>
              <a:ext cx="237728" cy="99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686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872" y="2011680"/>
            <a:ext cx="112903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571574" y="3264464"/>
            <a:ext cx="1443088" cy="1711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71574" y="3264464"/>
            <a:ext cx="1460021" cy="1754326"/>
            <a:chOff x="7554641" y="2841132"/>
            <a:chExt cx="1460021" cy="1754326"/>
          </a:xfrm>
        </p:grpSpPr>
        <p:sp>
          <p:nvSpPr>
            <p:cNvPr id="6" name="TextBox 5"/>
            <p:cNvSpPr txBox="1"/>
            <p:nvPr/>
          </p:nvSpPr>
          <p:spPr>
            <a:xfrm>
              <a:off x="7760448" y="2841132"/>
              <a:ext cx="12542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Q1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Q2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Short </a:t>
              </a:r>
              <a:r>
                <a:rPr lang="en-US" dirty="0" err="1" smtClean="0">
                  <a:latin typeface="Helvetica"/>
                  <a:cs typeface="Helvetica"/>
                </a:rPr>
                <a:t>Slepian</a:t>
              </a:r>
              <a:endParaRPr lang="en-US" dirty="0" smtClean="0">
                <a:latin typeface="Helvetica"/>
                <a:cs typeface="Helvetica"/>
              </a:endParaRPr>
            </a:p>
            <a:p>
              <a:r>
                <a:rPr lang="en-US" dirty="0" err="1" smtClean="0">
                  <a:latin typeface="Helvetica"/>
                  <a:cs typeface="Helvetica"/>
                </a:rPr>
                <a:t>Slepian</a:t>
              </a:r>
              <a:r>
                <a:rPr lang="en-US" dirty="0" smtClean="0">
                  <a:latin typeface="Helvetica"/>
                  <a:cs typeface="Helvetica"/>
                </a:rPr>
                <a:t> QSL x 1.5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1271" y="2974224"/>
              <a:ext cx="216559" cy="828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1272" y="3254338"/>
              <a:ext cx="209720" cy="863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2579" y="3506212"/>
              <a:ext cx="237728" cy="990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4641" y="4065508"/>
              <a:ext cx="257801" cy="88389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51934" y="5891537"/>
            <a:ext cx="784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The theory of adiabatic </a:t>
            </a:r>
            <a:r>
              <a:rPr lang="en-US" sz="2400" dirty="0" err="1" smtClean="0">
                <a:latin typeface="Gill Sans Light"/>
                <a:cs typeface="Gill Sans Light"/>
              </a:rPr>
              <a:t>Slepian</a:t>
            </a:r>
            <a:r>
              <a:rPr lang="en-US" sz="2400" dirty="0" smtClean="0">
                <a:latin typeface="Gill Sans Light"/>
                <a:cs typeface="Gill Sans Light"/>
              </a:rPr>
              <a:t> pulses was first introduced in:</a:t>
            </a:r>
          </a:p>
          <a:p>
            <a:r>
              <a:rPr lang="en-US" sz="2400" dirty="0" smtClean="0">
                <a:latin typeface="Gill Sans Light"/>
                <a:cs typeface="Gill Sans Light"/>
              </a:rPr>
              <a:t>J. Martinis and M.R. Geller, PRA </a:t>
            </a:r>
            <a:r>
              <a:rPr lang="en-US" sz="2400" b="1" dirty="0" smtClean="0">
                <a:latin typeface="Gill Sans Light"/>
                <a:cs typeface="Gill Sans Light"/>
              </a:rPr>
              <a:t>90</a:t>
            </a:r>
            <a:r>
              <a:rPr lang="en-US" sz="2400" dirty="0" smtClean="0">
                <a:latin typeface="Gill Sans Light"/>
                <a:cs typeface="Gill Sans Light"/>
              </a:rPr>
              <a:t>, 022307 (2014)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02880" y="3693608"/>
            <a:ext cx="1489381" cy="12993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118922" y="3744908"/>
            <a:ext cx="1489381" cy="1216009"/>
            <a:chOff x="7525281" y="1724790"/>
            <a:chExt cx="1489381" cy="1216009"/>
          </a:xfrm>
        </p:grpSpPr>
        <p:sp>
          <p:nvSpPr>
            <p:cNvPr id="19" name="TextBox 18"/>
            <p:cNvSpPr txBox="1"/>
            <p:nvPr/>
          </p:nvSpPr>
          <p:spPr>
            <a:xfrm>
              <a:off x="7760448" y="1740470"/>
              <a:ext cx="12542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GRAPE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QSL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ramp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91118" y="2112445"/>
              <a:ext cx="193594" cy="17356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91120" y="2453035"/>
              <a:ext cx="206047" cy="7653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05997" y="2725266"/>
              <a:ext cx="181315" cy="7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654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872" y="2011680"/>
            <a:ext cx="112903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571574" y="3264464"/>
            <a:ext cx="1443088" cy="17115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71574" y="3264464"/>
            <a:ext cx="1460021" cy="1754326"/>
            <a:chOff x="7554641" y="2841132"/>
            <a:chExt cx="1460021" cy="1754326"/>
          </a:xfrm>
        </p:grpSpPr>
        <p:sp>
          <p:nvSpPr>
            <p:cNvPr id="6" name="TextBox 5"/>
            <p:cNvSpPr txBox="1"/>
            <p:nvPr/>
          </p:nvSpPr>
          <p:spPr>
            <a:xfrm>
              <a:off x="7760448" y="2841132"/>
              <a:ext cx="125421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Q1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Q2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Short </a:t>
              </a:r>
              <a:r>
                <a:rPr lang="en-US" dirty="0" err="1" smtClean="0">
                  <a:latin typeface="Helvetica"/>
                  <a:cs typeface="Helvetica"/>
                </a:rPr>
                <a:t>Slepian</a:t>
              </a:r>
              <a:endParaRPr lang="en-US" dirty="0" smtClean="0">
                <a:latin typeface="Helvetica"/>
                <a:cs typeface="Helvetica"/>
              </a:endParaRPr>
            </a:p>
            <a:p>
              <a:r>
                <a:rPr lang="en-US" dirty="0" err="1" smtClean="0">
                  <a:latin typeface="Helvetica"/>
                  <a:cs typeface="Helvetica"/>
                </a:rPr>
                <a:t>Slepian</a:t>
              </a:r>
              <a:r>
                <a:rPr lang="en-US" dirty="0" smtClean="0">
                  <a:latin typeface="Helvetica"/>
                  <a:cs typeface="Helvetica"/>
                </a:rPr>
                <a:t> QSL x 1.5</a:t>
              </a:r>
              <a:endParaRPr lang="en-US" dirty="0">
                <a:latin typeface="Helvetica"/>
                <a:cs typeface="Helvetica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1271" y="2974224"/>
              <a:ext cx="216559" cy="828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81272" y="3254338"/>
              <a:ext cx="209720" cy="8635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2579" y="3506212"/>
              <a:ext cx="237728" cy="990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4641" y="4065508"/>
              <a:ext cx="257801" cy="88389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51934" y="5891537"/>
            <a:ext cx="7840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 Light"/>
                <a:cs typeface="Gill Sans Light"/>
              </a:rPr>
              <a:t>The theory of adiabatic </a:t>
            </a:r>
            <a:r>
              <a:rPr lang="en-US" sz="2400" dirty="0" err="1" smtClean="0">
                <a:latin typeface="Gill Sans Light"/>
                <a:cs typeface="Gill Sans Light"/>
              </a:rPr>
              <a:t>Slepian</a:t>
            </a:r>
            <a:r>
              <a:rPr lang="en-US" sz="2400" dirty="0" smtClean="0">
                <a:latin typeface="Gill Sans Light"/>
                <a:cs typeface="Gill Sans Light"/>
              </a:rPr>
              <a:t> pulses was first introduced in:</a:t>
            </a:r>
          </a:p>
          <a:p>
            <a:r>
              <a:rPr lang="en-US" sz="2400" dirty="0" smtClean="0">
                <a:latin typeface="Gill Sans Light"/>
                <a:cs typeface="Gill Sans Light"/>
              </a:rPr>
              <a:t>J. Martinis and M.R. Geller, PRA </a:t>
            </a:r>
            <a:r>
              <a:rPr lang="en-US" sz="2400" b="1" dirty="0" smtClean="0">
                <a:latin typeface="Gill Sans Light"/>
                <a:cs typeface="Gill Sans Light"/>
              </a:rPr>
              <a:t>90</a:t>
            </a:r>
            <a:r>
              <a:rPr lang="en-US" sz="2400" dirty="0" smtClean="0">
                <a:latin typeface="Gill Sans Light"/>
                <a:cs typeface="Gill Sans Light"/>
              </a:rPr>
              <a:t>, 022307 (2014)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02880" y="3693608"/>
            <a:ext cx="1489381" cy="12993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118922" y="3744908"/>
            <a:ext cx="1489381" cy="1216009"/>
            <a:chOff x="7525281" y="1724790"/>
            <a:chExt cx="1489381" cy="1216009"/>
          </a:xfrm>
        </p:grpSpPr>
        <p:sp>
          <p:nvSpPr>
            <p:cNvPr id="19" name="TextBox 18"/>
            <p:cNvSpPr txBox="1"/>
            <p:nvPr/>
          </p:nvSpPr>
          <p:spPr>
            <a:xfrm>
              <a:off x="7760448" y="1740470"/>
              <a:ext cx="12542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GRAPE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QSL</a:t>
              </a:r>
            </a:p>
            <a:p>
              <a:r>
                <a:rPr lang="en-US" dirty="0" smtClean="0">
                  <a:latin typeface="Helvetica"/>
                  <a:cs typeface="Helvetica"/>
                </a:rPr>
                <a:t>ramp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91118" y="2112445"/>
              <a:ext cx="193594" cy="173567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91120" y="2453035"/>
              <a:ext cx="206047" cy="7653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05997" y="2725266"/>
              <a:ext cx="181315" cy="73658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852160" y="3474389"/>
            <a:ext cx="7096418" cy="3009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3249" y="3659522"/>
            <a:ext cx="73467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We have found an adiabatic pulse that: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3200" dirty="0" smtClean="0">
                <a:latin typeface="Gill Sans Light"/>
                <a:cs typeface="Gill Sans Light"/>
              </a:rPr>
              <a:t>performs at &gt;0.98 fidelity at the QSL</a:t>
            </a:r>
          </a:p>
          <a:p>
            <a:pPr marL="285750" indent="-285750">
              <a:buFont typeface="Wingdings" charset="2"/>
              <a:buChar char="ü"/>
            </a:pPr>
            <a:r>
              <a:rPr lang="en-US" sz="3200" dirty="0" smtClean="0">
                <a:latin typeface="Gill Sans Light"/>
                <a:cs typeface="Gill Sans Light"/>
              </a:rPr>
              <a:t>achieves perfect fidelity at 1.1 x QSL</a:t>
            </a:r>
          </a:p>
          <a:p>
            <a:r>
              <a:rPr lang="en-US" sz="3200" dirty="0" smtClean="0">
                <a:latin typeface="Gill Sans Light"/>
                <a:cs typeface="Gill Sans Light"/>
              </a:rPr>
              <a:t>We plan to implement these pulses on      an NMR spectrometer soon.</a:t>
            </a:r>
            <a:endParaRPr lang="en-US" sz="32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822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Thanks</a:t>
            </a:r>
            <a:endParaRPr lang="en-US" dirty="0">
              <a:solidFill>
                <a:srgbClr val="1F497D"/>
              </a:solidFill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NSF CHE-1410504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Paul K. Richter and Evelyn E. Cook Richter Memorial Fund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Wilder Fellowship</a:t>
            </a:r>
          </a:p>
          <a:p>
            <a:r>
              <a:rPr lang="en-US" dirty="0" smtClean="0">
                <a:latin typeface="Gill Sans Light"/>
                <a:cs typeface="Gill Sans Light"/>
              </a:rPr>
              <a:t>Purcell Fellowship</a:t>
            </a: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964" y="2682605"/>
            <a:ext cx="4170462" cy="41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48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23375"/>
            <a:ext cx="8229600" cy="50227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Steers an </a:t>
            </a:r>
            <a:r>
              <a:rPr lang="en-US" dirty="0" smtClean="0">
                <a:solidFill>
                  <a:srgbClr val="C0504D"/>
                </a:solidFill>
                <a:latin typeface="Gill Sans Light"/>
                <a:cs typeface="Gill Sans Light"/>
              </a:rPr>
              <a:t>initial state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 to a </a:t>
            </a:r>
            <a:r>
              <a:rPr lang="en-US" dirty="0" smtClean="0">
                <a:solidFill>
                  <a:srgbClr val="C0504D"/>
                </a:solidFill>
                <a:latin typeface="Gill Sans Light"/>
                <a:cs typeface="Gill Sans Light"/>
              </a:rPr>
              <a:t>target state 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while</a:t>
            </a:r>
            <a:r>
              <a:rPr lang="en-US" dirty="0" smtClean="0">
                <a:solidFill>
                  <a:srgbClr val="C0504D"/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keeping only a single level populated.</a:t>
            </a:r>
          </a:p>
          <a:p>
            <a:endParaRPr lang="en-US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Adiabatic quantum control</a:t>
            </a:r>
            <a:endParaRPr lang="en-US" dirty="0">
              <a:solidFill>
                <a:srgbClr val="1F497D"/>
              </a:solidFill>
              <a:latin typeface="Gill Sans Light"/>
              <a:cs typeface="Gill Sans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6156"/>
          <a:stretch/>
        </p:blipFill>
        <p:spPr>
          <a:xfrm flipH="1">
            <a:off x="3403067" y="3102759"/>
            <a:ext cx="2003317" cy="1055648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467375" y="2913245"/>
            <a:ext cx="2026120" cy="3023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43" y="2757668"/>
            <a:ext cx="2595857" cy="6123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680" y="2797880"/>
            <a:ext cx="2606604" cy="6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1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23375"/>
            <a:ext cx="8229600" cy="50227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Steers an </a:t>
            </a:r>
            <a:r>
              <a:rPr lang="en-US" dirty="0" smtClean="0">
                <a:solidFill>
                  <a:srgbClr val="C0504D"/>
                </a:solidFill>
                <a:latin typeface="Gill Sans Light"/>
                <a:cs typeface="Gill Sans Light"/>
              </a:rPr>
              <a:t>initial state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 to a </a:t>
            </a:r>
            <a:r>
              <a:rPr lang="en-US" dirty="0" smtClean="0">
                <a:solidFill>
                  <a:srgbClr val="C0504D"/>
                </a:solidFill>
                <a:latin typeface="Gill Sans Light"/>
                <a:cs typeface="Gill Sans Light"/>
              </a:rPr>
              <a:t>target state 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while</a:t>
            </a:r>
            <a:r>
              <a:rPr lang="en-US" dirty="0" smtClean="0">
                <a:solidFill>
                  <a:srgbClr val="C0504D"/>
                </a:solidFill>
                <a:latin typeface="Gill Sans Light"/>
                <a:cs typeface="Gill Sans Light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keeping only a single level populated.</a:t>
            </a:r>
          </a:p>
          <a:p>
            <a:endParaRPr lang="en-US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Berry’s </a:t>
            </a:r>
            <a:r>
              <a:rPr lang="en-US" dirty="0">
                <a:solidFill>
                  <a:srgbClr val="C0504D"/>
                </a:solidFill>
                <a:latin typeface="Gill Sans Light"/>
                <a:cs typeface="Gill Sans Light"/>
              </a:rPr>
              <a:t>superadiabatic Q-factors </a:t>
            </a: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can be used 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as a metric to search for fast</a:t>
            </a: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, robust adiabatic 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pulses subject to available controls.</a:t>
            </a:r>
            <a:endParaRPr lang="en-US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Adiabatic quantum control</a:t>
            </a:r>
            <a:endParaRPr lang="en-US" dirty="0">
              <a:solidFill>
                <a:srgbClr val="1F497D"/>
              </a:solidFill>
              <a:latin typeface="Gill Sans Light"/>
              <a:cs typeface="Gill Sans Ligh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467375" y="2913245"/>
            <a:ext cx="2026120" cy="3023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43" y="2757668"/>
            <a:ext cx="2595857" cy="6123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680" y="2797880"/>
            <a:ext cx="2606604" cy="62225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37060" y="5996962"/>
            <a:ext cx="5331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>
                <a:latin typeface="Gill Sans Light"/>
                <a:cs typeface="Gill Sans Light"/>
              </a:rPr>
              <a:t>JV and CR, Phys</a:t>
            </a:r>
            <a:r>
              <a:rPr lang="sk-SK" sz="2400" dirty="0">
                <a:latin typeface="Gill Sans Light"/>
                <a:cs typeface="Gill Sans Light"/>
              </a:rPr>
              <a:t>. Rev. A </a:t>
            </a:r>
            <a:r>
              <a:rPr lang="sk-SK" sz="2400" b="1" dirty="0">
                <a:latin typeface="Gill Sans Light"/>
                <a:cs typeface="Gill Sans Light"/>
              </a:rPr>
              <a:t>93</a:t>
            </a:r>
            <a:r>
              <a:rPr lang="sk-SK" sz="2400" dirty="0">
                <a:latin typeface="Gill Sans Light"/>
                <a:cs typeface="Gill Sans Light"/>
              </a:rPr>
              <a:t>, </a:t>
            </a:r>
            <a:r>
              <a:rPr lang="sk-SK" sz="2400" dirty="0" smtClean="0">
                <a:latin typeface="Gill Sans Light"/>
                <a:cs typeface="Gill Sans Light"/>
              </a:rPr>
              <a:t>052329 (2016)</a:t>
            </a:r>
            <a:endParaRPr lang="en-US" sz="2400" dirty="0">
              <a:latin typeface="Gill Sans Light"/>
              <a:cs typeface="Gill Sans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r="50076" b="9185"/>
          <a:stretch/>
        </p:blipFill>
        <p:spPr>
          <a:xfrm>
            <a:off x="4010161" y="3204047"/>
            <a:ext cx="785322" cy="99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2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Adiabatic quantum control</a:t>
            </a:r>
            <a:endParaRPr lang="en-US" dirty="0">
              <a:solidFill>
                <a:srgbClr val="1F497D"/>
              </a:solidFill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013" y="6248980"/>
            <a:ext cx="5331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>
                <a:latin typeface="Gill Sans Light"/>
                <a:cs typeface="Gill Sans Light"/>
              </a:rPr>
              <a:t>JV and CR, Phys</a:t>
            </a:r>
            <a:r>
              <a:rPr lang="sk-SK" sz="2400" dirty="0">
                <a:latin typeface="Gill Sans Light"/>
                <a:cs typeface="Gill Sans Light"/>
              </a:rPr>
              <a:t>. Rev. A </a:t>
            </a:r>
            <a:r>
              <a:rPr lang="sk-SK" sz="2400" b="1" dirty="0">
                <a:latin typeface="Gill Sans Light"/>
                <a:cs typeface="Gill Sans Light"/>
              </a:rPr>
              <a:t>93</a:t>
            </a:r>
            <a:r>
              <a:rPr lang="sk-SK" sz="2400" dirty="0">
                <a:latin typeface="Gill Sans Light"/>
                <a:cs typeface="Gill Sans Light"/>
              </a:rPr>
              <a:t>, </a:t>
            </a:r>
            <a:r>
              <a:rPr lang="sk-SK" sz="2400" dirty="0" smtClean="0">
                <a:latin typeface="Gill Sans Light"/>
                <a:cs typeface="Gill Sans Light"/>
              </a:rPr>
              <a:t>052329 (2016)</a:t>
            </a:r>
            <a:endParaRPr lang="en-US" sz="2400" dirty="0">
              <a:latin typeface="Gill Sans Light"/>
              <a:cs typeface="Gill Sans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0108" y="3885219"/>
            <a:ext cx="4106198" cy="1926348"/>
            <a:chOff x="2255715" y="4196424"/>
            <a:chExt cx="3882018" cy="170909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5842" y="4255484"/>
              <a:ext cx="3831891" cy="165003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5715" y="4196424"/>
              <a:ext cx="396096" cy="39609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896" y="3489878"/>
            <a:ext cx="3987138" cy="269253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48400" y="5993952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pulse length (s)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3853059" y="4045711"/>
            <a:ext cx="185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ill Sans Light"/>
                <a:cs typeface="Gill Sans Light"/>
              </a:rPr>
              <a:t>coefficient</a:t>
            </a:r>
            <a:endParaRPr lang="en-US" sz="2000" dirty="0">
              <a:latin typeface="Gill Sans Light"/>
              <a:cs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1077" y="3502950"/>
            <a:ext cx="2141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 charset="0"/>
                <a:ea typeface="Gill Sans" charset="0"/>
                <a:cs typeface="Gill Sans" charset="0"/>
              </a:rPr>
              <a:t>robust to errors</a:t>
            </a:r>
            <a:endParaRPr lang="en-US" sz="2400" dirty="0">
              <a:latin typeface="Gill Sans Light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9148" y="2861098"/>
            <a:ext cx="446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Light" charset="0"/>
                <a:ea typeface="Gill Sans" charset="0"/>
                <a:cs typeface="Gill Sans" charset="0"/>
              </a:rPr>
              <a:t>d</a:t>
            </a:r>
            <a:r>
              <a:rPr lang="en-US" sz="2400" dirty="0" smtClean="0">
                <a:latin typeface="Gill Sans Light" charset="0"/>
                <a:ea typeface="Gill Sans" charset="0"/>
                <a:cs typeface="Gill Sans" charset="0"/>
              </a:rPr>
              <a:t>esign and implement multi-qubit transformations</a:t>
            </a:r>
            <a:endParaRPr lang="en-US" sz="2400" dirty="0">
              <a:latin typeface="Gill Sans Light" charset="0"/>
              <a:ea typeface="Gill Sans" charset="0"/>
              <a:cs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8434" y="4791834"/>
            <a:ext cx="189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 charset="0"/>
                <a:ea typeface="Gill Sans" charset="0"/>
                <a:cs typeface="Gill Sans" charset="0"/>
              </a:rPr>
              <a:t>2-qubit </a:t>
            </a:r>
            <a:r>
              <a:rPr lang="en-US" smtClean="0">
                <a:latin typeface="Gill Sans Light" charset="0"/>
                <a:ea typeface="Gill Sans" charset="0"/>
                <a:cs typeface="Gill Sans" charset="0"/>
              </a:rPr>
              <a:t>NMR operation </a:t>
            </a:r>
            <a:endParaRPr lang="en-US" dirty="0">
              <a:latin typeface="Gill Sans Light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4862" y="1256602"/>
            <a:ext cx="3803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Gill Sans Light" charset="0"/>
                <a:ea typeface="Gill Sans" charset="0"/>
                <a:cs typeface="Gill Sans" charset="0"/>
              </a:rPr>
              <a:t>Iterative </a:t>
            </a:r>
            <a:r>
              <a:rPr lang="en-US" sz="2400" smtClean="0">
                <a:latin typeface="Gill Sans Light" charset="0"/>
                <a:ea typeface="Gill Sans" charset="0"/>
                <a:cs typeface="Gill Sans" charset="0"/>
              </a:rPr>
              <a:t>frame transformation</a:t>
            </a:r>
            <a:endParaRPr lang="en-US" sz="2400" dirty="0">
              <a:latin typeface="Gill Sans Light" charset="0"/>
              <a:ea typeface="Gill Sans" charset="0"/>
              <a:cs typeface="Gill San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177" y="2021268"/>
            <a:ext cx="2062480" cy="2844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177" y="2495636"/>
            <a:ext cx="3289300" cy="7645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0117" y="1718267"/>
            <a:ext cx="2711450" cy="3733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0117" y="2304501"/>
            <a:ext cx="2071370" cy="3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Adiabatic quantum control</a:t>
            </a:r>
            <a:endParaRPr lang="en-US" dirty="0">
              <a:solidFill>
                <a:srgbClr val="1F497D"/>
              </a:solidFill>
              <a:latin typeface="Gill Sans Light"/>
              <a:cs typeface="Gill Sans Ligh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882" y="5794924"/>
            <a:ext cx="934654" cy="622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663" y="5996569"/>
            <a:ext cx="279400" cy="279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200" y="5254134"/>
            <a:ext cx="1440934" cy="123920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423375"/>
            <a:ext cx="8229600" cy="502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u="sng" dirty="0">
                <a:solidFill>
                  <a:srgbClr val="000000"/>
                </a:solidFill>
                <a:latin typeface="Gill Sans"/>
                <a:cs typeface="Gill Sans"/>
              </a:rPr>
              <a:t>This talk:</a:t>
            </a:r>
            <a:r>
              <a:rPr lang="en-US" dirty="0">
                <a:solidFill>
                  <a:srgbClr val="000000"/>
                </a:solidFill>
                <a:latin typeface="Gill Sans Light"/>
                <a:cs typeface="Gill Sans Light"/>
              </a:rPr>
              <a:t> Adiabatic pulses can achieve high fidelities near the </a:t>
            </a:r>
            <a:r>
              <a:rPr lang="en-US" dirty="0">
                <a:solidFill>
                  <a:srgbClr val="C0504D"/>
                </a:solidFill>
                <a:latin typeface="Gill Sans Light"/>
                <a:cs typeface="Gill Sans Light"/>
              </a:rPr>
              <a:t>quantum speed limit </a:t>
            </a:r>
            <a:r>
              <a:rPr lang="en-US" dirty="0">
                <a:latin typeface="Gill Sans Light"/>
                <a:cs typeface="Gill Sans Light"/>
              </a:rPr>
              <a:t>(QSL).</a:t>
            </a:r>
            <a:endParaRPr lang="en-US" dirty="0">
              <a:solidFill>
                <a:srgbClr val="C0504D"/>
              </a:solidFill>
              <a:latin typeface="Gill Sans Light"/>
              <a:cs typeface="Gill Sans Light"/>
            </a:endParaRPr>
          </a:p>
          <a:p>
            <a:pPr lvl="1"/>
            <a:r>
              <a:rPr lang="en-US" sz="3200" dirty="0">
                <a:latin typeface="Gill Sans Light"/>
                <a:cs typeface="Gill Sans Light"/>
              </a:rPr>
              <a:t>QSL = </a:t>
            </a:r>
            <a:r>
              <a:rPr lang="en-US" sz="3200" dirty="0">
                <a:solidFill>
                  <a:srgbClr val="C0504D"/>
                </a:solidFill>
                <a:latin typeface="Gill Sans Light"/>
                <a:cs typeface="Gill Sans Light"/>
              </a:rPr>
              <a:t>minimum time </a:t>
            </a:r>
            <a:r>
              <a:rPr lang="en-US" sz="3200" dirty="0">
                <a:latin typeface="Gill Sans Light"/>
                <a:cs typeface="Gill Sans Light"/>
              </a:rPr>
              <a:t>required to perform a </a:t>
            </a:r>
            <a:r>
              <a:rPr lang="en-US" sz="3200" dirty="0" smtClean="0">
                <a:latin typeface="Gill Sans Light"/>
                <a:cs typeface="Gill Sans Light"/>
              </a:rPr>
              <a:t>given transformation.</a:t>
            </a:r>
            <a:endParaRPr lang="en-US" sz="3200" dirty="0">
              <a:latin typeface="Gill Sans Light"/>
              <a:cs typeface="Gill Sans Light"/>
            </a:endParaRPr>
          </a:p>
          <a:p>
            <a:pPr lvl="1"/>
            <a:r>
              <a:rPr lang="en-US" sz="3200" dirty="0">
                <a:latin typeface="Gill Sans Light"/>
                <a:cs typeface="Gill Sans Light"/>
              </a:rPr>
              <a:t>QSL can be found using </a:t>
            </a:r>
            <a:r>
              <a:rPr lang="en-US" sz="3200" dirty="0">
                <a:solidFill>
                  <a:schemeClr val="accent2"/>
                </a:solidFill>
                <a:latin typeface="Gill Sans Light"/>
                <a:cs typeface="Gill Sans Light"/>
              </a:rPr>
              <a:t>optimal control</a:t>
            </a:r>
            <a:r>
              <a:rPr lang="en-US" sz="3200" dirty="0">
                <a:latin typeface="Gill Sans Light"/>
                <a:cs typeface="Gill Sans Light"/>
              </a:rPr>
              <a:t> algorithms (e.g. </a:t>
            </a:r>
            <a:r>
              <a:rPr lang="en-US" sz="3200" dirty="0" err="1" smtClean="0">
                <a:latin typeface="Gill Sans Light"/>
                <a:cs typeface="Gill Sans Light"/>
              </a:rPr>
              <a:t>Krotov</a:t>
            </a:r>
            <a:r>
              <a:rPr lang="en-US" sz="3200" dirty="0" smtClean="0">
                <a:latin typeface="Gill Sans Light"/>
                <a:cs typeface="Gill Sans Light"/>
              </a:rPr>
              <a:t> or </a:t>
            </a:r>
            <a:r>
              <a:rPr lang="en-US" sz="3200" dirty="0">
                <a:latin typeface="Gill Sans Light"/>
                <a:cs typeface="Gill Sans Light"/>
              </a:rPr>
              <a:t>GRAPE):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Gill Sans Light"/>
                <a:cs typeface="Gill Sans Light"/>
              </a:rPr>
              <a:t>    Caneva </a:t>
            </a:r>
            <a:r>
              <a:rPr lang="en-US" sz="2400" dirty="0">
                <a:latin typeface="Gill Sans Light"/>
                <a:cs typeface="Gill Sans Light"/>
              </a:rPr>
              <a:t>et al., Phys. Rev. </a:t>
            </a:r>
            <a:r>
              <a:rPr lang="en-US" sz="2400" dirty="0" err="1">
                <a:latin typeface="Gill Sans Light"/>
                <a:cs typeface="Gill Sans Light"/>
              </a:rPr>
              <a:t>Lett</a:t>
            </a:r>
            <a:r>
              <a:rPr lang="en-US" sz="2400" dirty="0">
                <a:latin typeface="Gill Sans Light"/>
                <a:cs typeface="Gill Sans Light"/>
              </a:rPr>
              <a:t>. </a:t>
            </a:r>
            <a:r>
              <a:rPr lang="en-US" sz="2400" b="1" dirty="0">
                <a:latin typeface="Gill Sans Light"/>
                <a:cs typeface="Gill Sans Light"/>
              </a:rPr>
              <a:t>103</a:t>
            </a:r>
            <a:r>
              <a:rPr lang="en-US" sz="2400" dirty="0">
                <a:latin typeface="Gill Sans Light"/>
                <a:cs typeface="Gill Sans Light"/>
              </a:rPr>
              <a:t>, 240501 (2009)</a:t>
            </a:r>
          </a:p>
        </p:txBody>
      </p:sp>
    </p:spTree>
    <p:extLst>
      <p:ext uri="{BB962C8B-B14F-4D97-AF65-F5344CB8AC3E}">
        <p14:creationId xmlns:p14="http://schemas.microsoft.com/office/powerpoint/2010/main" val="335198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23375"/>
            <a:ext cx="8229600" cy="50227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Two-level Hamiltonian:</a:t>
            </a:r>
          </a:p>
          <a:p>
            <a:endParaRPr lang="en-US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42816" y="2857670"/>
            <a:ext cx="0" cy="300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57492" y="3125042"/>
            <a:ext cx="15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drive amplitude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(constant)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9371" y="3110322"/>
            <a:ext cx="17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detuning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control field</a:t>
            </a:r>
            <a:r>
              <a:rPr lang="en-US" dirty="0" smtClean="0">
                <a:latin typeface="Gill Sans Light"/>
                <a:cs typeface="Gill Sans Light"/>
              </a:rPr>
              <a:t>)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907802" y="2876374"/>
            <a:ext cx="0" cy="300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Landau-Zener transition</a:t>
            </a:r>
            <a:endParaRPr lang="en-US" dirty="0">
              <a:solidFill>
                <a:srgbClr val="1F497D"/>
              </a:solidFill>
              <a:latin typeface="Gill Sans Light"/>
              <a:cs typeface="Gill 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55" y="2094403"/>
            <a:ext cx="5664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23375"/>
            <a:ext cx="8229600" cy="50227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Two-level Hamiltonian:</a:t>
            </a:r>
          </a:p>
          <a:p>
            <a:endParaRPr lang="en-US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 smtClean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r>
              <a:rPr lang="en-US" b="1" i="1" u="sng" dirty="0" smtClean="0">
                <a:solidFill>
                  <a:srgbClr val="000000"/>
                </a:solidFill>
                <a:latin typeface="Gill Sans"/>
                <a:cs typeface="Gill Sans"/>
              </a:rPr>
              <a:t>Method: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 Shape the detuning in </a:t>
            </a:r>
            <a:r>
              <a:rPr lang="en-US" dirty="0" smtClean="0">
                <a:solidFill>
                  <a:srgbClr val="C0504D"/>
                </a:solidFill>
                <a:latin typeface="Gill Sans Light"/>
                <a:cs typeface="Gill Sans Light"/>
              </a:rPr>
              <a:t>Fourier space</a:t>
            </a:r>
            <a:r>
              <a:rPr lang="en-US" dirty="0" smtClean="0">
                <a:solidFill>
                  <a:srgbClr val="000000"/>
                </a:solidFill>
                <a:latin typeface="Gill Sans Light"/>
                <a:cs typeface="Gill Sans Light"/>
              </a:rPr>
              <a:t> by optimizing </a:t>
            </a:r>
            <a:r>
              <a:rPr lang="en-US" dirty="0" smtClean="0">
                <a:latin typeface="Gill Sans Light"/>
                <a:cs typeface="Gill Sans Light"/>
              </a:rPr>
              <a:t>sine modes.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Landau-Zener transition</a:t>
            </a:r>
            <a:endParaRPr lang="en-US" dirty="0">
              <a:solidFill>
                <a:srgbClr val="1F497D"/>
              </a:solidFill>
              <a:latin typeface="Gill Sans Light"/>
              <a:cs typeface="Gill Sans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64" y="4925426"/>
            <a:ext cx="1384300" cy="158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27" y="4925426"/>
            <a:ext cx="1384300" cy="1587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041" y="4892002"/>
            <a:ext cx="1384300" cy="1587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458" y="4858574"/>
            <a:ext cx="1384300" cy="15875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765619" y="5147146"/>
            <a:ext cx="406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ill Sans Light"/>
                <a:cs typeface="Gill Sans Light"/>
              </a:rPr>
              <a:t>+</a:t>
            </a:r>
            <a:endParaRPr lang="en-US" sz="5400" dirty="0"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72210" y="5149138"/>
            <a:ext cx="406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ill Sans Light"/>
                <a:cs typeface="Gill Sans Light"/>
              </a:rPr>
              <a:t>+</a:t>
            </a:r>
            <a:endParaRPr lang="en-US" sz="5400" dirty="0"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5510" y="5134418"/>
            <a:ext cx="336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Gill Sans Light"/>
                <a:cs typeface="Gill Sans Light"/>
              </a:rPr>
              <a:t>+ </a:t>
            </a:r>
            <a:r>
              <a:rPr lang="is-IS" sz="5400" dirty="0" smtClean="0">
                <a:latin typeface="Gill Sans Light"/>
                <a:cs typeface="Gill Sans Light"/>
              </a:rPr>
              <a:t>… =</a:t>
            </a:r>
            <a:endParaRPr lang="en-US" sz="5400" dirty="0">
              <a:latin typeface="Gill Sans Light"/>
              <a:cs typeface="Gill Sans Ligh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742816" y="2857670"/>
            <a:ext cx="0" cy="300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57492" y="3125042"/>
            <a:ext cx="15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drive amplitude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(constant)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19371" y="3110322"/>
            <a:ext cx="17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detuning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control field</a:t>
            </a:r>
            <a:r>
              <a:rPr lang="en-US" dirty="0" smtClean="0">
                <a:latin typeface="Gill Sans Light"/>
                <a:cs typeface="Gill Sans Light"/>
              </a:rPr>
              <a:t>)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907802" y="2876374"/>
            <a:ext cx="0" cy="300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7355" y="2094403"/>
            <a:ext cx="5664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2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872" y="2011680"/>
            <a:ext cx="112903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531" y="2013016"/>
            <a:ext cx="11290300" cy="3733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  <a:latin typeface="Gill Sans Light"/>
                <a:cs typeface="Gill Sans Light"/>
              </a:rPr>
              <a:t>Example: Landau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-</a:t>
            </a:r>
            <a:r>
              <a:rPr lang="en-US" dirty="0" err="1">
                <a:solidFill>
                  <a:srgbClr val="1F497D"/>
                </a:solidFill>
                <a:latin typeface="Gill Sans Light"/>
                <a:cs typeface="Gill Sans Light"/>
              </a:rPr>
              <a:t>Zener</a:t>
            </a:r>
            <a:r>
              <a:rPr lang="en-US" dirty="0">
                <a:solidFill>
                  <a:srgbClr val="1F497D"/>
                </a:solidFill>
                <a:latin typeface="Gill Sans Light"/>
                <a:cs typeface="Gill Sans Light"/>
              </a:rPr>
              <a:t> transition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28936" y="4501857"/>
            <a:ext cx="14658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428936" y="4501857"/>
            <a:ext cx="1465862" cy="646331"/>
            <a:chOff x="7525281" y="1724790"/>
            <a:chExt cx="1465862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736929" y="1724790"/>
              <a:ext cx="125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hard pulse</a:t>
              </a:r>
              <a:endParaRPr lang="en-US" dirty="0">
                <a:latin typeface="Helvetica"/>
                <a:cs typeface="Helvetic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25281" y="1724790"/>
              <a:ext cx="423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--</a:t>
              </a:r>
            </a:p>
            <a:p>
              <a:endParaRPr lang="en-US" dirty="0">
                <a:solidFill>
                  <a:srgbClr val="FF0000"/>
                </a:solidFill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987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717</Words>
  <Application>Microsoft Macintosh PowerPoint</Application>
  <PresentationFormat>On-screen Show (4:3)</PresentationFormat>
  <Paragraphs>164</Paragraphs>
  <Slides>18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Fast adiabatic control near the quantum speed limit</vt:lpstr>
      <vt:lpstr>Adiabatic quantum control</vt:lpstr>
      <vt:lpstr>Adiabatic quantum control</vt:lpstr>
      <vt:lpstr>Adiabatic quantum control</vt:lpstr>
      <vt:lpstr>Adiabatic quantum control</vt:lpstr>
      <vt:lpstr>Example: Landau-Zener transition</vt:lpstr>
      <vt:lpstr>Example: Landau-Zener transition</vt:lpstr>
      <vt:lpstr>Example: Landau-Zener transition</vt:lpstr>
      <vt:lpstr>Example: Landau-Zener transition</vt:lpstr>
      <vt:lpstr>Example: Landau-Zener transition</vt:lpstr>
      <vt:lpstr>Example: Landau-Zener transition</vt:lpstr>
      <vt:lpstr>Example: Landau-Zener transition</vt:lpstr>
      <vt:lpstr>Example: Landau-Zener transition</vt:lpstr>
      <vt:lpstr>Example: Landau-Zener transition</vt:lpstr>
      <vt:lpstr>Example: Landau-Zener transition</vt:lpstr>
      <vt:lpstr>Example: Landau-Zener transition</vt:lpstr>
      <vt:lpstr>Example: Landau-Zener transition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Vandermause</dc:creator>
  <cp:lastModifiedBy>Jonathan Vandermause</cp:lastModifiedBy>
  <cp:revision>81</cp:revision>
  <dcterms:created xsi:type="dcterms:W3CDTF">2017-05-27T17:56:55Z</dcterms:created>
  <dcterms:modified xsi:type="dcterms:W3CDTF">2017-06-06T16:58:40Z</dcterms:modified>
</cp:coreProperties>
</file>