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2"/>
  </p:notesMasterIdLst>
  <p:sldIdLst>
    <p:sldId id="256" r:id="rId2"/>
    <p:sldId id="265" r:id="rId3"/>
    <p:sldId id="257" r:id="rId4"/>
    <p:sldId id="258" r:id="rId5"/>
    <p:sldId id="259" r:id="rId6"/>
    <p:sldId id="261" r:id="rId7"/>
    <p:sldId id="262" r:id="rId8"/>
    <p:sldId id="263" r:id="rId9"/>
    <p:sldId id="260"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567" autoAdjust="0"/>
  </p:normalViewPr>
  <p:slideViewPr>
    <p:cSldViewPr snapToGrid="0">
      <p:cViewPr varScale="1">
        <p:scale>
          <a:sx n="71" d="100"/>
          <a:sy n="71" d="100"/>
        </p:scale>
        <p:origin x="34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4B0A27-B064-4639-A06D-7BCF17C0CE37}" type="datetimeFigureOut">
              <a:rPr lang="en-US" smtClean="0"/>
              <a:t>4/29/2025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97F0C2-7912-4711-8B40-E8647C1D7C72}" type="slidenum">
              <a:rPr lang="en-US" smtClean="0"/>
              <a:t>‹#›</a:t>
            </a:fld>
            <a:endParaRPr lang="en-US"/>
          </a:p>
        </p:txBody>
      </p:sp>
    </p:spTree>
    <p:extLst>
      <p:ext uri="{BB962C8B-B14F-4D97-AF65-F5344CB8AC3E}">
        <p14:creationId xmlns:p14="http://schemas.microsoft.com/office/powerpoint/2010/main" val="3516393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97F0C2-7912-4711-8B40-E8647C1D7C72}" type="slidenum">
              <a:rPr lang="en-US" smtClean="0"/>
              <a:t>2</a:t>
            </a:fld>
            <a:endParaRPr lang="en-US"/>
          </a:p>
        </p:txBody>
      </p:sp>
    </p:spTree>
    <p:extLst>
      <p:ext uri="{BB962C8B-B14F-4D97-AF65-F5344CB8AC3E}">
        <p14:creationId xmlns:p14="http://schemas.microsoft.com/office/powerpoint/2010/main" val="2164273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97F0C2-7912-4711-8B40-E8647C1D7C72}" type="slidenum">
              <a:rPr lang="en-US" smtClean="0"/>
              <a:t>4</a:t>
            </a:fld>
            <a:endParaRPr lang="en-US"/>
          </a:p>
        </p:txBody>
      </p:sp>
    </p:spTree>
    <p:extLst>
      <p:ext uri="{BB962C8B-B14F-4D97-AF65-F5344CB8AC3E}">
        <p14:creationId xmlns:p14="http://schemas.microsoft.com/office/powerpoint/2010/main" val="13552078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756EF44F-4A1E-47E6-8B32-6CC25CD143E2}" type="datetimeFigureOut">
              <a:rPr lang="en-US" smtClean="0"/>
              <a:t>4/29/2025</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BEE8DDFD-767D-443D-8A51-253793E5607B}" type="slidenum">
              <a:rPr lang="en-US" smtClean="0"/>
              <a:t>‹#›</a:t>
            </a:fld>
            <a:endParaRPr lang="en-US"/>
          </a:p>
        </p:txBody>
      </p:sp>
    </p:spTree>
    <p:extLst>
      <p:ext uri="{BB962C8B-B14F-4D97-AF65-F5344CB8AC3E}">
        <p14:creationId xmlns:p14="http://schemas.microsoft.com/office/powerpoint/2010/main" val="65353830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6EF44F-4A1E-47E6-8B32-6CC25CD143E2}"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E8DDFD-767D-443D-8A51-253793E5607B}" type="slidenum">
              <a:rPr lang="en-US" smtClean="0"/>
              <a:t>‹#›</a:t>
            </a:fld>
            <a:endParaRPr lang="en-US"/>
          </a:p>
        </p:txBody>
      </p:sp>
    </p:spTree>
    <p:extLst>
      <p:ext uri="{BB962C8B-B14F-4D97-AF65-F5344CB8AC3E}">
        <p14:creationId xmlns:p14="http://schemas.microsoft.com/office/powerpoint/2010/main" val="3522041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6EF44F-4A1E-47E6-8B32-6CC25CD143E2}"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E8DDFD-767D-443D-8A51-253793E5607B}" type="slidenum">
              <a:rPr lang="en-US" smtClean="0"/>
              <a:t>‹#›</a:t>
            </a:fld>
            <a:endParaRPr lang="en-US"/>
          </a:p>
        </p:txBody>
      </p:sp>
    </p:spTree>
    <p:extLst>
      <p:ext uri="{BB962C8B-B14F-4D97-AF65-F5344CB8AC3E}">
        <p14:creationId xmlns:p14="http://schemas.microsoft.com/office/powerpoint/2010/main" val="182469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6EF44F-4A1E-47E6-8B32-6CC25CD143E2}" type="datetimeFigureOut">
              <a:rPr lang="en-US" smtClean="0"/>
              <a:t>4/29/2025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E8DDFD-767D-443D-8A51-253793E5607B}" type="slidenum">
              <a:rPr lang="en-US" smtClean="0"/>
              <a:t>‹#›</a:t>
            </a:fld>
            <a:endParaRPr lang="en-US"/>
          </a:p>
        </p:txBody>
      </p:sp>
    </p:spTree>
    <p:extLst>
      <p:ext uri="{BB962C8B-B14F-4D97-AF65-F5344CB8AC3E}">
        <p14:creationId xmlns:p14="http://schemas.microsoft.com/office/powerpoint/2010/main" val="1801308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756EF44F-4A1E-47E6-8B32-6CC25CD143E2}" type="datetimeFigureOut">
              <a:rPr lang="en-US" smtClean="0"/>
              <a:t>4/29/2025</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BEE8DDFD-767D-443D-8A51-253793E5607B}" type="slidenum">
              <a:rPr lang="en-US" smtClean="0"/>
              <a:t>‹#›</a:t>
            </a:fld>
            <a:endParaRPr lang="en-US"/>
          </a:p>
        </p:txBody>
      </p:sp>
    </p:spTree>
    <p:extLst>
      <p:ext uri="{BB962C8B-B14F-4D97-AF65-F5344CB8AC3E}">
        <p14:creationId xmlns:p14="http://schemas.microsoft.com/office/powerpoint/2010/main" val="376959802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6EF44F-4A1E-47E6-8B32-6CC25CD143E2}" type="datetimeFigureOut">
              <a:rPr lang="en-US" smtClean="0"/>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E8DDFD-767D-443D-8A51-253793E5607B}" type="slidenum">
              <a:rPr lang="en-US" smtClean="0"/>
              <a:t>‹#›</a:t>
            </a:fld>
            <a:endParaRPr lang="en-US"/>
          </a:p>
        </p:txBody>
      </p:sp>
    </p:spTree>
    <p:extLst>
      <p:ext uri="{BB962C8B-B14F-4D97-AF65-F5344CB8AC3E}">
        <p14:creationId xmlns:p14="http://schemas.microsoft.com/office/powerpoint/2010/main" val="1912171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6EF44F-4A1E-47E6-8B32-6CC25CD143E2}" type="datetimeFigureOut">
              <a:rPr lang="en-US" smtClean="0"/>
              <a:t>4/29/2025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E8DDFD-767D-443D-8A51-253793E5607B}" type="slidenum">
              <a:rPr lang="en-US" smtClean="0"/>
              <a:t>‹#›</a:t>
            </a:fld>
            <a:endParaRPr lang="en-US"/>
          </a:p>
        </p:txBody>
      </p:sp>
    </p:spTree>
    <p:extLst>
      <p:ext uri="{BB962C8B-B14F-4D97-AF65-F5344CB8AC3E}">
        <p14:creationId xmlns:p14="http://schemas.microsoft.com/office/powerpoint/2010/main" val="1430432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6EF44F-4A1E-47E6-8B32-6CC25CD143E2}" type="datetimeFigureOut">
              <a:rPr lang="en-US" smtClean="0"/>
              <a:t>4/29/2025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E8DDFD-767D-443D-8A51-253793E5607B}" type="slidenum">
              <a:rPr lang="en-US" smtClean="0"/>
              <a:t>‹#›</a:t>
            </a:fld>
            <a:endParaRPr lang="en-US"/>
          </a:p>
        </p:txBody>
      </p:sp>
    </p:spTree>
    <p:extLst>
      <p:ext uri="{BB962C8B-B14F-4D97-AF65-F5344CB8AC3E}">
        <p14:creationId xmlns:p14="http://schemas.microsoft.com/office/powerpoint/2010/main" val="4150405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6EF44F-4A1E-47E6-8B32-6CC25CD143E2}" type="datetimeFigureOut">
              <a:rPr lang="en-US" smtClean="0"/>
              <a:t>4/29/2025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E8DDFD-767D-443D-8A51-253793E5607B}" type="slidenum">
              <a:rPr lang="en-US" smtClean="0"/>
              <a:t>‹#›</a:t>
            </a:fld>
            <a:endParaRPr lang="en-US"/>
          </a:p>
        </p:txBody>
      </p:sp>
    </p:spTree>
    <p:extLst>
      <p:ext uri="{BB962C8B-B14F-4D97-AF65-F5344CB8AC3E}">
        <p14:creationId xmlns:p14="http://schemas.microsoft.com/office/powerpoint/2010/main" val="1822148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756EF44F-4A1E-47E6-8B32-6CC25CD143E2}" type="datetimeFigureOut">
              <a:rPr lang="en-US" smtClean="0"/>
              <a:t>4/29/2025</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BEE8DDFD-767D-443D-8A51-253793E5607B}"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82700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756EF44F-4A1E-47E6-8B32-6CC25CD143E2}" type="datetimeFigureOut">
              <a:rPr lang="en-US" smtClean="0"/>
              <a:t>4/29/2025</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BEE8DDFD-767D-443D-8A51-253793E5607B}"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67101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756EF44F-4A1E-47E6-8B32-6CC25CD143E2}" type="datetimeFigureOut">
              <a:rPr lang="en-US" smtClean="0"/>
              <a:t>4/29/2025</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BEE8DDFD-767D-443D-8A51-253793E5607B}" type="slidenum">
              <a:rPr lang="en-US" smtClean="0"/>
              <a:t>‹#›</a:t>
            </a:fld>
            <a:endParaRPr lang="en-US"/>
          </a:p>
        </p:txBody>
      </p:sp>
    </p:spTree>
    <p:extLst>
      <p:ext uri="{BB962C8B-B14F-4D97-AF65-F5344CB8AC3E}">
        <p14:creationId xmlns:p14="http://schemas.microsoft.com/office/powerpoint/2010/main" val="72011286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themeOverride" Target="../theme/themeOverride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D2DA9-8F96-237D-7358-F2C32F934BDE}"/>
              </a:ext>
            </a:extLst>
          </p:cNvPr>
          <p:cNvSpPr>
            <a:spLocks noGrp="1"/>
          </p:cNvSpPr>
          <p:nvPr>
            <p:ph type="ctrTitle"/>
          </p:nvPr>
        </p:nvSpPr>
        <p:spPr/>
        <p:txBody>
          <a:bodyPr/>
          <a:lstStyle/>
          <a:p>
            <a:r>
              <a:rPr lang="en-US" dirty="0"/>
              <a:t>E-Commerce Report</a:t>
            </a:r>
          </a:p>
        </p:txBody>
      </p:sp>
      <p:sp>
        <p:nvSpPr>
          <p:cNvPr id="3" name="Subtitle 2">
            <a:extLst>
              <a:ext uri="{FF2B5EF4-FFF2-40B4-BE49-F238E27FC236}">
                <a16:creationId xmlns:a16="http://schemas.microsoft.com/office/drawing/2014/main" id="{154AEE76-C388-BFC3-E047-8AAAD9CFB65B}"/>
              </a:ext>
            </a:extLst>
          </p:cNvPr>
          <p:cNvSpPr>
            <a:spLocks noGrp="1"/>
          </p:cNvSpPr>
          <p:nvPr>
            <p:ph type="subTitle" idx="1"/>
          </p:nvPr>
        </p:nvSpPr>
        <p:spPr>
          <a:xfrm>
            <a:off x="1562100" y="4682063"/>
            <a:ext cx="9070848" cy="678831"/>
          </a:xfrm>
        </p:spPr>
        <p:txBody>
          <a:bodyPr>
            <a:noAutofit/>
          </a:bodyPr>
          <a:lstStyle/>
          <a:p>
            <a:r>
              <a:rPr lang="en-US" sz="1100" b="1" dirty="0"/>
              <a:t>By Rahma Muhamed </a:t>
            </a:r>
            <a:br>
              <a:rPr lang="ar-EG" sz="1100" b="1" dirty="0"/>
            </a:br>
            <a:r>
              <a:rPr lang="en-US" sz="1100" b="1" dirty="0"/>
              <a:t>Under the supervision of</a:t>
            </a:r>
            <a:r>
              <a:rPr lang="ar-EG" sz="1100" b="1" dirty="0"/>
              <a:t> </a:t>
            </a:r>
            <a:br>
              <a:rPr lang="en-US" sz="1100" b="1" dirty="0"/>
            </a:br>
            <a:r>
              <a:rPr lang="en-US" sz="1100" b="1" dirty="0"/>
              <a:t> Eng. Seba Mustafa</a:t>
            </a:r>
          </a:p>
        </p:txBody>
      </p:sp>
    </p:spTree>
    <p:extLst>
      <p:ext uri="{BB962C8B-B14F-4D97-AF65-F5344CB8AC3E}">
        <p14:creationId xmlns:p14="http://schemas.microsoft.com/office/powerpoint/2010/main" val="2657333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2AFB327C-6618-FF54-95B5-00479B28EC0D}"/>
              </a:ext>
            </a:extLst>
          </p:cNvPr>
          <p:cNvSpPr>
            <a:spLocks noGrp="1" noChangeArrowheads="1"/>
          </p:cNvSpPr>
          <p:nvPr>
            <p:ph idx="4294967295"/>
          </p:nvPr>
        </p:nvSpPr>
        <p:spPr bwMode="auto">
          <a:xfrm>
            <a:off x="546099" y="750887"/>
            <a:ext cx="6958013" cy="535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average time taken to deliver orders to customers is almost half the expected average time, which indicates the efficiency of the delivery department.</a:t>
            </a: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It appears that purchase rates are very high in the first quarter of the year and gradually decrease toward the end of the year. This means that sales opportunities are stronger in the first half, so it's advisable to maximize them by providing the necessary types and quantities of products and following appropriate pricing strategies. Discounts and promotions should be reserved for the last quarter to attract customers.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Sales value is directly proportional to the number of orders during the year, so I recommend focusing on increasing the number of orders.</a:t>
            </a:r>
          </a:p>
        </p:txBody>
      </p:sp>
      <p:pic>
        <p:nvPicPr>
          <p:cNvPr id="6" name="Picture 5">
            <a:extLst>
              <a:ext uri="{FF2B5EF4-FFF2-40B4-BE49-F238E27FC236}">
                <a16:creationId xmlns:a16="http://schemas.microsoft.com/office/drawing/2014/main" id="{151CBB98-0F8D-D644-6708-CEC8F9A542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2963" y="1917650"/>
            <a:ext cx="4045691" cy="1839360"/>
          </a:xfrm>
          <a:prstGeom prst="rect">
            <a:avLst/>
          </a:prstGeom>
        </p:spPr>
      </p:pic>
      <p:pic>
        <p:nvPicPr>
          <p:cNvPr id="8" name="Picture 7">
            <a:extLst>
              <a:ext uri="{FF2B5EF4-FFF2-40B4-BE49-F238E27FC236}">
                <a16:creationId xmlns:a16="http://schemas.microsoft.com/office/drawing/2014/main" id="{195300E1-64ED-F436-675A-DD90BEB5B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2962" y="4419599"/>
            <a:ext cx="4045691" cy="1936377"/>
          </a:xfrm>
          <a:prstGeom prst="rect">
            <a:avLst/>
          </a:prstGeom>
        </p:spPr>
      </p:pic>
    </p:spTree>
    <p:extLst>
      <p:ext uri="{BB962C8B-B14F-4D97-AF65-F5344CB8AC3E}">
        <p14:creationId xmlns:p14="http://schemas.microsoft.com/office/powerpoint/2010/main" val="2219075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EA32954D-129B-F608-6CAC-4EB57D177532}"/>
              </a:ext>
            </a:extLst>
          </p:cNvPr>
          <p:cNvSpPr>
            <a:spLocks noGrp="1"/>
          </p:cNvSpPr>
          <p:nvPr>
            <p:ph type="title"/>
          </p:nvPr>
        </p:nvSpPr>
        <p:spPr>
          <a:xfrm>
            <a:off x="493059" y="735106"/>
            <a:ext cx="11170023" cy="1579952"/>
          </a:xfrm>
        </p:spPr>
        <p:txBody>
          <a:bodyPr>
            <a:normAutofit fontScale="90000"/>
          </a:bodyPr>
          <a:lstStyle/>
          <a:p>
            <a:pPr marL="171450" indent="-171450">
              <a:buFont typeface="Arial" panose="020B0604020202020204" pitchFamily="34" charset="0"/>
              <a:buChar char="•"/>
            </a:pPr>
            <a:r>
              <a:rPr lang="en-US" sz="2000" dirty="0">
                <a:latin typeface="Arial" panose="020B0604020202020204" pitchFamily="34" charset="0"/>
                <a:cs typeface="Arial" panose="020B0604020202020204" pitchFamily="34" charset="0"/>
              </a:rPr>
              <a:t>The data profile describes an online store in Brazil that began operations in late 2016. It appears that the store sells in various states and cities, and its sales seem to be increasing.</a:t>
            </a:r>
            <a:br>
              <a:rPr lang="ar-EG" sz="2000" dirty="0">
                <a:latin typeface="Arial" panose="020B0604020202020204" pitchFamily="34" charset="0"/>
                <a:cs typeface="Arial" panose="020B0604020202020204" pitchFamily="34" charset="0"/>
              </a:rPr>
            </a:br>
            <a:br>
              <a:rPr lang="ar-EG"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I have cleaned and filtered this data, performed calculations, and developed this model, upon which I created the visualizations and derived insights.</a:t>
            </a:r>
            <a:br>
              <a:rPr lang="ar-EG" sz="800" dirty="0"/>
            </a:br>
            <a:br>
              <a:rPr lang="ar-EG" sz="800" dirty="0"/>
            </a:br>
            <a:br>
              <a:rPr lang="en-US" sz="800" dirty="0"/>
            </a:br>
            <a:br>
              <a:rPr lang="en-US" sz="800" dirty="0"/>
            </a:br>
            <a:endParaRPr lang="en-US" sz="1800" dirty="0">
              <a:latin typeface="Arial" panose="020B0604020202020204" pitchFamily="34" charset="0"/>
              <a:cs typeface="Arial" panose="020B0604020202020204" pitchFamily="34" charset="0"/>
            </a:endParaRPr>
          </a:p>
        </p:txBody>
      </p:sp>
      <p:sp>
        <p:nvSpPr>
          <p:cNvPr id="5" name="Content Placeholder 4">
            <a:extLst>
              <a:ext uri="{FF2B5EF4-FFF2-40B4-BE49-F238E27FC236}">
                <a16:creationId xmlns:a16="http://schemas.microsoft.com/office/drawing/2014/main" id="{A84CE26C-0370-24E8-4470-CC902DBB0EB5}"/>
              </a:ext>
            </a:extLst>
          </p:cNvPr>
          <p:cNvSpPr>
            <a:spLocks noGrp="1"/>
          </p:cNvSpPr>
          <p:nvPr>
            <p:ph idx="1"/>
          </p:nvPr>
        </p:nvSpPr>
        <p:spPr>
          <a:xfrm>
            <a:off x="493059" y="2501153"/>
            <a:ext cx="4527176" cy="3729474"/>
          </a:xfrm>
        </p:spPr>
        <p:txBody>
          <a:bodyPr>
            <a:normAutofit/>
          </a:bodyPr>
          <a:lstStyle/>
          <a:p>
            <a:r>
              <a:rPr lang="en-US" dirty="0">
                <a:latin typeface="Arial" panose="020B0604020202020204" pitchFamily="34" charset="0"/>
                <a:cs typeface="Arial" panose="020B0604020202020204" pitchFamily="34" charset="0"/>
              </a:rPr>
              <a:t>I divided the data into categories: general data, product-specific data, seller-specific data, geographic location data, and time-specific data.</a:t>
            </a:r>
            <a:endParaRPr lang="ar-EG" dirty="0">
              <a:latin typeface="Arial" panose="020B0604020202020204" pitchFamily="34" charset="0"/>
              <a:cs typeface="Arial" panose="020B0604020202020204" pitchFamily="34" charset="0"/>
            </a:endParaRPr>
          </a:p>
          <a:p>
            <a:endParaRPr lang="ar-EG"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 formulated the business questions.</a:t>
            </a:r>
            <a:endParaRPr lang="ar-EG"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 then analyzed the data based on these categories and extracted insights.</a:t>
            </a:r>
          </a:p>
        </p:txBody>
      </p:sp>
      <p:pic>
        <p:nvPicPr>
          <p:cNvPr id="7" name="Picture 6">
            <a:extLst>
              <a:ext uri="{FF2B5EF4-FFF2-40B4-BE49-F238E27FC236}">
                <a16:creationId xmlns:a16="http://schemas.microsoft.com/office/drawing/2014/main" id="{F596F476-EA0F-F3AD-0342-81A9E30AF7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1576" y="2090940"/>
            <a:ext cx="6257365" cy="4181880"/>
          </a:xfrm>
          <a:prstGeom prst="rect">
            <a:avLst/>
          </a:prstGeom>
        </p:spPr>
      </p:pic>
    </p:spTree>
    <p:extLst>
      <p:ext uri="{BB962C8B-B14F-4D97-AF65-F5344CB8AC3E}">
        <p14:creationId xmlns:p14="http://schemas.microsoft.com/office/powerpoint/2010/main" val="2517362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B496C-623C-BFF1-C8E1-26D41E19AD0D}"/>
              </a:ext>
            </a:extLst>
          </p:cNvPr>
          <p:cNvSpPr>
            <a:spLocks noGrp="1"/>
          </p:cNvSpPr>
          <p:nvPr>
            <p:ph type="title"/>
          </p:nvPr>
        </p:nvSpPr>
        <p:spPr>
          <a:xfrm>
            <a:off x="532660" y="672614"/>
            <a:ext cx="10333608" cy="665825"/>
          </a:xfrm>
        </p:spPr>
        <p:txBody>
          <a:bodyPr>
            <a:normAutofit/>
          </a:bodyPr>
          <a:lstStyle/>
          <a:p>
            <a:pPr algn="just"/>
            <a:r>
              <a:rPr lang="en-US" sz="4000" u="sng" dirty="0"/>
              <a:t>Business Questions</a:t>
            </a:r>
          </a:p>
        </p:txBody>
      </p:sp>
      <p:sp>
        <p:nvSpPr>
          <p:cNvPr id="3" name="Content Placeholder 2">
            <a:extLst>
              <a:ext uri="{FF2B5EF4-FFF2-40B4-BE49-F238E27FC236}">
                <a16:creationId xmlns:a16="http://schemas.microsoft.com/office/drawing/2014/main" id="{F2F2523A-B125-8A61-EEC7-53186FCB3EDD}"/>
              </a:ext>
            </a:extLst>
          </p:cNvPr>
          <p:cNvSpPr>
            <a:spLocks noGrp="1"/>
          </p:cNvSpPr>
          <p:nvPr>
            <p:ph idx="1"/>
          </p:nvPr>
        </p:nvSpPr>
        <p:spPr>
          <a:xfrm>
            <a:off x="532660" y="1553592"/>
            <a:ext cx="11114843" cy="5015884"/>
          </a:xfrm>
        </p:spPr>
        <p:txBody>
          <a:bodyPr>
            <a:normAutofit/>
          </a:bodyPr>
          <a:lstStyle/>
          <a:p>
            <a:pPr>
              <a:lnSpc>
                <a:spcPct val="150000"/>
              </a:lnSpc>
            </a:pPr>
            <a:r>
              <a:rPr lang="en-US" dirty="0">
                <a:latin typeface="Arial" panose="020B0604020202020204" pitchFamily="34" charset="0"/>
                <a:cs typeface="Arial" panose="020B0604020202020204" pitchFamily="34" charset="0"/>
              </a:rPr>
              <a:t>What is the total revenue?</a:t>
            </a:r>
          </a:p>
          <a:p>
            <a:pPr>
              <a:lnSpc>
                <a:spcPct val="150000"/>
              </a:lnSpc>
            </a:pPr>
            <a:r>
              <a:rPr lang="en-US" dirty="0">
                <a:latin typeface="Arial" panose="020B0604020202020204" pitchFamily="34" charset="0"/>
                <a:cs typeface="Arial" panose="020B0604020202020204" pitchFamily="34" charset="0"/>
              </a:rPr>
              <a:t>What is the total sales value?</a:t>
            </a:r>
          </a:p>
          <a:p>
            <a:pPr>
              <a:lnSpc>
                <a:spcPct val="150000"/>
              </a:lnSpc>
            </a:pPr>
            <a:r>
              <a:rPr lang="en-US" dirty="0">
                <a:latin typeface="Arial" panose="020B0604020202020204" pitchFamily="34" charset="0"/>
                <a:cs typeface="Arial" panose="020B0604020202020204" pitchFamily="34" charset="0"/>
              </a:rPr>
              <a:t>What is the total number of units sold?</a:t>
            </a:r>
          </a:p>
          <a:p>
            <a:pPr>
              <a:lnSpc>
                <a:spcPct val="150000"/>
              </a:lnSpc>
            </a:pPr>
            <a:r>
              <a:rPr lang="en-US" dirty="0">
                <a:latin typeface="Arial" panose="020B0604020202020204" pitchFamily="34" charset="0"/>
                <a:cs typeface="Arial" panose="020B0604020202020204" pitchFamily="34" charset="0"/>
              </a:rPr>
              <a:t>What is the total number of orders? Could you also provide a breakdown by order status?</a:t>
            </a:r>
          </a:p>
          <a:p>
            <a:pPr>
              <a:lnSpc>
                <a:spcPct val="150000"/>
              </a:lnSpc>
            </a:pPr>
            <a:r>
              <a:rPr lang="en-US" dirty="0">
                <a:latin typeface="Arial" panose="020B0604020202020204" pitchFamily="34" charset="0"/>
                <a:cs typeface="Arial" panose="020B0604020202020204" pitchFamily="34" charset="0"/>
              </a:rPr>
              <a:t>What are the sales values per year?</a:t>
            </a:r>
          </a:p>
          <a:p>
            <a:pPr>
              <a:lnSpc>
                <a:spcPct val="150000"/>
              </a:lnSpc>
            </a:pPr>
            <a:r>
              <a:rPr lang="en-US" dirty="0">
                <a:latin typeface="Arial" panose="020B0604020202020204" pitchFamily="34" charset="0"/>
                <a:cs typeface="Arial" panose="020B0604020202020204" pitchFamily="34" charset="0"/>
              </a:rPr>
              <a:t>What are the payment methods customers relied on, and what percentage of each method was used?</a:t>
            </a:r>
          </a:p>
          <a:p>
            <a:pPr>
              <a:lnSpc>
                <a:spcPct val="150000"/>
              </a:lnSpc>
            </a:pPr>
            <a:r>
              <a:rPr lang="en-US" dirty="0">
                <a:latin typeface="Arial" panose="020B0604020202020204" pitchFamily="34" charset="0"/>
                <a:cs typeface="Arial" panose="020B0604020202020204" pitchFamily="34" charset="0"/>
              </a:rPr>
              <a:t>What are the top 10 products in terms of sales value?</a:t>
            </a:r>
          </a:p>
          <a:p>
            <a:pPr>
              <a:lnSpc>
                <a:spcPct val="150000"/>
              </a:lnSpc>
            </a:pPr>
            <a:r>
              <a:rPr lang="en-US" dirty="0">
                <a:latin typeface="Arial" panose="020B0604020202020204" pitchFamily="34" charset="0"/>
                <a:cs typeface="Arial" panose="020B0604020202020204" pitchFamily="34" charset="0"/>
              </a:rPr>
              <a:t>What are the sales per product category? How many product categories do we have? How many units were sold in each category? And what is the relationship between sales amount and the number of units sold?</a:t>
            </a:r>
          </a:p>
        </p:txBody>
      </p:sp>
    </p:spTree>
    <p:extLst>
      <p:ext uri="{BB962C8B-B14F-4D97-AF65-F5344CB8AC3E}">
        <p14:creationId xmlns:p14="http://schemas.microsoft.com/office/powerpoint/2010/main" val="552075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CC3CDF5-9F51-2A0B-3A8D-57315DC26652}"/>
              </a:ext>
            </a:extLst>
          </p:cNvPr>
          <p:cNvSpPr>
            <a:spLocks noGrp="1" noChangeArrowheads="1"/>
          </p:cNvSpPr>
          <p:nvPr>
            <p:ph idx="4294967295"/>
          </p:nvPr>
        </p:nvSpPr>
        <p:spPr bwMode="auto">
          <a:xfrm>
            <a:off x="716337" y="1209675"/>
            <a:ext cx="10910887" cy="443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200000"/>
              </a:lnSpc>
              <a:spcBef>
                <a:spcPct val="0"/>
              </a:spcBef>
              <a:spcAft>
                <a:spcPct val="0"/>
              </a:spcAft>
              <a:buClrTx/>
            </a:pPr>
            <a:r>
              <a:rPr kumimoji="0" lang="en-US" altLang="en-US" sz="1800" b="0" i="0" u="none" strike="noStrike" cap="none" normalizeH="0" baseline="0" dirty="0">
                <a:ln>
                  <a:noFill/>
                </a:ln>
                <a:solidFill>
                  <a:schemeClr val="tx1"/>
                </a:solidFill>
                <a:effectLst/>
                <a:latin typeface="Arial" panose="020B0604020202020204" pitchFamily="34" charset="0"/>
              </a:rPr>
              <a:t>How many sales employees do we have? How many are in each state/city? Who are the top 10 employees in terms of sales percentage? And does the number of employees have any correlation with the sales percentage in each state?</a:t>
            </a:r>
          </a:p>
          <a:p>
            <a:pPr eaLnBrk="0" fontAlgn="base" hangingPunct="0">
              <a:lnSpc>
                <a:spcPct val="200000"/>
              </a:lnSpc>
              <a:spcBef>
                <a:spcPct val="0"/>
              </a:spcBef>
              <a:spcAft>
                <a:spcPct val="0"/>
              </a:spcAft>
              <a:buClrTx/>
            </a:pPr>
            <a:r>
              <a:rPr kumimoji="0" lang="en-US" altLang="en-US" sz="1800" b="0" i="0" u="none" strike="noStrike" cap="none" normalizeH="0" baseline="0" dirty="0">
                <a:ln>
                  <a:noFill/>
                </a:ln>
                <a:solidFill>
                  <a:schemeClr val="tx1"/>
                </a:solidFill>
                <a:effectLst/>
                <a:latin typeface="Arial" panose="020B0604020202020204" pitchFamily="34" charset="0"/>
              </a:rPr>
              <a:t>How many states/cities do we sell to? Which of them has the highest sales value? And what are the top-selling categories in each?</a:t>
            </a:r>
          </a:p>
          <a:p>
            <a:pPr eaLnBrk="0" fontAlgn="base" hangingPunct="0">
              <a:lnSpc>
                <a:spcPct val="200000"/>
              </a:lnSpc>
              <a:spcBef>
                <a:spcPct val="0"/>
              </a:spcBef>
              <a:spcAft>
                <a:spcPct val="0"/>
              </a:spcAft>
              <a:buClrTx/>
            </a:pPr>
            <a:r>
              <a:rPr kumimoji="0" lang="en-US" altLang="en-US" sz="1800" b="0" i="0" u="none" strike="noStrike" cap="none" normalizeH="0" baseline="0" dirty="0">
                <a:ln>
                  <a:noFill/>
                </a:ln>
                <a:solidFill>
                  <a:schemeClr val="tx1"/>
                </a:solidFill>
                <a:effectLst/>
                <a:latin typeface="Arial" panose="020B0604020202020204" pitchFamily="34" charset="0"/>
              </a:rPr>
              <a:t>What is the total sales and total orders per year?</a:t>
            </a:r>
          </a:p>
          <a:p>
            <a:pPr eaLnBrk="0" fontAlgn="base" hangingPunct="0">
              <a:lnSpc>
                <a:spcPct val="200000"/>
              </a:lnSpc>
              <a:spcBef>
                <a:spcPct val="0"/>
              </a:spcBef>
              <a:spcAft>
                <a:spcPct val="0"/>
              </a:spcAft>
              <a:buClrTx/>
            </a:pPr>
            <a:r>
              <a:rPr kumimoji="0" lang="en-US" altLang="en-US" sz="1800" b="0" i="0" u="none" strike="noStrike" cap="none" normalizeH="0" baseline="0" dirty="0">
                <a:ln>
                  <a:noFill/>
                </a:ln>
                <a:solidFill>
                  <a:schemeClr val="tx1"/>
                </a:solidFill>
                <a:effectLst/>
                <a:latin typeface="Arial" panose="020B0604020202020204" pitchFamily="34" charset="0"/>
              </a:rPr>
              <a:t>What are the monthly sales? And what is the percentage change in sales every three months?</a:t>
            </a:r>
          </a:p>
          <a:p>
            <a:pPr eaLnBrk="0" fontAlgn="base" hangingPunct="0">
              <a:lnSpc>
                <a:spcPct val="200000"/>
              </a:lnSpc>
              <a:spcBef>
                <a:spcPct val="0"/>
              </a:spcBef>
              <a:spcAft>
                <a:spcPct val="0"/>
              </a:spcAft>
              <a:buClrTx/>
            </a:pPr>
            <a:r>
              <a:rPr kumimoji="0" lang="en-US" altLang="en-US" sz="1800" b="0" i="0" u="none" strike="noStrike" cap="none" normalizeH="0" baseline="0" dirty="0">
                <a:ln>
                  <a:noFill/>
                </a:ln>
                <a:solidFill>
                  <a:schemeClr val="tx1"/>
                </a:solidFill>
                <a:effectLst/>
                <a:latin typeface="Arial" panose="020B0604020202020204" pitchFamily="34" charset="0"/>
              </a:rPr>
              <a:t>What is the average order delivery time in days? And what is the actual average delivery time?</a:t>
            </a:r>
          </a:p>
        </p:txBody>
      </p:sp>
    </p:spTree>
    <p:extLst>
      <p:ext uri="{BB962C8B-B14F-4D97-AF65-F5344CB8AC3E}">
        <p14:creationId xmlns:p14="http://schemas.microsoft.com/office/powerpoint/2010/main" val="279935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14CA8-44B1-9501-DBB7-569ECD7B88A5}"/>
              </a:ext>
            </a:extLst>
          </p:cNvPr>
          <p:cNvSpPr>
            <a:spLocks noGrp="1"/>
          </p:cNvSpPr>
          <p:nvPr>
            <p:ph type="title"/>
          </p:nvPr>
        </p:nvSpPr>
        <p:spPr>
          <a:xfrm>
            <a:off x="620713" y="448234"/>
            <a:ext cx="11123052" cy="726141"/>
          </a:xfrm>
        </p:spPr>
        <p:txBody>
          <a:bodyPr>
            <a:normAutofit/>
          </a:bodyPr>
          <a:lstStyle/>
          <a:p>
            <a:r>
              <a:rPr lang="en-US" sz="4000" u="sng" dirty="0"/>
              <a:t>Business Insights</a:t>
            </a:r>
          </a:p>
        </p:txBody>
      </p:sp>
      <p:sp>
        <p:nvSpPr>
          <p:cNvPr id="7" name="Rectangle 4">
            <a:extLst>
              <a:ext uri="{FF2B5EF4-FFF2-40B4-BE49-F238E27FC236}">
                <a16:creationId xmlns:a16="http://schemas.microsoft.com/office/drawing/2014/main" id="{920D76F1-70ED-BDA8-6D13-37B91A05E594}"/>
              </a:ext>
            </a:extLst>
          </p:cNvPr>
          <p:cNvSpPr>
            <a:spLocks noGrp="1" noChangeArrowheads="1"/>
          </p:cNvSpPr>
          <p:nvPr>
            <p:ph idx="1"/>
          </p:nvPr>
        </p:nvSpPr>
        <p:spPr bwMode="auto">
          <a:xfrm>
            <a:off x="620714" y="1286335"/>
            <a:ext cx="7169615"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Sales in 2018 increased by 45.5% compared to 2017, and the number of orders also rose by 47.5%. This indicates that customers are satisfied with the company's products and that the customer base is expanding. It shows that these business efforts are successful.</a:t>
            </a:r>
            <a:endParaRPr kumimoji="0" lang="ar-EG"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ar-EG"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It is evident that the percentage of completed orders delivered to customers is very high, at 97%, which is a positive indicator. However, we should not overlook the canceled orders and should investigate their causes to identify any potential issues.</a:t>
            </a:r>
            <a:endParaRPr kumimoji="0" lang="ar-EG"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ar-EG"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Approximately 78% of customers choose to pay via credit card. This can be leveraged to the company’s advantage by forming partnerships with banks and relevant institutions, making it easier for customers and reducing collection costs for the company.</a:t>
            </a:r>
            <a:endParaRPr kumimoji="0" lang="ar-EG"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ar-EG"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64188766-61F9-D5FF-B6FE-5548170814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10918" y="1100209"/>
            <a:ext cx="2940486" cy="1571273"/>
          </a:xfrm>
          <a:prstGeom prst="rect">
            <a:avLst/>
          </a:prstGeom>
        </p:spPr>
      </p:pic>
      <p:pic>
        <p:nvPicPr>
          <p:cNvPr id="9" name="Picture 8">
            <a:extLst>
              <a:ext uri="{FF2B5EF4-FFF2-40B4-BE49-F238E27FC236}">
                <a16:creationId xmlns:a16="http://schemas.microsoft.com/office/drawing/2014/main" id="{1FED43FB-55C1-EAE2-80F9-F807B9B2FD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0918" y="4722511"/>
            <a:ext cx="2940486" cy="1498994"/>
          </a:xfrm>
          <a:prstGeom prst="rect">
            <a:avLst/>
          </a:prstGeom>
        </p:spPr>
      </p:pic>
      <p:pic>
        <p:nvPicPr>
          <p:cNvPr id="5" name="Picture 4">
            <a:extLst>
              <a:ext uri="{FF2B5EF4-FFF2-40B4-BE49-F238E27FC236}">
                <a16:creationId xmlns:a16="http://schemas.microsoft.com/office/drawing/2014/main" id="{DF3E756A-BC9B-511B-EAE2-7717937B1372}"/>
              </a:ext>
            </a:extLst>
          </p:cNvPr>
          <p:cNvPicPr>
            <a:picLocks noChangeAspect="1"/>
          </p:cNvPicPr>
          <p:nvPr/>
        </p:nvPicPr>
        <p:blipFill>
          <a:blip r:embed="rId4">
            <a:extLst>
              <a:ext uri="{28A0092B-C50C-407E-A947-70E740481C1C}">
                <a14:useLocalDpi xmlns:a14="http://schemas.microsoft.com/office/drawing/2010/main" val="0"/>
              </a:ext>
            </a:extLst>
          </a:blip>
          <a:srcRect r="19748"/>
          <a:stretch/>
        </p:blipFill>
        <p:spPr>
          <a:xfrm>
            <a:off x="8910918" y="2765730"/>
            <a:ext cx="2940486" cy="1862532"/>
          </a:xfrm>
          <a:prstGeom prst="rect">
            <a:avLst/>
          </a:prstGeom>
        </p:spPr>
      </p:pic>
    </p:spTree>
    <p:extLst>
      <p:ext uri="{BB962C8B-B14F-4D97-AF65-F5344CB8AC3E}">
        <p14:creationId xmlns:p14="http://schemas.microsoft.com/office/powerpoint/2010/main" val="1355834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5E67CB-17D0-B193-AEFC-A5FEB893A344}"/>
              </a:ext>
            </a:extLst>
          </p:cNvPr>
          <p:cNvSpPr>
            <a:spLocks noGrp="1"/>
          </p:cNvSpPr>
          <p:nvPr>
            <p:ph idx="4294967295"/>
          </p:nvPr>
        </p:nvSpPr>
        <p:spPr>
          <a:xfrm>
            <a:off x="770964" y="788334"/>
            <a:ext cx="10775950" cy="1801813"/>
          </a:xfrm>
        </p:spPr>
        <p:txBody>
          <a:bodyPr/>
          <a:lstStyle/>
          <a:p>
            <a:r>
              <a:rPr lang="en-US" dirty="0"/>
              <a:t>It is clear that customers are more interested in health and beauty products, which means there is an opportunity for the company to invest further in this area. Additionally, it is apparent that customers generally value luxury products, suggesting that the company has opportunities to expand its product categories to better align with customer interests.</a:t>
            </a:r>
          </a:p>
        </p:txBody>
      </p:sp>
      <p:pic>
        <p:nvPicPr>
          <p:cNvPr id="5" name="Picture 4">
            <a:extLst>
              <a:ext uri="{FF2B5EF4-FFF2-40B4-BE49-F238E27FC236}">
                <a16:creationId xmlns:a16="http://schemas.microsoft.com/office/drawing/2014/main" id="{D11A6F41-AD51-A6F7-CF16-F51F9ED074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6988" y="2980350"/>
            <a:ext cx="6291151" cy="2972215"/>
          </a:xfrm>
          <a:prstGeom prst="rect">
            <a:avLst/>
          </a:prstGeom>
        </p:spPr>
      </p:pic>
    </p:spTree>
    <p:extLst>
      <p:ext uri="{BB962C8B-B14F-4D97-AF65-F5344CB8AC3E}">
        <p14:creationId xmlns:p14="http://schemas.microsoft.com/office/powerpoint/2010/main" val="270743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342740-F417-C15E-CC87-79D6228BD5AD}"/>
              </a:ext>
            </a:extLst>
          </p:cNvPr>
          <p:cNvSpPr>
            <a:spLocks noGrp="1"/>
          </p:cNvSpPr>
          <p:nvPr>
            <p:ph idx="4294967295"/>
          </p:nvPr>
        </p:nvSpPr>
        <p:spPr>
          <a:xfrm>
            <a:off x="691403" y="905439"/>
            <a:ext cx="10550338" cy="1093788"/>
          </a:xfrm>
        </p:spPr>
        <p:txBody>
          <a:bodyPr/>
          <a:lstStyle/>
          <a:p>
            <a:r>
              <a:rPr lang="en-US" dirty="0"/>
              <a:t>The chart shows that the increase in sales value is not related to the number of units sold, but rather to the type of products.</a:t>
            </a:r>
          </a:p>
          <a:p>
            <a:endParaRPr lang="en-US" dirty="0"/>
          </a:p>
          <a:p>
            <a:pPr marL="0" indent="0">
              <a:buNone/>
            </a:pPr>
            <a:endParaRPr lang="en-US" dirty="0"/>
          </a:p>
          <a:p>
            <a:endParaRPr lang="en-US" dirty="0"/>
          </a:p>
        </p:txBody>
      </p:sp>
      <p:pic>
        <p:nvPicPr>
          <p:cNvPr id="5" name="Picture 4">
            <a:extLst>
              <a:ext uri="{FF2B5EF4-FFF2-40B4-BE49-F238E27FC236}">
                <a16:creationId xmlns:a16="http://schemas.microsoft.com/office/drawing/2014/main" id="{75298412-229F-1CA5-A12D-1CF56E07D3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5524" y="2287355"/>
            <a:ext cx="7721887" cy="3718996"/>
          </a:xfrm>
          <a:prstGeom prst="rect">
            <a:avLst/>
          </a:prstGeom>
        </p:spPr>
      </p:pic>
    </p:spTree>
    <p:extLst>
      <p:ext uri="{BB962C8B-B14F-4D97-AF65-F5344CB8AC3E}">
        <p14:creationId xmlns:p14="http://schemas.microsoft.com/office/powerpoint/2010/main" val="3388511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BEC2F9-85FD-4069-6B55-297F0DA59A08}"/>
              </a:ext>
            </a:extLst>
          </p:cNvPr>
          <p:cNvSpPr>
            <a:spLocks noGrp="1"/>
          </p:cNvSpPr>
          <p:nvPr>
            <p:ph idx="4294967295"/>
          </p:nvPr>
        </p:nvSpPr>
        <p:spPr>
          <a:xfrm>
            <a:off x="493058" y="771151"/>
            <a:ext cx="5988050" cy="5091113"/>
          </a:xfrm>
        </p:spPr>
        <p:txBody>
          <a:bodyPr/>
          <a:lstStyle/>
          <a:p>
            <a:r>
              <a:rPr lang="en-US" dirty="0"/>
              <a:t>I suggest that the company consider increasing the number of sales representatives in cities with lower sales percentages. For instance, we observe that São Paulo has a significantly high number of sales representatives and also achieves the highest sales rate.</a:t>
            </a:r>
          </a:p>
          <a:p>
            <a:pPr marL="0" indent="0">
              <a:buNone/>
            </a:pPr>
            <a:endParaRPr lang="en-US" dirty="0"/>
          </a:p>
          <a:p>
            <a:endParaRPr lang="en-US" dirty="0"/>
          </a:p>
          <a:p>
            <a:pPr marL="0" indent="0">
              <a:buNone/>
            </a:pPr>
            <a:endParaRPr lang="en-US" dirty="0"/>
          </a:p>
          <a:p>
            <a:r>
              <a:rPr lang="en-US" dirty="0"/>
              <a:t>Additionally, we have identified the top 10 sales employees, and I recommend promoting them to train other less experienced sales representatives. This could ultimately increase sales for the company.</a:t>
            </a:r>
          </a:p>
          <a:p>
            <a:endParaRPr lang="en-US" dirty="0"/>
          </a:p>
        </p:txBody>
      </p:sp>
      <p:pic>
        <p:nvPicPr>
          <p:cNvPr id="5" name="Picture 4">
            <a:extLst>
              <a:ext uri="{FF2B5EF4-FFF2-40B4-BE49-F238E27FC236}">
                <a16:creationId xmlns:a16="http://schemas.microsoft.com/office/drawing/2014/main" id="{F2C5CEDE-B00A-F190-9D4B-AA2263C56DD7}"/>
              </a:ext>
            </a:extLst>
          </p:cNvPr>
          <p:cNvPicPr>
            <a:picLocks noChangeAspect="1"/>
          </p:cNvPicPr>
          <p:nvPr/>
        </p:nvPicPr>
        <p:blipFill>
          <a:blip r:embed="rId3">
            <a:extLst>
              <a:ext uri="{28A0092B-C50C-407E-A947-70E740481C1C}">
                <a14:useLocalDpi xmlns:a14="http://schemas.microsoft.com/office/drawing/2010/main" val="0"/>
              </a:ext>
            </a:extLst>
          </a:blip>
          <a:srcRect r="3968"/>
          <a:stretch/>
        </p:blipFill>
        <p:spPr>
          <a:xfrm>
            <a:off x="6920754" y="771151"/>
            <a:ext cx="4840942" cy="1739153"/>
          </a:xfrm>
          <a:prstGeom prst="rect">
            <a:avLst/>
          </a:prstGeom>
        </p:spPr>
      </p:pic>
      <p:pic>
        <p:nvPicPr>
          <p:cNvPr id="7" name="Picture 6">
            <a:extLst>
              <a:ext uri="{FF2B5EF4-FFF2-40B4-BE49-F238E27FC236}">
                <a16:creationId xmlns:a16="http://schemas.microsoft.com/office/drawing/2014/main" id="{2121FEF6-8D52-D45B-6624-83FE21412F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60542" y="3012141"/>
            <a:ext cx="2501154" cy="3449828"/>
          </a:xfrm>
          <a:prstGeom prst="rect">
            <a:avLst/>
          </a:prstGeom>
        </p:spPr>
      </p:pic>
    </p:spTree>
    <p:extLst>
      <p:ext uri="{BB962C8B-B14F-4D97-AF65-F5344CB8AC3E}">
        <p14:creationId xmlns:p14="http://schemas.microsoft.com/office/powerpoint/2010/main" val="3738970247"/>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9823E050-AA5F-A22D-EED1-ED12FC9B32CB}"/>
              </a:ext>
            </a:extLst>
          </p:cNvPr>
          <p:cNvSpPr>
            <a:spLocks noGrp="1" noChangeArrowheads="1"/>
          </p:cNvSpPr>
          <p:nvPr>
            <p:ph idx="4294967295"/>
          </p:nvPr>
        </p:nvSpPr>
        <p:spPr bwMode="auto">
          <a:xfrm>
            <a:off x="573741" y="2028028"/>
            <a:ext cx="4787153"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ct val="0"/>
              </a:spcAft>
              <a:buClrTx/>
              <a:buSzTx/>
              <a:buFontTx/>
              <a:buChar char="•"/>
              <a:tabLst/>
            </a:pPr>
            <a:r>
              <a:rPr lang="en-US" dirty="0">
                <a:latin typeface="Arial" panose="020B0604020202020204" pitchFamily="34" charset="0"/>
                <a:cs typeface="Arial" panose="020B0604020202020204" pitchFamily="34" charset="0"/>
              </a:rPr>
              <a:t>The map shows that the company has sales across various states and cities, but the sales values in these areas are not sufficient. I recommend that the company strengthen its presence in current cities with low sales rather than entering new markets.</a:t>
            </a:r>
            <a:endParaRPr lang="ar-EG" altLang="en-US" dirty="0">
              <a:latin typeface="Arial" panose="020B0604020202020204" pitchFamily="34" charset="0"/>
              <a:cs typeface="Arial" panose="020B0604020202020204" pitchFamily="34" charset="0"/>
            </a:endParaRPr>
          </a:p>
          <a:p>
            <a:pPr marL="0" marR="0" lvl="0" indent="0" algn="l" defTabSz="914400" rtl="0" eaLnBrk="0" fontAlgn="base" latinLnBrk="0" hangingPunct="0">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4F184AB5-F8DC-F8CC-945F-CC984AF3CC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4241" y="554378"/>
            <a:ext cx="5836772" cy="5774703"/>
          </a:xfrm>
          <a:prstGeom prst="rect">
            <a:avLst/>
          </a:prstGeom>
        </p:spPr>
      </p:pic>
    </p:spTree>
    <p:extLst>
      <p:ext uri="{BB962C8B-B14F-4D97-AF65-F5344CB8AC3E}">
        <p14:creationId xmlns:p14="http://schemas.microsoft.com/office/powerpoint/2010/main" val="16758171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docProps/app.xml><?xml version="1.0" encoding="utf-8"?>
<Properties xmlns="http://schemas.openxmlformats.org/officeDocument/2006/extended-properties" xmlns:vt="http://schemas.openxmlformats.org/officeDocument/2006/docPropsVTypes">
  <Template/>
  <TotalTime>225</TotalTime>
  <Words>839</Words>
  <Application>Microsoft Office PowerPoint</Application>
  <PresentationFormat>Widescreen</PresentationFormat>
  <Paragraphs>50</Paragraphs>
  <Slides>10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Garamond</vt:lpstr>
      <vt:lpstr>Savon</vt:lpstr>
      <vt:lpstr>E-Commerce Report</vt:lpstr>
      <vt:lpstr>The data profile describes an online store in Brazil that began operations in late 2016. It appears that the store sells in various states and cities, and its sales seem to be increasing.  I have cleaned and filtered this data, performed calculations, and developed this model, upon which I created the visualizations and derived insights.    </vt:lpstr>
      <vt:lpstr>Business Questions</vt:lpstr>
      <vt:lpstr>PowerPoint Presentation</vt:lpstr>
      <vt:lpstr>Business Insights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Rahma Hashem</dc:creator>
  <cp:lastModifiedBy>Rahma Hashem</cp:lastModifiedBy>
  <cp:revision>8</cp:revision>
  <dcterms:created xsi:type="dcterms:W3CDTF">2024-11-03T20:41:51Z</dcterms:created>
  <dcterms:modified xsi:type="dcterms:W3CDTF">2025-04-29T12:03:48Z</dcterms:modified>
</cp:coreProperties>
</file>