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notesSlides/notesSlide1.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2" r:id="rId4"/>
    <p:sldId id="258" r:id="rId5"/>
    <p:sldId id="259" r:id="rId6"/>
    <p:sldId id="273"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2" r:id="rId25"/>
    <p:sldId id="283" r:id="rId26"/>
    <p:sldId id="284" r:id="rId27"/>
    <p:sldId id="285" r:id="rId28"/>
    <p:sldId id="281"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036" autoAdjust="0"/>
  </p:normalViewPr>
  <p:slideViewPr>
    <p:cSldViewPr snapToGrid="0">
      <p:cViewPr varScale="1">
        <p:scale>
          <a:sx n="100" d="100"/>
          <a:sy n="100" d="100"/>
        </p:scale>
        <p:origin x="9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153D-12D0-4DE2-83F6-C6272E6254E2}" type="datetimeFigureOut">
              <a:rPr lang="en-US" smtClean="0"/>
              <a:t>7/19/2025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41C1D9-922D-4FB4-91D8-E3762FC013D4}" type="slidenum">
              <a:rPr lang="en-US" smtClean="0"/>
              <a:t>‹#›</a:t>
            </a:fld>
            <a:endParaRPr lang="en-US"/>
          </a:p>
        </p:txBody>
      </p:sp>
    </p:spTree>
    <p:extLst>
      <p:ext uri="{BB962C8B-B14F-4D97-AF65-F5344CB8AC3E}">
        <p14:creationId xmlns:p14="http://schemas.microsoft.com/office/powerpoint/2010/main" val="1933214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41C1D9-922D-4FB4-91D8-E3762FC013D4}" type="slidenum">
              <a:rPr lang="en-US" smtClean="0"/>
              <a:t>7</a:t>
            </a:fld>
            <a:endParaRPr lang="en-US"/>
          </a:p>
        </p:txBody>
      </p:sp>
    </p:spTree>
    <p:extLst>
      <p:ext uri="{BB962C8B-B14F-4D97-AF65-F5344CB8AC3E}">
        <p14:creationId xmlns:p14="http://schemas.microsoft.com/office/powerpoint/2010/main" val="3873598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0F29-3B1B-7FF9-0951-5F3F0F8873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7F61BF-62AA-821F-208E-CC976F491F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3938FE-53B0-CF34-559F-3295B9A5ECF4}"/>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593FEC4D-8898-18EA-51F9-827394516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96554-1551-3CF2-C77B-BB97AEBB7BDF}"/>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1244402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591D-41AC-41FA-0B8C-DF2DF8C733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20C9AD-DC7C-7F0D-A3BB-35758B2D5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7158C-7A1F-6029-3DC6-468A217149BC}"/>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37111E31-D434-38BE-8220-1923C3AE32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AE6C2-5F51-E145-67E3-404F9D529480}"/>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589322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7E428-EE70-4618-1D47-9604A08315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51AFEB-8EAF-A290-DEC4-EC4668D4D9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CBABA-46EC-93DB-66BE-E913081C88B3}"/>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35A1979D-AEFF-CE09-2498-AC6F5035F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1A843-F28C-C549-2F32-8BB3B1F76270}"/>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34027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66E6-9636-E830-F46A-87C138A33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7D88C1-982F-2CE8-7234-B74CBF8A5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A9F4F-69C4-9D34-969C-418991E344F4}"/>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98059B2F-7E51-9932-9A24-CEAC1FA1D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EA879F-DD70-1DA6-07D2-EB2C8DAF5EF6}"/>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3242026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E80C-B19B-9AEF-2FAD-6E494FEE2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7AEDB9-85C0-CF43-B367-2035E17220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0DB0E-934F-F688-3C88-E26B980FF0B8}"/>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2AAB9B0E-F435-9483-A84F-EE6D2D11E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73705-102C-97D6-7751-B1D90B070B27}"/>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4218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B7FC-1729-6DC8-53FA-13DB2DF5E2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CA2BA-8A08-B41C-2AA0-D217B1C9A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18793E-84E8-DCDE-E555-16DCEC51B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793C44-981A-5A54-EFB6-FC7D86671C9B}"/>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6" name="Footer Placeholder 5">
            <a:extLst>
              <a:ext uri="{FF2B5EF4-FFF2-40B4-BE49-F238E27FC236}">
                <a16:creationId xmlns:a16="http://schemas.microsoft.com/office/drawing/2014/main" id="{37382E98-06BB-780A-A3CE-60E83E077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A9E47-8D80-8D46-5C52-47AD48476250}"/>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9637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A7995-46A8-1E5D-C95E-97731B4864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DE9E93-ACFD-20FF-F693-E82DCC78F2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0562CF-051E-F060-0A76-CC212A5602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797AEA-498A-882C-94F4-279D521461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5BD1D-2DFC-CF46-6C6D-11FB684FB4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4FF518-EC56-B0B0-5002-B00256345645}"/>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8" name="Footer Placeholder 7">
            <a:extLst>
              <a:ext uri="{FF2B5EF4-FFF2-40B4-BE49-F238E27FC236}">
                <a16:creationId xmlns:a16="http://schemas.microsoft.com/office/drawing/2014/main" id="{BF544D60-90FD-16AF-6AAA-059026B579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269C4A-25E7-BAED-EBFD-AC73AEF92488}"/>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5920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A1C57-D5B1-7252-2DD5-05298F5FEA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9ED2F5-E8D2-F7CE-4399-AA17A0D96ACC}"/>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4" name="Footer Placeholder 3">
            <a:extLst>
              <a:ext uri="{FF2B5EF4-FFF2-40B4-BE49-F238E27FC236}">
                <a16:creationId xmlns:a16="http://schemas.microsoft.com/office/drawing/2014/main" id="{7DE3B7A0-6874-EFB1-C9A8-6182742F3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999EA0-E3A7-7B22-D982-7D21C3B63F25}"/>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3623826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D165C-76D6-4A2A-C1CA-77A113D019C3}"/>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3" name="Footer Placeholder 2">
            <a:extLst>
              <a:ext uri="{FF2B5EF4-FFF2-40B4-BE49-F238E27FC236}">
                <a16:creationId xmlns:a16="http://schemas.microsoft.com/office/drawing/2014/main" id="{2E858CCA-537B-F1F6-C0C6-5DEBEA3C95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7F8E26-7168-BF6A-60B0-6ACD4901C09C}"/>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351766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B41E-D092-6895-8CDB-454DA9B4BC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ABE1F0-FE12-6CAD-9AF7-9A98B4AC3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CF2CB-5876-BCEF-2596-B66961D492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BD0A0-64DF-39BF-7EEC-253818635D2C}"/>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6" name="Footer Placeholder 5">
            <a:extLst>
              <a:ext uri="{FF2B5EF4-FFF2-40B4-BE49-F238E27FC236}">
                <a16:creationId xmlns:a16="http://schemas.microsoft.com/office/drawing/2014/main" id="{45E9221F-C2BD-6939-73B3-0CA91D0FE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A9BC4F-BA31-A970-C63B-2F4DC7DB9177}"/>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115409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1E31-0B07-8C67-8DF5-F78CA45F2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BB5D1D-7664-C2CC-1B9A-9860005BE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31AC05-8E03-209E-FEFC-4817B830C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4A15E7-BEE4-2CCF-9ADD-2A6433C5DB1E}"/>
              </a:ext>
            </a:extLst>
          </p:cNvPr>
          <p:cNvSpPr>
            <a:spLocks noGrp="1"/>
          </p:cNvSpPr>
          <p:nvPr>
            <p:ph type="dt" sz="half" idx="10"/>
          </p:nvPr>
        </p:nvSpPr>
        <p:spPr/>
        <p:txBody>
          <a:bodyPr/>
          <a:lstStyle/>
          <a:p>
            <a:fld id="{8E6FC126-B438-418D-9E09-7DEFB4CCEB4B}" type="datetimeFigureOut">
              <a:rPr lang="en-US" smtClean="0"/>
              <a:t>7/19/2025</a:t>
            </a:fld>
            <a:endParaRPr lang="en-US"/>
          </a:p>
        </p:txBody>
      </p:sp>
      <p:sp>
        <p:nvSpPr>
          <p:cNvPr id="6" name="Footer Placeholder 5">
            <a:extLst>
              <a:ext uri="{FF2B5EF4-FFF2-40B4-BE49-F238E27FC236}">
                <a16:creationId xmlns:a16="http://schemas.microsoft.com/office/drawing/2014/main" id="{0124D689-66BF-1EFE-6902-03052D500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AE1F51-0D4A-3711-A4A7-D264008181DD}"/>
              </a:ext>
            </a:extLst>
          </p:cNvPr>
          <p:cNvSpPr>
            <a:spLocks noGrp="1"/>
          </p:cNvSpPr>
          <p:nvPr>
            <p:ph type="sldNum" sz="quarter" idx="12"/>
          </p:nvPr>
        </p:nvSpPr>
        <p:spPr/>
        <p:txBody>
          <a:bodyPr/>
          <a:lstStyle/>
          <a:p>
            <a:fld id="{5E6D03EE-ED2F-46FF-8FE6-36977A9A8E27}" type="slidenum">
              <a:rPr lang="en-US" smtClean="0"/>
              <a:t>‹#›</a:t>
            </a:fld>
            <a:endParaRPr lang="en-US"/>
          </a:p>
        </p:txBody>
      </p:sp>
    </p:spTree>
    <p:extLst>
      <p:ext uri="{BB962C8B-B14F-4D97-AF65-F5344CB8AC3E}">
        <p14:creationId xmlns:p14="http://schemas.microsoft.com/office/powerpoint/2010/main" val="80424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1C591-D1E6-1ACE-B374-108952628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289E04-1092-0CAA-AF1F-158DCFF22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3F0C0-4FE7-F17D-2505-17253F8B3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FC126-B438-418D-9E09-7DEFB4CCEB4B}" type="datetimeFigureOut">
              <a:rPr lang="en-US" smtClean="0"/>
              <a:t>7/19/2025</a:t>
            </a:fld>
            <a:endParaRPr lang="en-US"/>
          </a:p>
        </p:txBody>
      </p:sp>
      <p:sp>
        <p:nvSpPr>
          <p:cNvPr id="5" name="Footer Placeholder 4">
            <a:extLst>
              <a:ext uri="{FF2B5EF4-FFF2-40B4-BE49-F238E27FC236}">
                <a16:creationId xmlns:a16="http://schemas.microsoft.com/office/drawing/2014/main" id="{9F3BA71E-6C0F-E116-AC4E-8B899CFDCD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13FE48-C356-B694-CABB-959BD403B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D03EE-ED2F-46FF-8FE6-36977A9A8E27}" type="slidenum">
              <a:rPr lang="en-US" smtClean="0"/>
              <a:t>‹#›</a:t>
            </a:fld>
            <a:endParaRPr lang="en-US"/>
          </a:p>
        </p:txBody>
      </p:sp>
    </p:spTree>
    <p:extLst>
      <p:ext uri="{BB962C8B-B14F-4D97-AF65-F5344CB8AC3E}">
        <p14:creationId xmlns:p14="http://schemas.microsoft.com/office/powerpoint/2010/main" val="4028596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hemeOverride" Target="../theme/themeOverride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hemeOverride" Target="../theme/themeOverride16.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hemeOverride" Target="../theme/themeOverr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7.xml"/><Relationship Id="rId1" Type="http://schemas.openxmlformats.org/officeDocument/2006/relationships/themeOverride" Target="../theme/themeOverride2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themeOverride" Target="../theme/themeOverride2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7.xml"/><Relationship Id="rId1" Type="http://schemas.openxmlformats.org/officeDocument/2006/relationships/themeOverride" Target="../theme/themeOverride2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72D4014-9528-0C33-5697-F45419899C2C}"/>
              </a:ext>
            </a:extLst>
          </p:cNvPr>
          <p:cNvSpPr/>
          <p:nvPr/>
        </p:nvSpPr>
        <p:spPr>
          <a:xfrm>
            <a:off x="1524000" y="3581400"/>
            <a:ext cx="9144000" cy="1666875"/>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D4C42C-BC0E-D81F-4FB2-57219AE2CA77}"/>
              </a:ext>
            </a:extLst>
          </p:cNvPr>
          <p:cNvSpPr>
            <a:spLocks noGrp="1"/>
          </p:cNvSpPr>
          <p:nvPr>
            <p:ph type="ctrTitle"/>
          </p:nvPr>
        </p:nvSpPr>
        <p:spPr>
          <a:xfrm>
            <a:off x="1524000" y="1419225"/>
            <a:ext cx="9144000" cy="762000"/>
          </a:xfrm>
        </p:spPr>
        <p:txBody>
          <a:bodyPr>
            <a:normAutofit/>
          </a:bodyPr>
          <a:lstStyle/>
          <a:p>
            <a:r>
              <a:rPr lang="en-US" sz="4000" b="1" u="sng" dirty="0">
                <a:solidFill>
                  <a:srgbClr val="1E1E1E"/>
                </a:solidFill>
                <a:latin typeface="Segoe UI"/>
              </a:rPr>
              <a:t>E-Commerce Analysis Report</a:t>
            </a:r>
          </a:p>
        </p:txBody>
      </p:sp>
      <p:sp>
        <p:nvSpPr>
          <p:cNvPr id="3" name="Subtitle 2">
            <a:extLst>
              <a:ext uri="{FF2B5EF4-FFF2-40B4-BE49-F238E27FC236}">
                <a16:creationId xmlns:a16="http://schemas.microsoft.com/office/drawing/2014/main" id="{864BAAC2-6A15-2C14-F4C9-9AE505DFE1DA}"/>
              </a:ext>
            </a:extLst>
          </p:cNvPr>
          <p:cNvSpPr>
            <a:spLocks noGrp="1"/>
          </p:cNvSpPr>
          <p:nvPr>
            <p:ph type="subTitle" idx="1"/>
          </p:nvPr>
        </p:nvSpPr>
        <p:spPr>
          <a:xfrm>
            <a:off x="1524000" y="3602038"/>
            <a:ext cx="9144000" cy="1522412"/>
          </a:xfrm>
        </p:spPr>
        <p:txBody>
          <a:bodyPr>
            <a:normAutofit lnSpcReduction="10000"/>
          </a:bodyPr>
          <a:lstStyle/>
          <a:p>
            <a:endParaRPr lang="en-US" dirty="0"/>
          </a:p>
          <a:p>
            <a:r>
              <a:rPr lang="en-US" dirty="0"/>
              <a:t>By Rahma Muhamed</a:t>
            </a:r>
            <a:br>
              <a:rPr lang="en-US" dirty="0"/>
            </a:br>
            <a:r>
              <a:rPr lang="en-US" dirty="0"/>
              <a:t>under Supervision of </a:t>
            </a:r>
            <a:br>
              <a:rPr lang="en-US" dirty="0"/>
            </a:br>
            <a:r>
              <a:rPr lang="en-US" dirty="0"/>
              <a:t>Eng. Essam</a:t>
            </a:r>
          </a:p>
        </p:txBody>
      </p:sp>
      <p:pic>
        <p:nvPicPr>
          <p:cNvPr id="6" name="Picture 5">
            <a:extLst>
              <a:ext uri="{FF2B5EF4-FFF2-40B4-BE49-F238E27FC236}">
                <a16:creationId xmlns:a16="http://schemas.microsoft.com/office/drawing/2014/main" id="{F159E1F1-18B1-90A4-8300-4ADEB7DEA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1225" y="4129240"/>
            <a:ext cx="1990419" cy="1990419"/>
          </a:xfrm>
          <a:prstGeom prst="rect">
            <a:avLst/>
          </a:prstGeom>
        </p:spPr>
      </p:pic>
      <p:pic>
        <p:nvPicPr>
          <p:cNvPr id="8" name="Picture 7">
            <a:extLst>
              <a:ext uri="{FF2B5EF4-FFF2-40B4-BE49-F238E27FC236}">
                <a16:creationId xmlns:a16="http://schemas.microsoft.com/office/drawing/2014/main" id="{AD1EF011-8688-85F4-12AE-D0DDFA1DF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650" y="657932"/>
            <a:ext cx="2284586" cy="2284586"/>
          </a:xfrm>
          <a:prstGeom prst="rect">
            <a:avLst/>
          </a:prstGeom>
        </p:spPr>
      </p:pic>
    </p:spTree>
    <p:extLst>
      <p:ext uri="{BB962C8B-B14F-4D97-AF65-F5344CB8AC3E}">
        <p14:creationId xmlns:p14="http://schemas.microsoft.com/office/powerpoint/2010/main" val="410167202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3A5DF6-15F2-A240-2AA4-0A2AD4F8ABFE}"/>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l="549"/>
          <a:stretch>
            <a:fillRect/>
          </a:stretch>
        </p:blipFill>
        <p:spPr>
          <a:xfrm>
            <a:off x="0" y="284163"/>
            <a:ext cx="11560175" cy="4297362"/>
          </a:xfrm>
        </p:spPr>
      </p:pic>
      <p:sp>
        <p:nvSpPr>
          <p:cNvPr id="9" name="TextBox 8">
            <a:extLst>
              <a:ext uri="{FF2B5EF4-FFF2-40B4-BE49-F238E27FC236}">
                <a16:creationId xmlns:a16="http://schemas.microsoft.com/office/drawing/2014/main" id="{91B36CF2-2533-B870-2CD6-CE0285E40CA4}"/>
              </a:ext>
            </a:extLst>
          </p:cNvPr>
          <p:cNvSpPr txBox="1"/>
          <p:nvPr/>
        </p:nvSpPr>
        <p:spPr>
          <a:xfrm>
            <a:off x="308007" y="5183552"/>
            <a:ext cx="6097604" cy="1015663"/>
          </a:xfrm>
          <a:prstGeom prst="rect">
            <a:avLst/>
          </a:prstGeom>
          <a:noFill/>
        </p:spPr>
        <p:txBody>
          <a:bodyPr wrap="square">
            <a:spAutoFit/>
          </a:bodyPr>
          <a:lstStyle/>
          <a:p>
            <a:pPr>
              <a:buNone/>
            </a:pPr>
            <a:r>
              <a:rPr lang="ar-EG" sz="1800" b="1" dirty="0">
                <a:solidFill>
                  <a:srgbClr val="3C3C3C"/>
                </a:solidFill>
                <a:latin typeface="Segoe UI"/>
              </a:rPr>
              <a:t>-</a:t>
            </a:r>
            <a:r>
              <a:rPr lang="en-US" sz="1800" dirty="0">
                <a:solidFill>
                  <a:srgbClr val="3C3C3C"/>
                </a:solidFill>
                <a:latin typeface="Segoe UI"/>
              </a:rPr>
              <a:t>The chart indicates that September recorded the highest sales value, while February had the lowest sales value among all months</a:t>
            </a:r>
            <a:r>
              <a:rPr lang="en-US" sz="1800" b="1" dirty="0">
                <a:solidFill>
                  <a:srgbClr val="3C3C3C"/>
                </a:solidFill>
                <a:latin typeface="Segoe UI"/>
              </a:rPr>
              <a:t>.</a:t>
            </a:r>
            <a:endParaRPr lang="en-US" sz="2000" dirty="0"/>
          </a:p>
        </p:txBody>
      </p:sp>
    </p:spTree>
    <p:extLst>
      <p:ext uri="{BB962C8B-B14F-4D97-AF65-F5344CB8AC3E}">
        <p14:creationId xmlns:p14="http://schemas.microsoft.com/office/powerpoint/2010/main" val="366329753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E1EE3F-DFDF-A8A8-925B-DB8ED681DB43}"/>
              </a:ext>
            </a:extLst>
          </p:cNvPr>
          <p:cNvSpPr txBox="1"/>
          <p:nvPr/>
        </p:nvSpPr>
        <p:spPr>
          <a:xfrm>
            <a:off x="311217" y="327259"/>
            <a:ext cx="11569566" cy="6247864"/>
          </a:xfrm>
          <a:prstGeom prst="rect">
            <a:avLst/>
          </a:prstGeom>
          <a:noFill/>
        </p:spPr>
        <p:txBody>
          <a:bodyPr wrap="square">
            <a:spAutoFit/>
          </a:bodyPr>
          <a:lstStyle/>
          <a:p>
            <a:pPr>
              <a:buNone/>
            </a:pPr>
            <a:r>
              <a:rPr lang="en-US" sz="2400" b="1" u="sng" dirty="0">
                <a:solidFill>
                  <a:srgbClr val="1E1E1E"/>
                </a:solidFill>
                <a:latin typeface="Segoe UI"/>
              </a:rPr>
              <a:t>Recommendations Based on Monthly Sales Performance</a:t>
            </a:r>
            <a:endParaRPr lang="ar-EG" sz="2000" b="1" u="sng" dirty="0"/>
          </a:p>
          <a:p>
            <a:pPr>
              <a:buNone/>
            </a:pPr>
            <a:endParaRPr lang="en-US" sz="2000" b="1" u="sng" dirty="0"/>
          </a:p>
          <a:p>
            <a:pPr>
              <a:buFont typeface="+mj-lt"/>
              <a:buAutoNum type="arabicPeriod"/>
            </a:pPr>
            <a:r>
              <a:rPr lang="en-US" sz="1800" b="1" dirty="0">
                <a:solidFill>
                  <a:srgbClr val="3C3C3C"/>
                </a:solidFill>
                <a:latin typeface="Segoe UI"/>
              </a:rPr>
              <a:t>Capitalize on Peak Sales Month (September):</a:t>
            </a:r>
            <a:br>
              <a:rPr lang="en-US" sz="2000" dirty="0"/>
            </a:br>
            <a:r>
              <a:rPr lang="en-US" sz="1800" dirty="0">
                <a:solidFill>
                  <a:srgbClr val="3C3C3C"/>
                </a:solidFill>
                <a:latin typeface="Segoe UI"/>
              </a:rPr>
              <a:t>September recorded the highest sales figures. The company should consider increasing marketing activities and promotional campaigns during this month. Reviewing successful strategies previously applied in September can help replicate the sales boost.</a:t>
            </a:r>
          </a:p>
          <a:p>
            <a:pPr>
              <a:buFont typeface="+mj-lt"/>
              <a:buAutoNum type="arabicPeriod"/>
            </a:pPr>
            <a:r>
              <a:rPr lang="en-US" sz="1800" b="1" dirty="0">
                <a:solidFill>
                  <a:srgbClr val="3C3C3C"/>
                </a:solidFill>
                <a:latin typeface="Segoe UI"/>
              </a:rPr>
              <a:t>Boost Low-Performance Month (February):</a:t>
            </a:r>
            <a:br>
              <a:rPr lang="en-US" sz="2000" dirty="0"/>
            </a:br>
            <a:r>
              <a:rPr lang="en-US" sz="1800" dirty="0">
                <a:solidFill>
                  <a:srgbClr val="3C3C3C"/>
                </a:solidFill>
                <a:latin typeface="Segoe UI"/>
              </a:rPr>
              <a:t>February showed the lowest sales. To address this, the company should implement incentive-based offers such as discounts, loyalty rewards, or free shipping. Special campaigns can be launched to drive demand during this low season.</a:t>
            </a:r>
          </a:p>
          <a:p>
            <a:pPr>
              <a:buFont typeface="+mj-lt"/>
              <a:buAutoNum type="arabicPeriod"/>
            </a:pPr>
            <a:r>
              <a:rPr lang="en-US" sz="1800" b="1" dirty="0">
                <a:solidFill>
                  <a:srgbClr val="3C3C3C"/>
                </a:solidFill>
                <a:latin typeface="Segoe UI"/>
              </a:rPr>
              <a:t>Seasonality Analysis:</a:t>
            </a:r>
            <a:br>
              <a:rPr lang="en-US" sz="2000" dirty="0"/>
            </a:br>
            <a:r>
              <a:rPr lang="en-US" sz="1800" dirty="0">
                <a:solidFill>
                  <a:srgbClr val="3C3C3C"/>
                </a:solidFill>
                <a:latin typeface="Segoe UI"/>
              </a:rPr>
              <a:t>It is recommended to analyze any external factors (e.g. school season, public holidays, or seasonal demand) that may have contributed to the peak in September. This understanding will help in planning future campaigns accordingly.</a:t>
            </a:r>
          </a:p>
          <a:p>
            <a:pPr>
              <a:buFont typeface="+mj-lt"/>
              <a:buAutoNum type="arabicPeriod"/>
            </a:pPr>
            <a:r>
              <a:rPr lang="en-US" sz="1800" b="1" dirty="0">
                <a:solidFill>
                  <a:srgbClr val="3C3C3C"/>
                </a:solidFill>
                <a:latin typeface="Segoe UI"/>
              </a:rPr>
              <a:t>Inventory and Supply Chain Planning:</a:t>
            </a:r>
            <a:br>
              <a:rPr lang="en-US" sz="2000" dirty="0"/>
            </a:br>
            <a:r>
              <a:rPr lang="en-US" sz="1800" dirty="0">
                <a:solidFill>
                  <a:srgbClr val="3C3C3C"/>
                </a:solidFill>
                <a:latin typeface="Segoe UI"/>
              </a:rPr>
              <a:t>Ensure product availability and increase inventory levels before September to meet high demand. In contrast, optimize inventory and reduce excess stock during February to minimize holding costs.</a:t>
            </a:r>
          </a:p>
          <a:p>
            <a:pPr>
              <a:buFont typeface="+mj-lt"/>
              <a:buAutoNum type="arabicPeriod"/>
            </a:pPr>
            <a:r>
              <a:rPr lang="en-US" sz="1800" b="1" dirty="0">
                <a:solidFill>
                  <a:srgbClr val="3C3C3C"/>
                </a:solidFill>
                <a:latin typeface="Segoe UI"/>
              </a:rPr>
              <a:t>Data-Driven Marketing Campaigns:</a:t>
            </a:r>
            <a:br>
              <a:rPr lang="en-US" sz="2000" dirty="0"/>
            </a:br>
            <a:r>
              <a:rPr lang="en-US" sz="1800" dirty="0">
                <a:solidFill>
                  <a:srgbClr val="3C3C3C"/>
                </a:solidFill>
                <a:latin typeface="Segoe UI"/>
              </a:rPr>
              <a:t>Leverage data insights to target customer segments that were most active in September. Test new marketing approaches in February (A/B testing) to identify the most effective strategies for improving performance.</a:t>
            </a:r>
          </a:p>
        </p:txBody>
      </p:sp>
    </p:spTree>
    <p:extLst>
      <p:ext uri="{BB962C8B-B14F-4D97-AF65-F5344CB8AC3E}">
        <p14:creationId xmlns:p14="http://schemas.microsoft.com/office/powerpoint/2010/main" val="268608905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7765BE-69DA-F0FE-468D-A1901635B549}"/>
              </a:ext>
            </a:extLst>
          </p:cNvPr>
          <p:cNvSpPr>
            <a:spLocks noChangeArrowheads="1"/>
          </p:cNvSpPr>
          <p:nvPr/>
        </p:nvSpPr>
        <p:spPr bwMode="auto">
          <a:xfrm>
            <a:off x="211756" y="279266"/>
            <a:ext cx="1169469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.3</a:t>
            </a:r>
            <a:r>
              <a:rPr kumimoji="0" lang="en-US" altLang="en-US" sz="1800" b="1" i="0" u="sng" strike="noStrike" cap="none" normalizeH="0" baseline="0" dirty="0">
                <a:ln>
                  <a:noFill/>
                </a:ln>
                <a:solidFill>
                  <a:srgbClr val="3C3C3C"/>
                </a:solidFill>
                <a:effectLst/>
                <a:latin typeface="Segoe UI"/>
              </a:rPr>
              <a:t>Orders by Ship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Counted unique Order IDs per Ship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Calculated percentage share.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Displayed using a </a:t>
            </a:r>
            <a:r>
              <a:rPr kumimoji="0" lang="en-US" altLang="en-US" sz="1800" b="1" i="0" u="none" strike="noStrike" cap="none" normalizeH="0" baseline="0" dirty="0">
                <a:ln>
                  <a:noFill/>
                </a:ln>
                <a:solidFill>
                  <a:srgbClr val="3C3C3C"/>
                </a:solidFill>
                <a:effectLst/>
                <a:latin typeface="Segoe UI"/>
              </a:rPr>
              <a:t>pie chart</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DB85A699-0A7F-F1E1-081C-CF0454C064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549" y="1665171"/>
            <a:ext cx="11164858" cy="4913563"/>
          </a:xfrm>
          <a:prstGeom prst="rect">
            <a:avLst/>
          </a:prstGeom>
        </p:spPr>
      </p:pic>
    </p:spTree>
    <p:extLst>
      <p:ext uri="{BB962C8B-B14F-4D97-AF65-F5344CB8AC3E}">
        <p14:creationId xmlns:p14="http://schemas.microsoft.com/office/powerpoint/2010/main" val="331484388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E9A48C-8115-13B3-2EB5-7C7EEB64EDDD}"/>
              </a:ext>
            </a:extLst>
          </p:cNvPr>
          <p:cNvPicPr>
            <a:picLocks noChangeAspect="1"/>
          </p:cNvPicPr>
          <p:nvPr/>
        </p:nvPicPr>
        <p:blipFill>
          <a:blip r:embed="rId3">
            <a:extLst>
              <a:ext uri="{28A0092B-C50C-407E-A947-70E740481C1C}">
                <a14:useLocalDpi xmlns:a14="http://schemas.microsoft.com/office/drawing/2010/main" val="0"/>
              </a:ext>
            </a:extLst>
          </a:blip>
          <a:srcRect l="3103" t="925" r="2320" b="1392"/>
          <a:stretch>
            <a:fillRect/>
          </a:stretch>
        </p:blipFill>
        <p:spPr>
          <a:xfrm>
            <a:off x="7416034" y="2882767"/>
            <a:ext cx="4400581" cy="3580597"/>
          </a:xfrm>
          <a:prstGeom prst="rect">
            <a:avLst/>
          </a:prstGeom>
        </p:spPr>
      </p:pic>
      <p:pic>
        <p:nvPicPr>
          <p:cNvPr id="7" name="Picture 6">
            <a:extLst>
              <a:ext uri="{FF2B5EF4-FFF2-40B4-BE49-F238E27FC236}">
                <a16:creationId xmlns:a16="http://schemas.microsoft.com/office/drawing/2014/main" id="{73F03436-7FF6-ACF6-0F8E-053981A2B61C}"/>
              </a:ext>
            </a:extLst>
          </p:cNvPr>
          <p:cNvPicPr>
            <a:picLocks noChangeAspect="1"/>
          </p:cNvPicPr>
          <p:nvPr/>
        </p:nvPicPr>
        <p:blipFill>
          <a:blip r:embed="rId4">
            <a:extLst>
              <a:ext uri="{28A0092B-C50C-407E-A947-70E740481C1C}">
                <a14:useLocalDpi xmlns:a14="http://schemas.microsoft.com/office/drawing/2010/main" val="0"/>
              </a:ext>
            </a:extLst>
          </a:blip>
          <a:srcRect l="4482" t="347"/>
          <a:stretch>
            <a:fillRect/>
          </a:stretch>
        </p:blipFill>
        <p:spPr>
          <a:xfrm>
            <a:off x="7995385" y="394636"/>
            <a:ext cx="3821230" cy="2216007"/>
          </a:xfrm>
          <a:prstGeom prst="rect">
            <a:avLst/>
          </a:prstGeom>
        </p:spPr>
      </p:pic>
      <p:sp>
        <p:nvSpPr>
          <p:cNvPr id="9" name="TextBox 8">
            <a:extLst>
              <a:ext uri="{FF2B5EF4-FFF2-40B4-BE49-F238E27FC236}">
                <a16:creationId xmlns:a16="http://schemas.microsoft.com/office/drawing/2014/main" id="{7D35C934-A4B2-B364-638E-76AE216E86B5}"/>
              </a:ext>
            </a:extLst>
          </p:cNvPr>
          <p:cNvSpPr txBox="1"/>
          <p:nvPr/>
        </p:nvSpPr>
        <p:spPr>
          <a:xfrm>
            <a:off x="375385" y="394636"/>
            <a:ext cx="6097604" cy="4093428"/>
          </a:xfrm>
          <a:prstGeom prst="rect">
            <a:avLst/>
          </a:prstGeom>
          <a:noFill/>
        </p:spPr>
        <p:txBody>
          <a:bodyPr wrap="square">
            <a:spAutoFit/>
          </a:bodyPr>
          <a:lstStyle/>
          <a:p>
            <a:pPr>
              <a:buNone/>
            </a:pPr>
            <a:r>
              <a:rPr lang="en-US" sz="2400" b="1" u="sng" dirty="0">
                <a:solidFill>
                  <a:srgbClr val="1E1E1E"/>
                </a:solidFill>
                <a:latin typeface="Segoe UI"/>
              </a:rPr>
              <a:t>Insights:</a:t>
            </a:r>
          </a:p>
          <a:p>
            <a:pPr>
              <a:buFont typeface="+mj-lt"/>
              <a:buAutoNum type="arabicPeriod"/>
            </a:pPr>
            <a:r>
              <a:rPr lang="en-US" sz="1800" b="1" dirty="0">
                <a:solidFill>
                  <a:srgbClr val="3C3C3C"/>
                </a:solidFill>
                <a:latin typeface="Segoe UI"/>
              </a:rPr>
              <a:t>Standard Class dominates shipping</a:t>
            </a:r>
            <a:r>
              <a:rPr lang="en-US" sz="1800" dirty="0">
                <a:solidFill>
                  <a:srgbClr val="3C3C3C"/>
                </a:solidFill>
                <a:latin typeface="Segoe UI"/>
              </a:rPr>
              <a:t> with 59% of all orders, indicating it is the most commonly used option—likely due to a balance of cost and delivery time.</a:t>
            </a:r>
          </a:p>
          <a:p>
            <a:pPr>
              <a:buFont typeface="+mj-lt"/>
              <a:buAutoNum type="arabicPeriod"/>
            </a:pPr>
            <a:r>
              <a:rPr lang="en-US" sz="1800" b="1" dirty="0">
                <a:solidFill>
                  <a:srgbClr val="3C3C3C"/>
                </a:solidFill>
                <a:latin typeface="Segoe UI"/>
              </a:rPr>
              <a:t>Same Day shipping</a:t>
            </a:r>
            <a:r>
              <a:rPr lang="en-US" sz="1800" dirty="0">
                <a:solidFill>
                  <a:srgbClr val="3C3C3C"/>
                </a:solidFill>
                <a:latin typeface="Segoe UI"/>
              </a:rPr>
              <a:t> is rarely used (only 2%), which may be due to:</a:t>
            </a:r>
          </a:p>
          <a:p>
            <a:pPr marL="742950" lvl="1" indent="-285750">
              <a:buFont typeface="+mj-lt"/>
              <a:buAutoNum type="arabicPeriod"/>
            </a:pPr>
            <a:r>
              <a:rPr lang="en-US" sz="1800" dirty="0">
                <a:solidFill>
                  <a:srgbClr val="3C3C3C"/>
                </a:solidFill>
                <a:latin typeface="Segoe UI"/>
              </a:rPr>
              <a:t>Limited availability</a:t>
            </a:r>
          </a:p>
          <a:p>
            <a:pPr marL="742950" lvl="1" indent="-285750">
              <a:buFont typeface="+mj-lt"/>
              <a:buAutoNum type="arabicPeriod"/>
            </a:pPr>
            <a:r>
              <a:rPr lang="en-US" sz="1800" dirty="0">
                <a:solidFill>
                  <a:srgbClr val="3C3C3C"/>
                </a:solidFill>
                <a:latin typeface="Segoe UI"/>
              </a:rPr>
              <a:t>Higher costs</a:t>
            </a:r>
          </a:p>
          <a:p>
            <a:pPr marL="742950" lvl="1" indent="-285750">
              <a:buFont typeface="+mj-lt"/>
              <a:buAutoNum type="arabicPeriod"/>
            </a:pPr>
            <a:r>
              <a:rPr lang="en-US" sz="1800" dirty="0">
                <a:solidFill>
                  <a:srgbClr val="3C3C3C"/>
                </a:solidFill>
                <a:latin typeface="Segoe UI"/>
              </a:rPr>
              <a:t>Lack of promotion</a:t>
            </a:r>
          </a:p>
          <a:p>
            <a:pPr>
              <a:buFont typeface="+mj-lt"/>
              <a:buAutoNum type="arabicPeriod"/>
            </a:pPr>
            <a:r>
              <a:rPr lang="en-US" sz="1800" b="1" dirty="0">
                <a:solidFill>
                  <a:srgbClr val="3C3C3C"/>
                </a:solidFill>
                <a:latin typeface="Segoe UI"/>
              </a:rPr>
              <a:t>Second Class and First Class</a:t>
            </a:r>
            <a:r>
              <a:rPr lang="en-US" sz="1800" dirty="0">
                <a:solidFill>
                  <a:srgbClr val="3C3C3C"/>
                </a:solidFill>
                <a:latin typeface="Segoe UI"/>
              </a:rPr>
              <a:t> shipping modes are used moderately (21% and 18%, respectively), showing there’s a customer segment that values faster delivery but may be sensitive to cost.</a:t>
            </a:r>
          </a:p>
        </p:txBody>
      </p:sp>
    </p:spTree>
    <p:extLst>
      <p:ext uri="{BB962C8B-B14F-4D97-AF65-F5344CB8AC3E}">
        <p14:creationId xmlns:p14="http://schemas.microsoft.com/office/powerpoint/2010/main" val="233065165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82748A-B3C2-CC47-BF8A-A1A739344FE6}"/>
              </a:ext>
            </a:extLst>
          </p:cNvPr>
          <p:cNvSpPr txBox="1"/>
          <p:nvPr/>
        </p:nvSpPr>
        <p:spPr>
          <a:xfrm>
            <a:off x="327259" y="308008"/>
            <a:ext cx="11511815" cy="5632311"/>
          </a:xfrm>
          <a:prstGeom prst="rect">
            <a:avLst/>
          </a:prstGeom>
          <a:noFill/>
        </p:spPr>
        <p:txBody>
          <a:bodyPr wrap="square">
            <a:spAutoFit/>
          </a:bodyPr>
          <a:lstStyle/>
          <a:p>
            <a:pPr>
              <a:buNone/>
            </a:pPr>
            <a:r>
              <a:rPr lang="en-US" sz="2400" b="1" u="sng" dirty="0">
                <a:solidFill>
                  <a:srgbClr val="1E1E1E"/>
                </a:solidFill>
                <a:latin typeface="Segoe UI"/>
              </a:rPr>
              <a:t>Recommendations:</a:t>
            </a:r>
            <a:endParaRPr lang="ar-EG" sz="2000" b="1" u="sng" dirty="0"/>
          </a:p>
          <a:p>
            <a:pPr>
              <a:buNone/>
            </a:pPr>
            <a:endParaRPr lang="en-US" sz="2000" b="1" u="sng" dirty="0"/>
          </a:p>
          <a:p>
            <a:pPr>
              <a:buFont typeface="+mj-lt"/>
              <a:buAutoNum type="arabicPeriod"/>
            </a:pPr>
            <a:r>
              <a:rPr lang="en-US" sz="1800" b="1" dirty="0">
                <a:solidFill>
                  <a:srgbClr val="3C3C3C"/>
                </a:solidFill>
                <a:latin typeface="Segoe UI"/>
              </a:rPr>
              <a:t>Evaluate Customer Satisfaction for Standard Class:</a:t>
            </a:r>
            <a:endParaRPr lang="en-US" sz="2000" dirty="0"/>
          </a:p>
          <a:p>
            <a:pPr marL="742950" lvl="1" indent="-285750">
              <a:buFont typeface="+mj-lt"/>
              <a:buAutoNum type="arabicPeriod"/>
            </a:pPr>
            <a:r>
              <a:rPr lang="en-US" sz="1800" dirty="0">
                <a:solidFill>
                  <a:srgbClr val="3C3C3C"/>
                </a:solidFill>
                <a:latin typeface="Segoe UI"/>
              </a:rPr>
              <a:t>Since it handles the majority of orders, ensure that delivery times, condition of goods, and communication are consistently high-quality.</a:t>
            </a:r>
          </a:p>
          <a:p>
            <a:pPr marL="742950" lvl="1" indent="-285750">
              <a:buFont typeface="+mj-lt"/>
              <a:buAutoNum type="arabicPeriod"/>
            </a:pPr>
            <a:r>
              <a:rPr lang="en-US" sz="1800" dirty="0">
                <a:solidFill>
                  <a:srgbClr val="3C3C3C"/>
                </a:solidFill>
                <a:latin typeface="Segoe UI"/>
              </a:rPr>
              <a:t>Consider offering loyalty perks for repeat users of this option.</a:t>
            </a:r>
          </a:p>
          <a:p>
            <a:pPr>
              <a:buFont typeface="+mj-lt"/>
              <a:buAutoNum type="arabicPeriod"/>
            </a:pPr>
            <a:r>
              <a:rPr lang="en-US" sz="1800" b="1" dirty="0">
                <a:solidFill>
                  <a:srgbClr val="3C3C3C"/>
                </a:solidFill>
                <a:latin typeface="Segoe UI"/>
              </a:rPr>
              <a:t>Promote Same Day Delivery More Effectively:</a:t>
            </a:r>
            <a:endParaRPr lang="en-US" sz="2000" dirty="0"/>
          </a:p>
          <a:p>
            <a:pPr marL="742950" lvl="1" indent="-285750">
              <a:buFont typeface="+mj-lt"/>
              <a:buAutoNum type="arabicPeriod"/>
            </a:pPr>
            <a:r>
              <a:rPr lang="en-US" sz="1800" dirty="0">
                <a:solidFill>
                  <a:srgbClr val="3C3C3C"/>
                </a:solidFill>
                <a:latin typeface="Segoe UI"/>
              </a:rPr>
              <a:t>Explore why this mode is underutilized. If it's due to cost, consider promotional discounts or bundling offers.</a:t>
            </a:r>
          </a:p>
          <a:p>
            <a:pPr marL="742950" lvl="1" indent="-285750">
              <a:buFont typeface="+mj-lt"/>
              <a:buAutoNum type="arabicPeriod"/>
            </a:pPr>
            <a:r>
              <a:rPr lang="en-US" sz="1800" dirty="0">
                <a:solidFill>
                  <a:srgbClr val="3C3C3C"/>
                </a:solidFill>
                <a:latin typeface="Segoe UI"/>
              </a:rPr>
              <a:t>Highlight this option in checkout or in targeted marketing for urgent-use products.</a:t>
            </a:r>
          </a:p>
          <a:p>
            <a:pPr>
              <a:buFont typeface="+mj-lt"/>
              <a:buAutoNum type="arabicPeriod"/>
            </a:pPr>
            <a:r>
              <a:rPr lang="en-US" sz="1800" b="1" dirty="0">
                <a:solidFill>
                  <a:srgbClr val="3C3C3C"/>
                </a:solidFill>
                <a:latin typeface="Segoe UI"/>
              </a:rPr>
              <a:t>Segment Customers by Shipping Preference:</a:t>
            </a:r>
            <a:endParaRPr lang="en-US" sz="2000" dirty="0"/>
          </a:p>
          <a:p>
            <a:pPr marL="742950" lvl="1" indent="-285750">
              <a:buFont typeface="+mj-lt"/>
              <a:buAutoNum type="arabicPeriod"/>
            </a:pPr>
            <a:r>
              <a:rPr lang="en-US" sz="1800" dirty="0">
                <a:solidFill>
                  <a:srgbClr val="3C3C3C"/>
                </a:solidFill>
                <a:latin typeface="Segoe UI"/>
              </a:rPr>
              <a:t>Use this data to tailor campaigns—e.g., target premium clients with First Class perks or upsell fast shipping to high-value customers.</a:t>
            </a:r>
          </a:p>
          <a:p>
            <a:pPr>
              <a:buFont typeface="+mj-lt"/>
              <a:buAutoNum type="arabicPeriod"/>
            </a:pPr>
            <a:r>
              <a:rPr lang="en-US" sz="1800" b="1" dirty="0">
                <a:solidFill>
                  <a:srgbClr val="3C3C3C"/>
                </a:solidFill>
                <a:latin typeface="Segoe UI"/>
              </a:rPr>
              <a:t>Optimize Operations:</a:t>
            </a:r>
            <a:endParaRPr lang="en-US" sz="2000" dirty="0"/>
          </a:p>
          <a:p>
            <a:pPr marL="742950" lvl="1" indent="-285750">
              <a:buFont typeface="+mj-lt"/>
              <a:buAutoNum type="arabicPeriod"/>
            </a:pPr>
            <a:r>
              <a:rPr lang="en-US" sz="1800" dirty="0">
                <a:solidFill>
                  <a:srgbClr val="3C3C3C"/>
                </a:solidFill>
                <a:latin typeface="Segoe UI"/>
              </a:rPr>
              <a:t>If logistics capacity allows, experiment with reducing delivery times for Standard Class to compete with faster methods while maintaining lower costs.</a:t>
            </a:r>
          </a:p>
          <a:p>
            <a:pPr>
              <a:buFont typeface="+mj-lt"/>
              <a:buAutoNum type="arabicPeriod"/>
            </a:pPr>
            <a:r>
              <a:rPr lang="en-US" sz="1800" b="1" dirty="0">
                <a:solidFill>
                  <a:srgbClr val="3C3C3C"/>
                </a:solidFill>
                <a:latin typeface="Segoe UI"/>
              </a:rPr>
              <a:t>A/B Test Shipping Options in Checkout:</a:t>
            </a:r>
            <a:endParaRPr lang="en-US" sz="2000" dirty="0"/>
          </a:p>
          <a:p>
            <a:pPr marL="742950" lvl="1" indent="-285750">
              <a:buFont typeface="+mj-lt"/>
              <a:buAutoNum type="arabicPeriod"/>
            </a:pPr>
            <a:r>
              <a:rPr lang="en-US" sz="1800" dirty="0">
                <a:solidFill>
                  <a:srgbClr val="3C3C3C"/>
                </a:solidFill>
                <a:latin typeface="Segoe UI"/>
              </a:rPr>
              <a:t>Test different default shipping settings to see how it affects customer choice and overall satisfaction.</a:t>
            </a:r>
          </a:p>
        </p:txBody>
      </p:sp>
    </p:spTree>
    <p:extLst>
      <p:ext uri="{BB962C8B-B14F-4D97-AF65-F5344CB8AC3E}">
        <p14:creationId xmlns:p14="http://schemas.microsoft.com/office/powerpoint/2010/main" val="2103654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64D935-2786-9917-4061-9B9D50E93B29}"/>
              </a:ext>
            </a:extLst>
          </p:cNvPr>
          <p:cNvSpPr>
            <a:spLocks noChangeArrowheads="1"/>
          </p:cNvSpPr>
          <p:nvPr/>
        </p:nvSpPr>
        <p:spPr bwMode="auto">
          <a:xfrm>
            <a:off x="365758" y="346643"/>
            <a:ext cx="1144443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.4</a:t>
            </a:r>
            <a:r>
              <a:rPr kumimoji="0" lang="en-US" altLang="en-US" sz="1800" b="1" i="0" u="sng" strike="noStrike" cap="none" normalizeH="0" baseline="0" dirty="0">
                <a:ln>
                  <a:noFill/>
                </a:ln>
                <a:solidFill>
                  <a:srgbClr val="3C3C3C"/>
                </a:solidFill>
                <a:effectLst/>
                <a:latin typeface="Segoe UI"/>
              </a:rPr>
              <a:t>Sales by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Summed total sales by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Calculated percentage share.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Visualized with a </a:t>
            </a:r>
            <a:r>
              <a:rPr kumimoji="0" lang="en-US" altLang="en-US" sz="1800" b="1" i="0" u="none" strike="noStrike" cap="none" normalizeH="0" baseline="0" dirty="0">
                <a:ln>
                  <a:noFill/>
                </a:ln>
                <a:solidFill>
                  <a:srgbClr val="3C3C3C"/>
                </a:solidFill>
                <a:effectLst/>
                <a:latin typeface="Segoe UI"/>
              </a:rPr>
              <a:t>pie chart</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FBC1262E-F129-C1A1-38F4-CA68B3943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03" y="1793623"/>
            <a:ext cx="10088383" cy="4810796"/>
          </a:xfrm>
          <a:prstGeom prst="rect">
            <a:avLst/>
          </a:prstGeom>
        </p:spPr>
      </p:pic>
    </p:spTree>
    <p:extLst>
      <p:ext uri="{BB962C8B-B14F-4D97-AF65-F5344CB8AC3E}">
        <p14:creationId xmlns:p14="http://schemas.microsoft.com/office/powerpoint/2010/main" val="347732006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0CF868-AC59-6E52-B378-318C9355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069" y="2832329"/>
            <a:ext cx="4767616" cy="3734516"/>
          </a:xfrm>
          <a:prstGeom prst="rect">
            <a:avLst/>
          </a:prstGeom>
        </p:spPr>
      </p:pic>
      <p:pic>
        <p:nvPicPr>
          <p:cNvPr id="10" name="Picture 9">
            <a:extLst>
              <a:ext uri="{FF2B5EF4-FFF2-40B4-BE49-F238E27FC236}">
                <a16:creationId xmlns:a16="http://schemas.microsoft.com/office/drawing/2014/main" id="{ACD27660-21FD-B714-0DBA-D1D61D9F9F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733" y="387159"/>
            <a:ext cx="3419952" cy="1609950"/>
          </a:xfrm>
          <a:prstGeom prst="rect">
            <a:avLst/>
          </a:prstGeom>
        </p:spPr>
      </p:pic>
      <p:sp>
        <p:nvSpPr>
          <p:cNvPr id="5" name="TextBox 4">
            <a:extLst>
              <a:ext uri="{FF2B5EF4-FFF2-40B4-BE49-F238E27FC236}">
                <a16:creationId xmlns:a16="http://schemas.microsoft.com/office/drawing/2014/main" id="{BDE7D11B-0C09-B25F-2231-521089139312}"/>
              </a:ext>
            </a:extLst>
          </p:cNvPr>
          <p:cNvSpPr txBox="1"/>
          <p:nvPr/>
        </p:nvSpPr>
        <p:spPr>
          <a:xfrm>
            <a:off x="311314" y="387159"/>
            <a:ext cx="7995288" cy="2246769"/>
          </a:xfrm>
          <a:prstGeom prst="rect">
            <a:avLst/>
          </a:prstGeom>
          <a:noFill/>
        </p:spPr>
        <p:txBody>
          <a:bodyPr wrap="square">
            <a:spAutoFit/>
          </a:bodyPr>
          <a:lstStyle/>
          <a:p>
            <a:pPr>
              <a:buNone/>
            </a:pPr>
            <a:r>
              <a:rPr lang="en-US" sz="2400" b="1" u="sng" dirty="0">
                <a:solidFill>
                  <a:srgbClr val="1E1E1E"/>
                </a:solidFill>
                <a:latin typeface="Segoe UI"/>
              </a:rPr>
              <a:t>Insights:</a:t>
            </a:r>
          </a:p>
          <a:p>
            <a:pPr>
              <a:buFont typeface="+mj-lt"/>
              <a:buAutoNum type="arabicPeriod"/>
            </a:pPr>
            <a:r>
              <a:rPr lang="en-US" sz="1800" b="1" dirty="0">
                <a:solidFill>
                  <a:srgbClr val="3C3C3C"/>
                </a:solidFill>
                <a:latin typeface="Segoe UI"/>
              </a:rPr>
              <a:t>Technology</a:t>
            </a:r>
            <a:r>
              <a:rPr lang="en-US" sz="1800" dirty="0">
                <a:solidFill>
                  <a:srgbClr val="3C3C3C"/>
                </a:solidFill>
                <a:latin typeface="Segoe UI"/>
              </a:rPr>
              <a:t> is the </a:t>
            </a:r>
            <a:r>
              <a:rPr lang="en-US" sz="1800" b="1" dirty="0">
                <a:solidFill>
                  <a:srgbClr val="3C3C3C"/>
                </a:solidFill>
                <a:latin typeface="Segoe UI"/>
              </a:rPr>
              <a:t>top-performing category</a:t>
            </a:r>
            <a:r>
              <a:rPr lang="en-US" sz="1800" dirty="0">
                <a:solidFill>
                  <a:srgbClr val="3C3C3C"/>
                </a:solidFill>
                <a:latin typeface="Segoe UI"/>
              </a:rPr>
              <a:t>, generating </a:t>
            </a:r>
            <a:r>
              <a:rPr lang="en-US" sz="1800" b="1" dirty="0">
                <a:solidFill>
                  <a:srgbClr val="3C3C3C"/>
                </a:solidFill>
                <a:latin typeface="Segoe UI"/>
              </a:rPr>
              <a:t>40% of total sales</a:t>
            </a:r>
            <a:r>
              <a:rPr lang="en-US" sz="1800" dirty="0">
                <a:solidFill>
                  <a:srgbClr val="3C3C3C"/>
                </a:solidFill>
                <a:latin typeface="Segoe UI"/>
              </a:rPr>
              <a:t>, making it the strongest revenue driver.</a:t>
            </a:r>
          </a:p>
          <a:p>
            <a:pPr>
              <a:buFont typeface="+mj-lt"/>
              <a:buAutoNum type="arabicPeriod"/>
            </a:pPr>
            <a:r>
              <a:rPr lang="en-US" sz="1800" b="1" dirty="0">
                <a:solidFill>
                  <a:srgbClr val="3C3C3C"/>
                </a:solidFill>
                <a:latin typeface="Segoe UI"/>
              </a:rPr>
              <a:t>Furniture</a:t>
            </a:r>
            <a:r>
              <a:rPr lang="en-US" sz="1800" dirty="0">
                <a:solidFill>
                  <a:srgbClr val="3C3C3C"/>
                </a:solidFill>
                <a:latin typeface="Segoe UI"/>
              </a:rPr>
              <a:t> and </a:t>
            </a:r>
            <a:r>
              <a:rPr lang="en-US" sz="1800" b="1" dirty="0">
                <a:solidFill>
                  <a:srgbClr val="3C3C3C"/>
                </a:solidFill>
                <a:latin typeface="Segoe UI"/>
              </a:rPr>
              <a:t>Office Supplies</a:t>
            </a:r>
            <a:r>
              <a:rPr lang="en-US" sz="1800" dirty="0">
                <a:solidFill>
                  <a:srgbClr val="3C3C3C"/>
                </a:solidFill>
                <a:latin typeface="Segoe UI"/>
              </a:rPr>
              <a:t> are relatively close in performance, contributing </a:t>
            </a:r>
            <a:r>
              <a:rPr lang="en-US" sz="1800" b="1" dirty="0">
                <a:solidFill>
                  <a:srgbClr val="3C3C3C"/>
                </a:solidFill>
                <a:latin typeface="Segoe UI"/>
              </a:rPr>
              <a:t>31%</a:t>
            </a:r>
            <a:r>
              <a:rPr lang="en-US" sz="1800" dirty="0">
                <a:solidFill>
                  <a:srgbClr val="3C3C3C"/>
                </a:solidFill>
                <a:latin typeface="Segoe UI"/>
              </a:rPr>
              <a:t> and </a:t>
            </a:r>
            <a:r>
              <a:rPr lang="en-US" sz="1800" b="1" dirty="0">
                <a:solidFill>
                  <a:srgbClr val="3C3C3C"/>
                </a:solidFill>
                <a:latin typeface="Segoe UI"/>
              </a:rPr>
              <a:t>28%</a:t>
            </a:r>
            <a:r>
              <a:rPr lang="en-US" sz="1800" dirty="0">
                <a:solidFill>
                  <a:srgbClr val="3C3C3C"/>
                </a:solidFill>
                <a:latin typeface="Segoe UI"/>
              </a:rPr>
              <a:t> respectively.</a:t>
            </a:r>
          </a:p>
          <a:p>
            <a:pPr>
              <a:buFont typeface="+mj-lt"/>
              <a:buAutoNum type="arabicPeriod"/>
            </a:pPr>
            <a:r>
              <a:rPr lang="en-US" sz="1800" dirty="0">
                <a:solidFill>
                  <a:srgbClr val="3C3C3C"/>
                </a:solidFill>
                <a:latin typeface="Segoe UI"/>
              </a:rPr>
              <a:t>While the three categories are fairly balanced, </a:t>
            </a:r>
            <a:r>
              <a:rPr lang="en-US" sz="1800" b="1" dirty="0">
                <a:solidFill>
                  <a:srgbClr val="3C3C3C"/>
                </a:solidFill>
                <a:latin typeface="Segoe UI"/>
              </a:rPr>
              <a:t>Technology clearly leads</a:t>
            </a:r>
            <a:r>
              <a:rPr lang="en-US" sz="1800" dirty="0">
                <a:solidFill>
                  <a:srgbClr val="3C3C3C"/>
                </a:solidFill>
                <a:latin typeface="Segoe UI"/>
              </a:rPr>
              <a:t>, possibly due to higher unit prices or stronger customer demand.</a:t>
            </a:r>
          </a:p>
        </p:txBody>
      </p:sp>
      <p:sp>
        <p:nvSpPr>
          <p:cNvPr id="7" name="TextBox 6">
            <a:extLst>
              <a:ext uri="{FF2B5EF4-FFF2-40B4-BE49-F238E27FC236}">
                <a16:creationId xmlns:a16="http://schemas.microsoft.com/office/drawing/2014/main" id="{04BCBF3D-B59A-5654-17AE-2A7DBF8D2F6A}"/>
              </a:ext>
            </a:extLst>
          </p:cNvPr>
          <p:cNvSpPr txBox="1"/>
          <p:nvPr/>
        </p:nvSpPr>
        <p:spPr>
          <a:xfrm>
            <a:off x="311313" y="2832329"/>
            <a:ext cx="6541873" cy="3785652"/>
          </a:xfrm>
          <a:prstGeom prst="rect">
            <a:avLst/>
          </a:prstGeom>
          <a:noFill/>
        </p:spPr>
        <p:txBody>
          <a:bodyPr wrap="square">
            <a:spAutoFit/>
          </a:bodyPr>
          <a:lstStyle/>
          <a:p>
            <a:pPr>
              <a:buNone/>
            </a:pPr>
            <a:r>
              <a:rPr lang="en-US" sz="2400" b="1" u="sng" dirty="0">
                <a:solidFill>
                  <a:srgbClr val="1E1E1E"/>
                </a:solidFill>
                <a:latin typeface="Segoe UI"/>
              </a:rPr>
              <a:t>Recommendations:</a:t>
            </a:r>
          </a:p>
          <a:p>
            <a:pPr>
              <a:buFont typeface="+mj-lt"/>
              <a:buAutoNum type="arabicPeriod"/>
            </a:pPr>
            <a:r>
              <a:rPr lang="en-US" sz="1800" b="1" dirty="0">
                <a:solidFill>
                  <a:srgbClr val="3C3C3C"/>
                </a:solidFill>
                <a:latin typeface="Segoe UI"/>
              </a:rPr>
              <a:t>Double Down on Technology:</a:t>
            </a:r>
            <a:endParaRPr lang="en-US" sz="2000" dirty="0"/>
          </a:p>
          <a:p>
            <a:pPr marL="742950" lvl="1" indent="-285750">
              <a:buFont typeface="+mj-lt"/>
              <a:buAutoNum type="arabicPeriod"/>
            </a:pPr>
            <a:r>
              <a:rPr lang="en-US" sz="1800" dirty="0">
                <a:solidFill>
                  <a:srgbClr val="3C3C3C"/>
                </a:solidFill>
                <a:latin typeface="Segoe UI"/>
              </a:rPr>
              <a:t>Expand the range of tech products and consider bundling offers (e.g. printer + accessories).</a:t>
            </a:r>
          </a:p>
          <a:p>
            <a:pPr marL="742950" lvl="1" indent="-285750">
              <a:buFont typeface="+mj-lt"/>
              <a:buAutoNum type="arabicPeriod"/>
            </a:pPr>
            <a:r>
              <a:rPr lang="en-US" sz="1800" dirty="0">
                <a:solidFill>
                  <a:srgbClr val="3C3C3C"/>
                </a:solidFill>
                <a:latin typeface="Segoe UI"/>
              </a:rPr>
              <a:t>Invest more in digital marketing and retargeting campaigns focused on tech buyers.</a:t>
            </a:r>
          </a:p>
          <a:p>
            <a:pPr>
              <a:buFont typeface="+mj-lt"/>
              <a:buAutoNum type="arabicPeriod"/>
            </a:pPr>
            <a:r>
              <a:rPr lang="en-US" sz="1800" b="1" dirty="0">
                <a:solidFill>
                  <a:srgbClr val="3C3C3C"/>
                </a:solidFill>
                <a:latin typeface="Segoe UI"/>
              </a:rPr>
              <a:t>Cross-Sell Between Categories:</a:t>
            </a:r>
            <a:endParaRPr lang="en-US" sz="2000" dirty="0"/>
          </a:p>
          <a:p>
            <a:pPr marL="742950" lvl="1" indent="-285750">
              <a:buFont typeface="+mj-lt"/>
              <a:buAutoNum type="arabicPeriod"/>
            </a:pPr>
            <a:r>
              <a:rPr lang="en-US" sz="1800" dirty="0">
                <a:solidFill>
                  <a:srgbClr val="3C3C3C"/>
                </a:solidFill>
                <a:latin typeface="Segoe UI"/>
              </a:rPr>
              <a:t>Bundle </a:t>
            </a:r>
            <a:r>
              <a:rPr lang="en-US" sz="1800" b="1" dirty="0">
                <a:solidFill>
                  <a:srgbClr val="3C3C3C"/>
                </a:solidFill>
                <a:latin typeface="Segoe UI"/>
              </a:rPr>
              <a:t>Office Supplies</a:t>
            </a:r>
            <a:r>
              <a:rPr lang="en-US" sz="1800" dirty="0">
                <a:solidFill>
                  <a:srgbClr val="3C3C3C"/>
                </a:solidFill>
                <a:latin typeface="Segoe UI"/>
              </a:rPr>
              <a:t> with </a:t>
            </a:r>
            <a:r>
              <a:rPr lang="en-US" sz="1800" b="1" dirty="0">
                <a:solidFill>
                  <a:srgbClr val="3C3C3C"/>
                </a:solidFill>
                <a:latin typeface="Segoe UI"/>
              </a:rPr>
              <a:t>Furniture</a:t>
            </a:r>
            <a:r>
              <a:rPr lang="en-US" sz="1800" dirty="0">
                <a:solidFill>
                  <a:srgbClr val="3C3C3C"/>
                </a:solidFill>
                <a:latin typeface="Segoe UI"/>
              </a:rPr>
              <a:t> (e.g. desks with filing systems).</a:t>
            </a:r>
          </a:p>
          <a:p>
            <a:pPr marL="742950" lvl="1" indent="-285750">
              <a:buFont typeface="+mj-lt"/>
              <a:buAutoNum type="arabicPeriod"/>
            </a:pPr>
            <a:r>
              <a:rPr lang="en-US" sz="1800" dirty="0">
                <a:solidFill>
                  <a:srgbClr val="3C3C3C"/>
                </a:solidFill>
                <a:latin typeface="Segoe UI"/>
              </a:rPr>
              <a:t>Suggest complementary tech products when selling office furniture (e.g. ergonomic desks with monitor arms).</a:t>
            </a:r>
          </a:p>
        </p:txBody>
      </p:sp>
    </p:spTree>
    <p:extLst>
      <p:ext uri="{BB962C8B-B14F-4D97-AF65-F5344CB8AC3E}">
        <p14:creationId xmlns:p14="http://schemas.microsoft.com/office/powerpoint/2010/main" val="179884037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118D09-CBAB-4B0F-F63E-F9DA794A82E2}"/>
              </a:ext>
            </a:extLst>
          </p:cNvPr>
          <p:cNvSpPr txBox="1"/>
          <p:nvPr/>
        </p:nvSpPr>
        <p:spPr>
          <a:xfrm>
            <a:off x="298383" y="346509"/>
            <a:ext cx="11559941" cy="2862322"/>
          </a:xfrm>
          <a:prstGeom prst="rect">
            <a:avLst/>
          </a:prstGeom>
          <a:noFill/>
        </p:spPr>
        <p:txBody>
          <a:bodyPr wrap="square">
            <a:spAutoFit/>
          </a:bodyPr>
          <a:lstStyle/>
          <a:p>
            <a:pPr>
              <a:buFont typeface="+mj-lt"/>
              <a:buAutoNum type="arabicPeriod"/>
            </a:pPr>
            <a:r>
              <a:rPr lang="en-US" sz="1800" b="1" dirty="0">
                <a:solidFill>
                  <a:srgbClr val="3C3C3C"/>
                </a:solidFill>
                <a:latin typeface="Segoe UI"/>
              </a:rPr>
              <a:t>Analyze Furniture Performance:</a:t>
            </a:r>
            <a:endParaRPr lang="en-US" sz="2000" dirty="0"/>
          </a:p>
          <a:p>
            <a:pPr marL="742950" lvl="1" indent="-285750">
              <a:buFont typeface="+mj-lt"/>
              <a:buAutoNum type="arabicPeriod"/>
            </a:pPr>
            <a:r>
              <a:rPr lang="en-US" sz="1800" dirty="0">
                <a:solidFill>
                  <a:srgbClr val="3C3C3C"/>
                </a:solidFill>
                <a:latin typeface="Segoe UI"/>
              </a:rPr>
              <a:t>Although it contributes 31% of sales, check if margins are healthy.</a:t>
            </a:r>
          </a:p>
          <a:p>
            <a:pPr marL="742950" lvl="1" indent="-285750">
              <a:buFont typeface="+mj-lt"/>
              <a:buAutoNum type="arabicPeriod"/>
            </a:pPr>
            <a:r>
              <a:rPr lang="en-US" sz="1800" dirty="0">
                <a:solidFill>
                  <a:srgbClr val="3C3C3C"/>
                </a:solidFill>
                <a:latin typeface="Segoe UI"/>
              </a:rPr>
              <a:t>Explore new styles, space-saving designs, or promotions targeting SMEs and startups.</a:t>
            </a:r>
          </a:p>
          <a:p>
            <a:pPr>
              <a:buFont typeface="+mj-lt"/>
              <a:buAutoNum type="arabicPeriod"/>
            </a:pPr>
            <a:r>
              <a:rPr lang="en-US" sz="1800" b="1" dirty="0">
                <a:solidFill>
                  <a:srgbClr val="3C3C3C"/>
                </a:solidFill>
                <a:latin typeface="Segoe UI"/>
              </a:rPr>
              <a:t>Boost Office Supplies Through Volume Deals:</a:t>
            </a:r>
            <a:endParaRPr lang="en-US" sz="2000" dirty="0"/>
          </a:p>
          <a:p>
            <a:pPr marL="742950" lvl="1" indent="-285750">
              <a:buFont typeface="+mj-lt"/>
              <a:buAutoNum type="arabicPeriod"/>
            </a:pPr>
            <a:r>
              <a:rPr lang="en-US" sz="1800" dirty="0">
                <a:solidFill>
                  <a:srgbClr val="3C3C3C"/>
                </a:solidFill>
                <a:latin typeface="Segoe UI"/>
              </a:rPr>
              <a:t>Run B2B campaigns with bulk order discounts.</a:t>
            </a:r>
          </a:p>
          <a:p>
            <a:pPr marL="742950" lvl="1" indent="-285750">
              <a:buFont typeface="+mj-lt"/>
              <a:buAutoNum type="arabicPeriod"/>
            </a:pPr>
            <a:r>
              <a:rPr lang="en-US" sz="1800" dirty="0">
                <a:solidFill>
                  <a:srgbClr val="3C3C3C"/>
                </a:solidFill>
                <a:latin typeface="Segoe UI"/>
              </a:rPr>
              <a:t>Consider subscription models for recurring items (e.g. paper, pens).</a:t>
            </a:r>
          </a:p>
          <a:p>
            <a:pPr>
              <a:buFont typeface="+mj-lt"/>
              <a:buAutoNum type="arabicPeriod"/>
            </a:pPr>
            <a:r>
              <a:rPr lang="en-US" sz="1800" b="1" dirty="0">
                <a:solidFill>
                  <a:srgbClr val="3C3C3C"/>
                </a:solidFill>
                <a:latin typeface="Segoe UI"/>
              </a:rPr>
              <a:t>Segment Campaigns by Category Behavior:</a:t>
            </a:r>
            <a:endParaRPr lang="en-US" sz="2000" dirty="0"/>
          </a:p>
          <a:p>
            <a:pPr marL="742950" lvl="1" indent="-285750">
              <a:buFont typeface="+mj-lt"/>
              <a:buAutoNum type="arabicPeriod"/>
            </a:pPr>
            <a:r>
              <a:rPr lang="en-US" sz="1800" dirty="0">
                <a:solidFill>
                  <a:srgbClr val="3C3C3C"/>
                </a:solidFill>
                <a:latin typeface="Segoe UI"/>
              </a:rPr>
              <a:t>Use category performance to guide your audience segmentation in ads—tech-focused vs. workspace-focused customers.</a:t>
            </a:r>
          </a:p>
        </p:txBody>
      </p:sp>
    </p:spTree>
    <p:extLst>
      <p:ext uri="{BB962C8B-B14F-4D97-AF65-F5344CB8AC3E}">
        <p14:creationId xmlns:p14="http://schemas.microsoft.com/office/powerpoint/2010/main" val="411143881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5C230C-080C-CE85-535B-3DE973829D04}"/>
              </a:ext>
            </a:extLst>
          </p:cNvPr>
          <p:cNvSpPr txBox="1"/>
          <p:nvPr/>
        </p:nvSpPr>
        <p:spPr>
          <a:xfrm>
            <a:off x="269507" y="308008"/>
            <a:ext cx="9885146" cy="923330"/>
          </a:xfrm>
          <a:prstGeom prst="rect">
            <a:avLst/>
          </a:prstGeom>
          <a:noFill/>
        </p:spPr>
        <p:txBody>
          <a:bodyPr wrap="square" numCol="2">
            <a:spAutoFit/>
          </a:bodyPr>
          <a:lstStyle/>
          <a:p>
            <a:pPr>
              <a:buNone/>
            </a:pPr>
            <a:r>
              <a:rPr lang="ar-EG" sz="1800" b="1" u="sng" dirty="0">
                <a:solidFill>
                  <a:srgbClr val="3C3C3C"/>
                </a:solidFill>
                <a:latin typeface="Segoe UI"/>
              </a:rPr>
              <a:t> .5</a:t>
            </a:r>
            <a:r>
              <a:rPr lang="en-US" sz="1800" b="1" u="sng" dirty="0">
                <a:solidFill>
                  <a:srgbClr val="3C3C3C"/>
                </a:solidFill>
                <a:latin typeface="Segoe UI"/>
              </a:rPr>
              <a:t>Sales by Sub-Category:</a:t>
            </a:r>
          </a:p>
          <a:p>
            <a:pPr>
              <a:buFont typeface="Arial" panose="020B0604020202020204" pitchFamily="34" charset="0"/>
              <a:buChar char="•"/>
            </a:pPr>
            <a:r>
              <a:rPr lang="en-US" sz="1800" dirty="0">
                <a:solidFill>
                  <a:srgbClr val="3C3C3C"/>
                </a:solidFill>
                <a:latin typeface="Segoe UI"/>
              </a:rPr>
              <a:t>Ranked sub-categories by total sales.</a:t>
            </a:r>
          </a:p>
          <a:p>
            <a:pPr>
              <a:buFont typeface="Arial" panose="020B0604020202020204" pitchFamily="34" charset="0"/>
              <a:buChar char="•"/>
            </a:pPr>
            <a:r>
              <a:rPr lang="en-US" sz="1800" dirty="0">
                <a:solidFill>
                  <a:srgbClr val="3C3C3C"/>
                </a:solidFill>
                <a:latin typeface="Segoe UI"/>
              </a:rPr>
              <a:t>Displayed using a </a:t>
            </a:r>
            <a:r>
              <a:rPr lang="en-US" sz="1800" b="1" dirty="0">
                <a:solidFill>
                  <a:srgbClr val="3C3C3C"/>
                </a:solidFill>
                <a:latin typeface="Segoe UI"/>
              </a:rPr>
              <a:t>bar chart</a:t>
            </a:r>
            <a:r>
              <a:rPr lang="en-US" sz="1800" dirty="0">
                <a:solidFill>
                  <a:srgbClr val="3C3C3C"/>
                </a:solidFill>
                <a:latin typeface="Segoe UI"/>
              </a:rPr>
              <a:t>.</a:t>
            </a:r>
          </a:p>
        </p:txBody>
      </p:sp>
      <p:pic>
        <p:nvPicPr>
          <p:cNvPr id="5" name="Picture 4">
            <a:extLst>
              <a:ext uri="{FF2B5EF4-FFF2-40B4-BE49-F238E27FC236}">
                <a16:creationId xmlns:a16="http://schemas.microsoft.com/office/drawing/2014/main" id="{9FD50FD0-23D7-C76F-B954-CA331F086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07" y="1231338"/>
            <a:ext cx="9021434" cy="5384218"/>
          </a:xfrm>
          <a:prstGeom prst="rect">
            <a:avLst/>
          </a:prstGeom>
        </p:spPr>
      </p:pic>
      <p:pic>
        <p:nvPicPr>
          <p:cNvPr id="7" name="Picture 6">
            <a:extLst>
              <a:ext uri="{FF2B5EF4-FFF2-40B4-BE49-F238E27FC236}">
                <a16:creationId xmlns:a16="http://schemas.microsoft.com/office/drawing/2014/main" id="{91983B68-E48F-7CF7-5EE0-E92FFBDC4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5647" y="1231336"/>
            <a:ext cx="2476846" cy="5384219"/>
          </a:xfrm>
          <a:prstGeom prst="rect">
            <a:avLst/>
          </a:prstGeom>
        </p:spPr>
      </p:pic>
    </p:spTree>
    <p:extLst>
      <p:ext uri="{BB962C8B-B14F-4D97-AF65-F5344CB8AC3E}">
        <p14:creationId xmlns:p14="http://schemas.microsoft.com/office/powerpoint/2010/main" val="1579693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BF9AB3-530E-8F38-00F3-C76EF3FC5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325" y="494694"/>
            <a:ext cx="10156098" cy="5703976"/>
          </a:xfrm>
          <a:prstGeom prst="rect">
            <a:avLst/>
          </a:prstGeom>
        </p:spPr>
      </p:pic>
    </p:spTree>
    <p:extLst>
      <p:ext uri="{BB962C8B-B14F-4D97-AF65-F5344CB8AC3E}">
        <p14:creationId xmlns:p14="http://schemas.microsoft.com/office/powerpoint/2010/main" val="35858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4F71-B12C-E590-0083-CB935660A089}"/>
              </a:ext>
            </a:extLst>
          </p:cNvPr>
          <p:cNvSpPr>
            <a:spLocks noGrp="1"/>
          </p:cNvSpPr>
          <p:nvPr>
            <p:ph type="title"/>
          </p:nvPr>
        </p:nvSpPr>
        <p:spPr>
          <a:xfrm>
            <a:off x="250257" y="220746"/>
            <a:ext cx="11691486" cy="684029"/>
          </a:xfrm>
        </p:spPr>
        <p:txBody>
          <a:bodyPr>
            <a:normAutofit/>
          </a:bodyPr>
          <a:lstStyle/>
          <a:p>
            <a:pPr algn="ctr"/>
            <a:r>
              <a:rPr lang="en-US" sz="2400" b="1" u="sng" dirty="0">
                <a:solidFill>
                  <a:srgbClr val="1E1E1E"/>
                </a:solidFill>
                <a:latin typeface="Segoe UI"/>
              </a:rPr>
              <a:t>Data Processing &amp; Analysis Steps Summary</a:t>
            </a:r>
            <a:endParaRPr lang="en-US" u="sng" dirty="0">
              <a:solidFill>
                <a:schemeClr val="bg2">
                  <a:lumMod val="50000"/>
                </a:schemeClr>
              </a:solidFill>
            </a:endParaRPr>
          </a:p>
        </p:txBody>
      </p:sp>
      <p:sp>
        <p:nvSpPr>
          <p:cNvPr id="4" name="Rectangle 1">
            <a:extLst>
              <a:ext uri="{FF2B5EF4-FFF2-40B4-BE49-F238E27FC236}">
                <a16:creationId xmlns:a16="http://schemas.microsoft.com/office/drawing/2014/main" id="{9E6A030A-4ABA-32A7-BBFD-9CAEB8798060}"/>
              </a:ext>
            </a:extLst>
          </p:cNvPr>
          <p:cNvSpPr>
            <a:spLocks noGrp="1" noChangeArrowheads="1"/>
          </p:cNvSpPr>
          <p:nvPr>
            <p:ph idx="1"/>
          </p:nvPr>
        </p:nvSpPr>
        <p:spPr bwMode="auto">
          <a:xfrm>
            <a:off x="250257" y="1140519"/>
            <a:ext cx="11691486"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3C3C3C"/>
                </a:solidFill>
                <a:effectLst/>
                <a:latin typeface="Segoe UI"/>
              </a:rPr>
              <a:t>1. Data Importing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Imported </a:t>
            </a:r>
            <a:r>
              <a:rPr kumimoji="0" lang="en-US" altLang="en-US" sz="1800" b="1" i="0" u="none" strike="noStrike" cap="none" normalizeH="0" baseline="0" dirty="0">
                <a:ln>
                  <a:noFill/>
                </a:ln>
                <a:solidFill>
                  <a:srgbClr val="3C3C3C"/>
                </a:solidFill>
                <a:effectLst/>
                <a:latin typeface="Segoe UI"/>
              </a:rPr>
              <a:t>Excel files</a:t>
            </a:r>
            <a:r>
              <a:rPr kumimoji="0" lang="en-US" altLang="en-US" sz="1800" b="0" i="0" u="none" strike="noStrike" cap="none" normalizeH="0" baseline="0" dirty="0">
                <a:ln>
                  <a:noFill/>
                </a:ln>
                <a:solidFill>
                  <a:srgbClr val="3C3C3C"/>
                </a:solidFill>
                <a:effectLst/>
                <a:latin typeface="Segoe UI"/>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Products.xlsx (Product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Customer Data.xlsx (Customer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Imported </a:t>
            </a:r>
            <a:r>
              <a:rPr kumimoji="0" lang="en-US" altLang="en-US" sz="1800" b="1" i="0" u="none" strike="noStrike" cap="none" normalizeH="0" baseline="0" dirty="0">
                <a:ln>
                  <a:noFill/>
                </a:ln>
                <a:solidFill>
                  <a:srgbClr val="3C3C3C"/>
                </a:solidFill>
                <a:effectLst/>
                <a:latin typeface="Segoe UI"/>
              </a:rPr>
              <a:t>multiple CSV sales files</a:t>
            </a:r>
            <a:r>
              <a:rPr kumimoji="0" lang="en-US" altLang="en-US" sz="1800" b="0" i="0" u="none" strike="noStrike" cap="none" normalizeH="0" baseline="0" dirty="0">
                <a:ln>
                  <a:noFill/>
                </a:ln>
                <a:solidFill>
                  <a:srgbClr val="3C3C3C"/>
                </a:solidFill>
                <a:effectLst/>
                <a:latin typeface="Segoe UI"/>
              </a:rPr>
              <a:t> from the "Sales" folder using </a:t>
            </a:r>
            <a:r>
              <a:rPr kumimoji="0" lang="en-US" altLang="en-US" sz="1800" b="0" i="0" u="none" strike="noStrike" cap="none" normalizeH="0" baseline="0" dirty="0" err="1">
                <a:ln>
                  <a:noFill/>
                </a:ln>
                <a:solidFill>
                  <a:srgbClr val="3C3C3C"/>
                </a:solidFill>
                <a:effectLst/>
                <a:latin typeface="Segoe UI"/>
              </a:rPr>
              <a:t>os.listdir</a:t>
            </a:r>
            <a:r>
              <a:rPr kumimoji="0" lang="en-US" altLang="en-US" sz="1800" b="0" i="0" u="none" strike="noStrike" cap="none" normalizeH="0" baseline="0" dirty="0">
                <a:ln>
                  <a:noFill/>
                </a:ln>
                <a:solidFill>
                  <a:srgbClr val="3C3C3C"/>
                </a:solidFill>
                <a:effectLst/>
                <a:latin typeface="Segoe UI"/>
              </a:rPr>
              <a:t>() and merged them into a single </a:t>
            </a:r>
            <a:r>
              <a:rPr kumimoji="0" lang="en-US" altLang="en-US" sz="1800" b="0" i="0" u="none" strike="noStrike" cap="none" normalizeH="0" baseline="0" dirty="0" err="1">
                <a:ln>
                  <a:noFill/>
                </a:ln>
                <a:solidFill>
                  <a:srgbClr val="3C3C3C"/>
                </a:solidFill>
                <a:effectLst/>
                <a:latin typeface="Segoe UI"/>
              </a:rPr>
              <a:t>DataFrame</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EE96200-2C85-2234-405D-C868F62B1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9705" y="3734219"/>
            <a:ext cx="7992590" cy="1667108"/>
          </a:xfrm>
          <a:prstGeom prst="rect">
            <a:avLst/>
          </a:prstGeom>
        </p:spPr>
      </p:pic>
      <p:pic>
        <p:nvPicPr>
          <p:cNvPr id="8" name="Picture 7">
            <a:extLst>
              <a:ext uri="{FF2B5EF4-FFF2-40B4-BE49-F238E27FC236}">
                <a16:creationId xmlns:a16="http://schemas.microsoft.com/office/drawing/2014/main" id="{977760AE-B48C-020D-C864-9BC95EB11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9705" y="5717481"/>
            <a:ext cx="7906853" cy="666843"/>
          </a:xfrm>
          <a:prstGeom prst="rect">
            <a:avLst/>
          </a:prstGeom>
        </p:spPr>
      </p:pic>
    </p:spTree>
    <p:extLst>
      <p:ext uri="{BB962C8B-B14F-4D97-AF65-F5344CB8AC3E}">
        <p14:creationId xmlns:p14="http://schemas.microsoft.com/office/powerpoint/2010/main" val="384854447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FB0926-E086-5E20-37F8-0FC5C8ED2DD0}"/>
              </a:ext>
            </a:extLst>
          </p:cNvPr>
          <p:cNvSpPr txBox="1"/>
          <p:nvPr/>
        </p:nvSpPr>
        <p:spPr>
          <a:xfrm>
            <a:off x="316030" y="346511"/>
            <a:ext cx="11367436" cy="2862322"/>
          </a:xfrm>
          <a:prstGeom prst="rect">
            <a:avLst/>
          </a:prstGeom>
          <a:noFill/>
        </p:spPr>
        <p:txBody>
          <a:bodyPr wrap="square">
            <a:spAutoFit/>
          </a:bodyPr>
          <a:lstStyle/>
          <a:p>
            <a:pPr>
              <a:buNone/>
            </a:pPr>
            <a:r>
              <a:rPr lang="en-US" sz="2400" b="1" u="sng" dirty="0">
                <a:solidFill>
                  <a:srgbClr val="1E1E1E"/>
                </a:solidFill>
                <a:latin typeface="Segoe UI"/>
              </a:rPr>
              <a:t>Insights:</a:t>
            </a:r>
          </a:p>
          <a:p>
            <a:pPr>
              <a:buFont typeface="+mj-lt"/>
              <a:buAutoNum type="arabicPeriod"/>
            </a:pPr>
            <a:r>
              <a:rPr lang="en-US" sz="1800" b="1" dirty="0">
                <a:solidFill>
                  <a:srgbClr val="3C3C3C"/>
                </a:solidFill>
                <a:latin typeface="Segoe UI"/>
              </a:rPr>
              <a:t>Top performers</a:t>
            </a:r>
            <a:r>
              <a:rPr lang="en-US" sz="1800" dirty="0">
                <a:solidFill>
                  <a:srgbClr val="3C3C3C"/>
                </a:solidFill>
                <a:latin typeface="Segoe UI"/>
              </a:rPr>
              <a:t> include:</a:t>
            </a:r>
          </a:p>
          <a:p>
            <a:pPr marL="742950" lvl="1" indent="-285750">
              <a:buFont typeface="+mj-lt"/>
              <a:buAutoNum type="arabicPeriod"/>
            </a:pPr>
            <a:r>
              <a:rPr lang="en-US" sz="1800" b="1" dirty="0">
                <a:solidFill>
                  <a:srgbClr val="3C3C3C"/>
                </a:solidFill>
                <a:latin typeface="Segoe UI"/>
              </a:rPr>
              <a:t>Accessories</a:t>
            </a:r>
            <a:r>
              <a:rPr lang="en-US" sz="1800" dirty="0">
                <a:solidFill>
                  <a:srgbClr val="3C3C3C"/>
                </a:solidFill>
                <a:latin typeface="Segoe UI"/>
              </a:rPr>
              <a:t>, </a:t>
            </a:r>
            <a:r>
              <a:rPr lang="en-US" sz="1800" b="1" dirty="0">
                <a:solidFill>
                  <a:srgbClr val="3C3C3C"/>
                </a:solidFill>
                <a:latin typeface="Segoe UI"/>
              </a:rPr>
              <a:t>Machines</a:t>
            </a:r>
            <a:r>
              <a:rPr lang="en-US" sz="1800" dirty="0">
                <a:solidFill>
                  <a:srgbClr val="3C3C3C"/>
                </a:solidFill>
                <a:latin typeface="Segoe UI"/>
              </a:rPr>
              <a:t>, </a:t>
            </a:r>
            <a:r>
              <a:rPr lang="en-US" sz="1800" b="1" dirty="0">
                <a:solidFill>
                  <a:srgbClr val="3C3C3C"/>
                </a:solidFill>
                <a:latin typeface="Segoe UI"/>
              </a:rPr>
              <a:t>Tables</a:t>
            </a:r>
            <a:r>
              <a:rPr lang="en-US" sz="1800" dirty="0">
                <a:solidFill>
                  <a:srgbClr val="3C3C3C"/>
                </a:solidFill>
                <a:latin typeface="Segoe UI"/>
              </a:rPr>
              <a:t>, and </a:t>
            </a:r>
            <a:r>
              <a:rPr lang="en-US" sz="1800" b="1" dirty="0">
                <a:solidFill>
                  <a:srgbClr val="3C3C3C"/>
                </a:solidFill>
                <a:latin typeface="Segoe UI"/>
              </a:rPr>
              <a:t>Phones</a:t>
            </a:r>
            <a:r>
              <a:rPr lang="en-US" sz="1800" dirty="0">
                <a:solidFill>
                  <a:srgbClr val="3C3C3C"/>
                </a:solidFill>
                <a:latin typeface="Segoe UI"/>
              </a:rPr>
              <a:t> — each generating above 130,000 in sales, indicating high demand or high unit value.</a:t>
            </a:r>
          </a:p>
          <a:p>
            <a:pPr>
              <a:buFont typeface="+mj-lt"/>
              <a:buAutoNum type="arabicPeriod"/>
            </a:pPr>
            <a:r>
              <a:rPr lang="en-US" sz="1800" b="1" dirty="0">
                <a:solidFill>
                  <a:srgbClr val="3C3C3C"/>
                </a:solidFill>
                <a:latin typeface="Segoe UI"/>
              </a:rPr>
              <a:t>Underperforming sub-categories</a:t>
            </a:r>
            <a:r>
              <a:rPr lang="en-US" sz="1800" dirty="0">
                <a:solidFill>
                  <a:srgbClr val="3C3C3C"/>
                </a:solidFill>
                <a:latin typeface="Segoe UI"/>
              </a:rPr>
              <a:t> include:</a:t>
            </a:r>
          </a:p>
          <a:p>
            <a:pPr marL="742950" lvl="1" indent="-285750">
              <a:buFont typeface="+mj-lt"/>
              <a:buAutoNum type="arabicPeriod"/>
            </a:pPr>
            <a:r>
              <a:rPr lang="en-US" sz="1800" b="1" dirty="0">
                <a:solidFill>
                  <a:srgbClr val="3C3C3C"/>
                </a:solidFill>
                <a:latin typeface="Segoe UI"/>
              </a:rPr>
              <a:t>Fasteners</a:t>
            </a:r>
            <a:r>
              <a:rPr lang="en-US" sz="1800" dirty="0">
                <a:solidFill>
                  <a:srgbClr val="3C3C3C"/>
                </a:solidFill>
                <a:latin typeface="Segoe UI"/>
              </a:rPr>
              <a:t>, </a:t>
            </a:r>
            <a:r>
              <a:rPr lang="en-US" sz="1800" b="1" dirty="0">
                <a:solidFill>
                  <a:srgbClr val="3C3C3C"/>
                </a:solidFill>
                <a:latin typeface="Segoe UI"/>
              </a:rPr>
              <a:t>Labels</a:t>
            </a:r>
            <a:r>
              <a:rPr lang="en-US" sz="1800" dirty="0">
                <a:solidFill>
                  <a:srgbClr val="3C3C3C"/>
                </a:solidFill>
                <a:latin typeface="Segoe UI"/>
              </a:rPr>
              <a:t>, </a:t>
            </a:r>
            <a:r>
              <a:rPr lang="en-US" sz="1800" b="1" dirty="0">
                <a:solidFill>
                  <a:srgbClr val="3C3C3C"/>
                </a:solidFill>
                <a:latin typeface="Segoe UI"/>
              </a:rPr>
              <a:t>Supplies</a:t>
            </a:r>
            <a:r>
              <a:rPr lang="en-US" sz="1800" dirty="0">
                <a:solidFill>
                  <a:srgbClr val="3C3C3C"/>
                </a:solidFill>
                <a:latin typeface="Segoe UI"/>
              </a:rPr>
              <a:t>, and </a:t>
            </a:r>
            <a:r>
              <a:rPr lang="en-US" sz="1800" b="1" dirty="0">
                <a:solidFill>
                  <a:srgbClr val="3C3C3C"/>
                </a:solidFill>
                <a:latin typeface="Segoe UI"/>
              </a:rPr>
              <a:t>Envelopes</a:t>
            </a:r>
            <a:r>
              <a:rPr lang="en-US" sz="1800" dirty="0">
                <a:solidFill>
                  <a:srgbClr val="3C3C3C"/>
                </a:solidFill>
                <a:latin typeface="Segoe UI"/>
              </a:rPr>
              <a:t> — all below 12,000 in total sales, indicating limited customer interest or possible under-marketing.</a:t>
            </a:r>
          </a:p>
          <a:p>
            <a:pPr>
              <a:buFont typeface="+mj-lt"/>
              <a:buAutoNum type="arabicPeriod"/>
            </a:pPr>
            <a:r>
              <a:rPr lang="en-US" sz="1800" dirty="0">
                <a:solidFill>
                  <a:srgbClr val="3C3C3C"/>
                </a:solidFill>
                <a:latin typeface="Segoe UI"/>
              </a:rPr>
              <a:t>There is a </a:t>
            </a:r>
            <a:r>
              <a:rPr lang="en-US" sz="1800" b="1" dirty="0">
                <a:solidFill>
                  <a:srgbClr val="3C3C3C"/>
                </a:solidFill>
                <a:latin typeface="Segoe UI"/>
              </a:rPr>
              <a:t>clear long-tail distribution</a:t>
            </a:r>
            <a:r>
              <a:rPr lang="en-US" sz="1800" dirty="0">
                <a:solidFill>
                  <a:srgbClr val="3C3C3C"/>
                </a:solidFill>
                <a:latin typeface="Segoe UI"/>
              </a:rPr>
              <a:t>, where a few sub-categories contribute a large portion of revenue, while many others contribute marginally.</a:t>
            </a:r>
          </a:p>
        </p:txBody>
      </p:sp>
      <p:sp>
        <p:nvSpPr>
          <p:cNvPr id="3" name="TextBox 2">
            <a:extLst>
              <a:ext uri="{FF2B5EF4-FFF2-40B4-BE49-F238E27FC236}">
                <a16:creationId xmlns:a16="http://schemas.microsoft.com/office/drawing/2014/main" id="{3827527E-9708-CC63-B5DC-F32F5A7F8CB7}"/>
              </a:ext>
            </a:extLst>
          </p:cNvPr>
          <p:cNvSpPr txBox="1"/>
          <p:nvPr/>
        </p:nvSpPr>
        <p:spPr>
          <a:xfrm>
            <a:off x="316030" y="3429000"/>
            <a:ext cx="11367436" cy="2585323"/>
          </a:xfrm>
          <a:prstGeom prst="rect">
            <a:avLst/>
          </a:prstGeom>
          <a:noFill/>
        </p:spPr>
        <p:txBody>
          <a:bodyPr wrap="square">
            <a:spAutoFit/>
          </a:bodyPr>
          <a:lstStyle/>
          <a:p>
            <a:pPr>
              <a:buNone/>
            </a:pPr>
            <a:r>
              <a:rPr lang="en-US" sz="2400" b="1" u="sng" dirty="0">
                <a:solidFill>
                  <a:srgbClr val="1E1E1E"/>
                </a:solidFill>
                <a:latin typeface="Segoe UI"/>
              </a:rPr>
              <a:t>Recommendations:</a:t>
            </a:r>
          </a:p>
          <a:p>
            <a:pPr>
              <a:buNone/>
            </a:pPr>
            <a:r>
              <a:rPr lang="en-US" sz="1800" b="1" u="sng" dirty="0">
                <a:solidFill>
                  <a:srgbClr val="3C3C3C"/>
                </a:solidFill>
                <a:latin typeface="Segoe UI"/>
              </a:rPr>
              <a:t>For High-Performing Sub-Categories:</a:t>
            </a:r>
            <a:endParaRPr lang="ar-EG" b="1" u="sng" dirty="0"/>
          </a:p>
          <a:p>
            <a:pPr>
              <a:buNone/>
            </a:pPr>
            <a:endParaRPr lang="en-US" b="1" u="sng" dirty="0"/>
          </a:p>
          <a:p>
            <a:pPr>
              <a:buFont typeface="+mj-lt"/>
              <a:buAutoNum type="arabicPeriod"/>
            </a:pPr>
            <a:r>
              <a:rPr lang="en-US" sz="1800" b="1" dirty="0">
                <a:solidFill>
                  <a:srgbClr val="3C3C3C"/>
                </a:solidFill>
                <a:latin typeface="Segoe UI"/>
              </a:rPr>
              <a:t>Maintain Inventory &amp; Visibility:</a:t>
            </a:r>
            <a:endParaRPr lang="en-US" dirty="0"/>
          </a:p>
          <a:p>
            <a:pPr marL="742950" lvl="1" indent="-285750">
              <a:buFont typeface="+mj-lt"/>
              <a:buAutoNum type="arabicPeriod"/>
            </a:pPr>
            <a:r>
              <a:rPr lang="en-US" sz="1800" dirty="0">
                <a:solidFill>
                  <a:srgbClr val="3C3C3C"/>
                </a:solidFill>
                <a:latin typeface="Segoe UI"/>
              </a:rPr>
              <a:t>Ensure continuous stock availability for </a:t>
            </a:r>
            <a:r>
              <a:rPr lang="en-US" sz="1800" b="1" dirty="0">
                <a:solidFill>
                  <a:srgbClr val="3C3C3C"/>
                </a:solidFill>
                <a:latin typeface="Segoe UI"/>
              </a:rPr>
              <a:t>Accessories</a:t>
            </a:r>
            <a:r>
              <a:rPr lang="en-US" sz="1800" dirty="0">
                <a:solidFill>
                  <a:srgbClr val="3C3C3C"/>
                </a:solidFill>
                <a:latin typeface="Segoe UI"/>
              </a:rPr>
              <a:t>, </a:t>
            </a:r>
            <a:r>
              <a:rPr lang="en-US" sz="1800" b="1" dirty="0">
                <a:solidFill>
                  <a:srgbClr val="3C3C3C"/>
                </a:solidFill>
                <a:latin typeface="Segoe UI"/>
              </a:rPr>
              <a:t>Machines</a:t>
            </a:r>
            <a:r>
              <a:rPr lang="en-US" sz="1800" dirty="0">
                <a:solidFill>
                  <a:srgbClr val="3C3C3C"/>
                </a:solidFill>
                <a:latin typeface="Segoe UI"/>
              </a:rPr>
              <a:t>, </a:t>
            </a:r>
            <a:r>
              <a:rPr lang="en-US" sz="1800" b="1" dirty="0">
                <a:solidFill>
                  <a:srgbClr val="3C3C3C"/>
                </a:solidFill>
                <a:latin typeface="Segoe UI"/>
              </a:rPr>
              <a:t>Phones</a:t>
            </a:r>
            <a:r>
              <a:rPr lang="en-US" sz="1800" dirty="0">
                <a:solidFill>
                  <a:srgbClr val="3C3C3C"/>
                </a:solidFill>
                <a:latin typeface="Segoe UI"/>
              </a:rPr>
              <a:t>, and </a:t>
            </a:r>
            <a:r>
              <a:rPr lang="en-US" sz="1800" b="1" dirty="0">
                <a:solidFill>
                  <a:srgbClr val="3C3C3C"/>
                </a:solidFill>
                <a:latin typeface="Segoe UI"/>
              </a:rPr>
              <a:t>Tables</a:t>
            </a:r>
            <a:r>
              <a:rPr lang="en-US" sz="1800" dirty="0">
                <a:solidFill>
                  <a:srgbClr val="3C3C3C"/>
                </a:solidFill>
                <a:latin typeface="Segoe UI"/>
              </a:rPr>
              <a:t>.</a:t>
            </a:r>
          </a:p>
          <a:p>
            <a:pPr marL="742950" lvl="1" indent="-285750">
              <a:buFont typeface="+mj-lt"/>
              <a:buAutoNum type="arabicPeriod"/>
            </a:pPr>
            <a:r>
              <a:rPr lang="en-US" sz="1800" dirty="0">
                <a:solidFill>
                  <a:srgbClr val="3C3C3C"/>
                </a:solidFill>
                <a:latin typeface="Segoe UI"/>
              </a:rPr>
              <a:t>Feature them prominently on the website and in promotional banners.</a:t>
            </a:r>
          </a:p>
          <a:p>
            <a:pPr>
              <a:buFont typeface="+mj-lt"/>
              <a:buAutoNum type="arabicPeriod"/>
            </a:pPr>
            <a:r>
              <a:rPr lang="en-US" sz="1800" b="1" dirty="0">
                <a:solidFill>
                  <a:srgbClr val="3C3C3C"/>
                </a:solidFill>
                <a:latin typeface="Segoe UI"/>
              </a:rPr>
              <a:t>Leverage Best-Sellers in Campaigns:</a:t>
            </a:r>
            <a:endParaRPr lang="en-US" dirty="0"/>
          </a:p>
          <a:p>
            <a:pPr marL="742950" lvl="1" indent="-285750">
              <a:buFont typeface="+mj-lt"/>
              <a:buAutoNum type="arabicPeriod"/>
            </a:pPr>
            <a:r>
              <a:rPr lang="en-US" sz="1800" dirty="0">
                <a:solidFill>
                  <a:srgbClr val="3C3C3C"/>
                </a:solidFill>
                <a:latin typeface="Segoe UI"/>
              </a:rPr>
              <a:t>Use top items in marketing creatives to attract clicks and conversions.</a:t>
            </a:r>
          </a:p>
          <a:p>
            <a:pPr marL="742950" lvl="1" indent="-285750">
              <a:buFont typeface="+mj-lt"/>
              <a:buAutoNum type="arabicPeriod"/>
            </a:pPr>
            <a:r>
              <a:rPr lang="en-US" sz="1800" dirty="0">
                <a:solidFill>
                  <a:srgbClr val="3C3C3C"/>
                </a:solidFill>
                <a:latin typeface="Segoe UI"/>
              </a:rPr>
              <a:t>Cross-sell and upsell from these products to lower-performing items.</a:t>
            </a:r>
          </a:p>
        </p:txBody>
      </p:sp>
    </p:spTree>
    <p:extLst>
      <p:ext uri="{BB962C8B-B14F-4D97-AF65-F5344CB8AC3E}">
        <p14:creationId xmlns:p14="http://schemas.microsoft.com/office/powerpoint/2010/main" val="3232516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C43ED0-2AF8-0BC3-0020-799B2A4F1D5F}"/>
              </a:ext>
            </a:extLst>
          </p:cNvPr>
          <p:cNvSpPr>
            <a:spLocks noChangeArrowheads="1"/>
          </p:cNvSpPr>
          <p:nvPr/>
        </p:nvSpPr>
        <p:spPr bwMode="auto">
          <a:xfrm>
            <a:off x="298384" y="182618"/>
            <a:ext cx="1141556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3C3C3C"/>
                </a:solidFill>
                <a:effectLst/>
                <a:latin typeface="Segoe UI"/>
              </a:rPr>
              <a:t>For Low-Performing Sub-Categories:</a:t>
            </a:r>
            <a:endParaRPr kumimoji="0" lang="ar-EG"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3C3C3C"/>
                </a:solidFill>
                <a:effectLst/>
                <a:latin typeface="Segoe UI"/>
              </a:rPr>
              <a:t>Reevaluate Product Strategy:</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Analyze whether </a:t>
            </a:r>
            <a:r>
              <a:rPr kumimoji="0" lang="en-US" altLang="en-US" sz="1800" b="1" i="0" u="none" strike="noStrike" cap="none" normalizeH="0" baseline="0" dirty="0">
                <a:ln>
                  <a:noFill/>
                </a:ln>
                <a:solidFill>
                  <a:srgbClr val="3C3C3C"/>
                </a:solidFill>
                <a:effectLst/>
                <a:latin typeface="Segoe UI"/>
              </a:rPr>
              <a:t>Fasteners, Labels, Supplies</a:t>
            </a:r>
            <a:r>
              <a:rPr kumimoji="0" lang="en-US" altLang="en-US" sz="1800" b="0" i="0" u="none" strike="noStrike" cap="none" normalizeH="0" baseline="0" dirty="0">
                <a:ln>
                  <a:noFill/>
                </a:ln>
                <a:solidFill>
                  <a:srgbClr val="3C3C3C"/>
                </a:solidFill>
                <a:effectLst/>
                <a:latin typeface="Segoe UI"/>
              </a:rPr>
              <a:t> etc. are essential to keep, or if they consume resources without ROI.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Consider phasing out or minimizing SKUs in these categories.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3C3C3C"/>
                </a:solidFill>
                <a:effectLst/>
                <a:latin typeface="Segoe UI"/>
              </a:rPr>
              <a:t>Revive Through Promotions or Bundling:</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Bundle small-ticket items like </a:t>
            </a:r>
            <a:r>
              <a:rPr kumimoji="0" lang="en-US" altLang="en-US" sz="1800" b="1" i="0" u="none" strike="noStrike" cap="none" normalizeH="0" baseline="0" dirty="0">
                <a:ln>
                  <a:noFill/>
                </a:ln>
                <a:solidFill>
                  <a:srgbClr val="3C3C3C"/>
                </a:solidFill>
                <a:effectLst/>
                <a:latin typeface="Segoe UI"/>
              </a:rPr>
              <a:t>Envelopes</a:t>
            </a:r>
            <a:r>
              <a:rPr kumimoji="0" lang="en-US" altLang="en-US" sz="1800" b="0" i="0" u="none" strike="noStrike" cap="none" normalizeH="0" baseline="0" dirty="0">
                <a:ln>
                  <a:noFill/>
                </a:ln>
                <a:solidFill>
                  <a:srgbClr val="3C3C3C"/>
                </a:solidFill>
                <a:effectLst/>
                <a:latin typeface="Segoe UI"/>
              </a:rPr>
              <a:t> or </a:t>
            </a:r>
            <a:r>
              <a:rPr kumimoji="0" lang="en-US" altLang="en-US" sz="1800" b="1" i="0" u="none" strike="noStrike" cap="none" normalizeH="0" baseline="0" dirty="0">
                <a:ln>
                  <a:noFill/>
                </a:ln>
                <a:solidFill>
                  <a:srgbClr val="3C3C3C"/>
                </a:solidFill>
                <a:effectLst/>
                <a:latin typeface="Segoe UI"/>
              </a:rPr>
              <a:t>Labels</a:t>
            </a:r>
            <a:r>
              <a:rPr kumimoji="0" lang="en-US" altLang="en-US" sz="1800" b="0" i="0" u="none" strike="noStrike" cap="none" normalizeH="0" baseline="0" dirty="0">
                <a:ln>
                  <a:noFill/>
                </a:ln>
                <a:solidFill>
                  <a:srgbClr val="3C3C3C"/>
                </a:solidFill>
                <a:effectLst/>
                <a:latin typeface="Segoe UI"/>
              </a:rPr>
              <a:t> with more popular products.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Run clearance deals or include them as </a:t>
            </a:r>
            <a:r>
              <a:rPr kumimoji="0" lang="en-US" altLang="en-US" sz="1800" b="1" i="0" u="none" strike="noStrike" cap="none" normalizeH="0" baseline="0" dirty="0">
                <a:ln>
                  <a:noFill/>
                </a:ln>
                <a:solidFill>
                  <a:srgbClr val="3C3C3C"/>
                </a:solidFill>
                <a:effectLst/>
                <a:latin typeface="Segoe UI"/>
              </a:rPr>
              <a:t>free gifts</a:t>
            </a:r>
            <a:r>
              <a:rPr kumimoji="0" lang="en-US" altLang="en-US" sz="1800" b="0" i="0" u="none" strike="noStrike" cap="none" normalizeH="0" baseline="0" dirty="0">
                <a:ln>
                  <a:noFill/>
                </a:ln>
                <a:solidFill>
                  <a:srgbClr val="3C3C3C"/>
                </a:solidFill>
                <a:effectLst/>
                <a:latin typeface="Segoe UI"/>
              </a:rPr>
              <a:t> in large orders.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4" name="Rectangle 3">
            <a:extLst>
              <a:ext uri="{FF2B5EF4-FFF2-40B4-BE49-F238E27FC236}">
                <a16:creationId xmlns:a16="http://schemas.microsoft.com/office/drawing/2014/main" id="{89D83AD7-27D6-2356-07F5-1A75FAD666E0}"/>
              </a:ext>
            </a:extLst>
          </p:cNvPr>
          <p:cNvSpPr>
            <a:spLocks noChangeArrowheads="1"/>
          </p:cNvSpPr>
          <p:nvPr/>
        </p:nvSpPr>
        <p:spPr bwMode="auto">
          <a:xfrm>
            <a:off x="298384" y="3352717"/>
            <a:ext cx="113921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3C3C3C"/>
                </a:solidFill>
                <a:effectLst/>
                <a:latin typeface="Segoe UI"/>
              </a:rPr>
              <a:t>General Strategic Advice:</a:t>
            </a:r>
            <a:endParaRPr kumimoji="0" lang="ar-EG"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3C3C3C"/>
                </a:solidFill>
                <a:effectLst/>
                <a:latin typeface="Segoe UI"/>
              </a:rPr>
              <a:t>Customer Behavior Segmentation: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Segment customers based on sub-category preferences (e.g., tech-focused vs. office furniture buyers).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Use email campaigns or dynamic content to recommend matching sub-categories.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rgbClr val="3C3C3C"/>
                </a:solidFill>
                <a:effectLst/>
                <a:latin typeface="Segoe UI"/>
              </a:rPr>
              <a:t>Expand Variants in Strong Categories:</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Add more variety (colors, styles, use cases) in high-selling categories like </a:t>
            </a:r>
            <a:r>
              <a:rPr kumimoji="0" lang="en-US" altLang="en-US" sz="1800" b="1" i="0" u="none" strike="noStrike" cap="none" normalizeH="0" baseline="0" dirty="0">
                <a:ln>
                  <a:noFill/>
                </a:ln>
                <a:solidFill>
                  <a:srgbClr val="3C3C3C"/>
                </a:solidFill>
                <a:effectLst/>
                <a:latin typeface="Segoe UI"/>
              </a:rPr>
              <a:t>Accessories</a:t>
            </a:r>
            <a:r>
              <a:rPr kumimoji="0" lang="en-US" altLang="en-US" sz="1800" b="0" i="0" u="none" strike="noStrike" cap="none" normalizeH="0" baseline="0" dirty="0">
                <a:ln>
                  <a:noFill/>
                </a:ln>
                <a:solidFill>
                  <a:srgbClr val="3C3C3C"/>
                </a:solidFill>
                <a:effectLst/>
                <a:latin typeface="Segoe UI"/>
              </a:rPr>
              <a:t> and </a:t>
            </a:r>
            <a:r>
              <a:rPr kumimoji="0" lang="en-US" altLang="en-US" sz="1800" b="1" i="0" u="none" strike="noStrike" cap="none" normalizeH="0" baseline="0" dirty="0">
                <a:ln>
                  <a:noFill/>
                </a:ln>
                <a:solidFill>
                  <a:srgbClr val="3C3C3C"/>
                </a:solidFill>
                <a:effectLst/>
                <a:latin typeface="Segoe UI"/>
              </a:rPr>
              <a:t>Machines</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6" name="Rectangle 5">
            <a:extLst>
              <a:ext uri="{FF2B5EF4-FFF2-40B4-BE49-F238E27FC236}">
                <a16:creationId xmlns:a16="http://schemas.microsoft.com/office/drawing/2014/main" id="{737E84B4-278D-304E-6198-634DFF464AFF}"/>
              </a:ext>
            </a:extLst>
          </p:cNvPr>
          <p:cNvSpPr>
            <a:spLocks noChangeArrowheads="1"/>
          </p:cNvSpPr>
          <p:nvPr/>
        </p:nvSpPr>
        <p:spPr bwMode="auto">
          <a:xfrm>
            <a:off x="173254" y="40936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35210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5EB9A4-3AA2-A95E-B8F5-7D72A24F7C43}"/>
              </a:ext>
            </a:extLst>
          </p:cNvPr>
          <p:cNvSpPr>
            <a:spLocks noChangeArrowheads="1"/>
          </p:cNvSpPr>
          <p:nvPr/>
        </p:nvSpPr>
        <p:spPr bwMode="auto">
          <a:xfrm>
            <a:off x="327260" y="356269"/>
            <a:ext cx="744032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.6</a:t>
            </a:r>
            <a:r>
              <a:rPr kumimoji="0" lang="en-US" altLang="en-US" sz="1800" b="1" i="0" u="sng" strike="noStrike" cap="none" normalizeH="0" baseline="0" dirty="0">
                <a:ln>
                  <a:noFill/>
                </a:ln>
                <a:solidFill>
                  <a:srgbClr val="3C3C3C"/>
                </a:solidFill>
                <a:effectLst/>
                <a:latin typeface="Segoe UI"/>
              </a:rPr>
              <a:t>Customers by Client Segment: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Counted unique Customer IDs per Client Segment.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Calculated percentage share.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Visualized using a </a:t>
            </a:r>
            <a:r>
              <a:rPr kumimoji="0" lang="en-US" altLang="en-US" sz="1800" b="1" i="0" u="none" strike="noStrike" cap="none" normalizeH="0" baseline="0" dirty="0">
                <a:ln>
                  <a:noFill/>
                </a:ln>
                <a:solidFill>
                  <a:srgbClr val="3C3C3C"/>
                </a:solidFill>
                <a:effectLst/>
                <a:latin typeface="Segoe UI"/>
              </a:rPr>
              <a:t>pie chart</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2AB8898C-FF28-B7C6-0300-583103EF3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60" y="1987485"/>
            <a:ext cx="11537480" cy="4514246"/>
          </a:xfrm>
          <a:prstGeom prst="rect">
            <a:avLst/>
          </a:prstGeom>
        </p:spPr>
      </p:pic>
    </p:spTree>
    <p:extLst>
      <p:ext uri="{BB962C8B-B14F-4D97-AF65-F5344CB8AC3E}">
        <p14:creationId xmlns:p14="http://schemas.microsoft.com/office/powerpoint/2010/main" val="2256685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5535A-45F2-185D-9725-FEFFEEAA69E7}"/>
              </a:ext>
            </a:extLst>
          </p:cNvPr>
          <p:cNvPicPr>
            <a:picLocks noChangeAspect="1"/>
          </p:cNvPicPr>
          <p:nvPr/>
        </p:nvPicPr>
        <p:blipFill>
          <a:blip r:embed="rId3">
            <a:extLst>
              <a:ext uri="{28A0092B-C50C-407E-A947-70E740481C1C}">
                <a14:useLocalDpi xmlns:a14="http://schemas.microsoft.com/office/drawing/2010/main" val="0"/>
              </a:ext>
            </a:extLst>
          </a:blip>
          <a:srcRect l="15275" t="1673" r="2070" b="2837"/>
          <a:stretch>
            <a:fillRect/>
          </a:stretch>
        </p:blipFill>
        <p:spPr>
          <a:xfrm>
            <a:off x="7440329" y="2512806"/>
            <a:ext cx="4417995" cy="3986583"/>
          </a:xfrm>
          <a:prstGeom prst="rect">
            <a:avLst/>
          </a:prstGeom>
        </p:spPr>
      </p:pic>
      <p:pic>
        <p:nvPicPr>
          <p:cNvPr id="5" name="Picture 4">
            <a:extLst>
              <a:ext uri="{FF2B5EF4-FFF2-40B4-BE49-F238E27FC236}">
                <a16:creationId xmlns:a16="http://schemas.microsoft.com/office/drawing/2014/main" id="{BB0291CB-ECFE-FD42-1458-3E8A35D6BAC0}"/>
              </a:ext>
            </a:extLst>
          </p:cNvPr>
          <p:cNvPicPr>
            <a:picLocks noChangeAspect="1"/>
          </p:cNvPicPr>
          <p:nvPr/>
        </p:nvPicPr>
        <p:blipFill>
          <a:blip r:embed="rId4">
            <a:extLst>
              <a:ext uri="{28A0092B-C50C-407E-A947-70E740481C1C}">
                <a14:useLocalDpi xmlns:a14="http://schemas.microsoft.com/office/drawing/2010/main" val="0"/>
              </a:ext>
            </a:extLst>
          </a:blip>
          <a:srcRect l="2051" r="2494"/>
          <a:stretch>
            <a:fillRect/>
          </a:stretch>
        </p:blipFill>
        <p:spPr>
          <a:xfrm>
            <a:off x="8402853" y="358611"/>
            <a:ext cx="3455471" cy="1867161"/>
          </a:xfrm>
          <a:prstGeom prst="rect">
            <a:avLst/>
          </a:prstGeom>
        </p:spPr>
      </p:pic>
      <p:sp>
        <p:nvSpPr>
          <p:cNvPr id="7" name="TextBox 6">
            <a:extLst>
              <a:ext uri="{FF2B5EF4-FFF2-40B4-BE49-F238E27FC236}">
                <a16:creationId xmlns:a16="http://schemas.microsoft.com/office/drawing/2014/main" id="{080D5088-1FD5-13D3-85D7-244510B2F1A2}"/>
              </a:ext>
            </a:extLst>
          </p:cNvPr>
          <p:cNvSpPr txBox="1"/>
          <p:nvPr/>
        </p:nvSpPr>
        <p:spPr>
          <a:xfrm>
            <a:off x="333676" y="358611"/>
            <a:ext cx="6789019" cy="3477875"/>
          </a:xfrm>
          <a:prstGeom prst="rect">
            <a:avLst/>
          </a:prstGeom>
          <a:noFill/>
        </p:spPr>
        <p:txBody>
          <a:bodyPr wrap="square">
            <a:spAutoFit/>
          </a:bodyPr>
          <a:lstStyle/>
          <a:p>
            <a:pPr>
              <a:buNone/>
            </a:pPr>
            <a:r>
              <a:rPr lang="en-US" sz="2400" b="1" u="sng" dirty="0">
                <a:solidFill>
                  <a:srgbClr val="1E1E1E"/>
                </a:solidFill>
                <a:latin typeface="Segoe UI"/>
              </a:rPr>
              <a:t>Insights:</a:t>
            </a:r>
          </a:p>
          <a:p>
            <a:pPr>
              <a:buFont typeface="+mj-lt"/>
              <a:buAutoNum type="arabicPeriod"/>
            </a:pPr>
            <a:r>
              <a:rPr lang="en-US" sz="1800" b="1" dirty="0">
                <a:solidFill>
                  <a:srgbClr val="3C3C3C"/>
                </a:solidFill>
                <a:latin typeface="Segoe UI"/>
              </a:rPr>
              <a:t>Consumer segment</a:t>
            </a:r>
            <a:r>
              <a:rPr lang="en-US" sz="1800" dirty="0">
                <a:solidFill>
                  <a:srgbClr val="3C3C3C"/>
                </a:solidFill>
                <a:latin typeface="Segoe UI"/>
              </a:rPr>
              <a:t> represents the </a:t>
            </a:r>
            <a:r>
              <a:rPr lang="en-US" sz="1800" b="1" dirty="0">
                <a:solidFill>
                  <a:srgbClr val="3C3C3C"/>
                </a:solidFill>
                <a:latin typeface="Segoe UI"/>
              </a:rPr>
              <a:t>majority of the customer base</a:t>
            </a:r>
            <a:r>
              <a:rPr lang="en-US" sz="1800" dirty="0">
                <a:solidFill>
                  <a:srgbClr val="3C3C3C"/>
                </a:solidFill>
                <a:latin typeface="Segoe UI"/>
              </a:rPr>
              <a:t> (51%), indicating strong appeal to individual buyers or B2C markets.</a:t>
            </a:r>
          </a:p>
          <a:p>
            <a:pPr>
              <a:buFont typeface="+mj-lt"/>
              <a:buAutoNum type="arabicPeriod"/>
            </a:pPr>
            <a:r>
              <a:rPr lang="en-US" sz="1800" b="1" dirty="0">
                <a:solidFill>
                  <a:srgbClr val="3C3C3C"/>
                </a:solidFill>
                <a:latin typeface="Segoe UI"/>
              </a:rPr>
              <a:t>Corporate clients</a:t>
            </a:r>
            <a:r>
              <a:rPr lang="en-US" sz="1800" dirty="0">
                <a:solidFill>
                  <a:srgbClr val="3C3C3C"/>
                </a:solidFill>
                <a:latin typeface="Segoe UI"/>
              </a:rPr>
              <a:t> make up 30%, which is significant and likely represents high-value orders.</a:t>
            </a:r>
          </a:p>
          <a:p>
            <a:pPr>
              <a:buFont typeface="+mj-lt"/>
              <a:buAutoNum type="arabicPeriod"/>
            </a:pPr>
            <a:r>
              <a:rPr lang="en-US" sz="1800" b="1" dirty="0">
                <a:solidFill>
                  <a:srgbClr val="3C3C3C"/>
                </a:solidFill>
                <a:latin typeface="Segoe UI"/>
              </a:rPr>
              <a:t>Home Office</a:t>
            </a:r>
            <a:r>
              <a:rPr lang="en-US" sz="1800" dirty="0">
                <a:solidFill>
                  <a:srgbClr val="3C3C3C"/>
                </a:solidFill>
                <a:latin typeface="Segoe UI"/>
              </a:rPr>
              <a:t> is a smaller segment (16%) but may have untapped potential, especially post-COVID as remote work trends continue.</a:t>
            </a:r>
          </a:p>
          <a:p>
            <a:pPr>
              <a:buFont typeface="+mj-lt"/>
              <a:buAutoNum type="arabicPeriod"/>
            </a:pPr>
            <a:r>
              <a:rPr lang="en-US" sz="1800" b="1" dirty="0">
                <a:solidFill>
                  <a:srgbClr val="3C3C3C"/>
                </a:solidFill>
                <a:latin typeface="Segoe UI"/>
              </a:rPr>
              <a:t>N/A (3%)</a:t>
            </a:r>
            <a:r>
              <a:rPr lang="en-US" sz="1800" dirty="0">
                <a:solidFill>
                  <a:srgbClr val="3C3C3C"/>
                </a:solidFill>
                <a:latin typeface="Segoe UI"/>
              </a:rPr>
              <a:t> likely indicates missing or unclassified data — which could affect accuracy of targeting.</a:t>
            </a:r>
          </a:p>
        </p:txBody>
      </p:sp>
      <p:sp>
        <p:nvSpPr>
          <p:cNvPr id="9" name="TextBox 8">
            <a:extLst>
              <a:ext uri="{FF2B5EF4-FFF2-40B4-BE49-F238E27FC236}">
                <a16:creationId xmlns:a16="http://schemas.microsoft.com/office/drawing/2014/main" id="{E505EE4E-56A9-5709-5570-20286A60759F}"/>
              </a:ext>
            </a:extLst>
          </p:cNvPr>
          <p:cNvSpPr txBox="1"/>
          <p:nvPr/>
        </p:nvSpPr>
        <p:spPr>
          <a:xfrm>
            <a:off x="333676" y="4033311"/>
            <a:ext cx="6789019" cy="1938992"/>
          </a:xfrm>
          <a:prstGeom prst="rect">
            <a:avLst/>
          </a:prstGeom>
          <a:noFill/>
        </p:spPr>
        <p:txBody>
          <a:bodyPr wrap="square">
            <a:spAutoFit/>
          </a:bodyPr>
          <a:lstStyle/>
          <a:p>
            <a:pPr>
              <a:buNone/>
            </a:pPr>
            <a:r>
              <a:rPr lang="en-US" sz="2400" b="1" u="sng" dirty="0">
                <a:solidFill>
                  <a:srgbClr val="1E1E1E"/>
                </a:solidFill>
                <a:latin typeface="Segoe UI"/>
              </a:rPr>
              <a:t>Recommendations:</a:t>
            </a:r>
          </a:p>
          <a:p>
            <a:pPr>
              <a:buNone/>
            </a:pPr>
            <a:r>
              <a:rPr lang="en-US" sz="1800" b="1" dirty="0">
                <a:solidFill>
                  <a:srgbClr val="3C3C3C"/>
                </a:solidFill>
                <a:latin typeface="Segoe UI"/>
              </a:rPr>
              <a:t>1. Focus on the Consumer Segment:</a:t>
            </a:r>
          </a:p>
          <a:p>
            <a:pPr>
              <a:buFont typeface="Arial" panose="020B0604020202020204" pitchFamily="34" charset="0"/>
              <a:buChar char="•"/>
            </a:pPr>
            <a:r>
              <a:rPr lang="en-US" sz="1800" dirty="0">
                <a:solidFill>
                  <a:srgbClr val="3C3C3C"/>
                </a:solidFill>
                <a:latin typeface="Segoe UI"/>
              </a:rPr>
              <a:t>Keep strengthening your B2C strategies through targeted campaigns, product personalization, and loyalty programs.</a:t>
            </a:r>
          </a:p>
          <a:p>
            <a:pPr>
              <a:buFont typeface="Arial" panose="020B0604020202020204" pitchFamily="34" charset="0"/>
              <a:buChar char="•"/>
            </a:pPr>
            <a:r>
              <a:rPr lang="en-US" sz="1800" dirty="0">
                <a:solidFill>
                  <a:srgbClr val="3C3C3C"/>
                </a:solidFill>
                <a:latin typeface="Segoe UI"/>
              </a:rPr>
              <a:t>Highlight ease of use, affordability, and convenience in product messaging.</a:t>
            </a:r>
          </a:p>
        </p:txBody>
      </p:sp>
    </p:spTree>
    <p:extLst>
      <p:ext uri="{BB962C8B-B14F-4D97-AF65-F5344CB8AC3E}">
        <p14:creationId xmlns:p14="http://schemas.microsoft.com/office/powerpoint/2010/main" val="421228099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7BE738-320B-A90E-0345-BD952CF2E370}"/>
              </a:ext>
            </a:extLst>
          </p:cNvPr>
          <p:cNvSpPr txBox="1"/>
          <p:nvPr/>
        </p:nvSpPr>
        <p:spPr>
          <a:xfrm>
            <a:off x="327259" y="346509"/>
            <a:ext cx="11511815" cy="4093428"/>
          </a:xfrm>
          <a:prstGeom prst="rect">
            <a:avLst/>
          </a:prstGeom>
          <a:noFill/>
        </p:spPr>
        <p:txBody>
          <a:bodyPr wrap="square">
            <a:spAutoFit/>
          </a:bodyPr>
          <a:lstStyle/>
          <a:p>
            <a:pPr>
              <a:buNone/>
            </a:pPr>
            <a:r>
              <a:rPr lang="en-US" sz="1800" b="1" dirty="0">
                <a:solidFill>
                  <a:srgbClr val="3C3C3C"/>
                </a:solidFill>
                <a:latin typeface="Segoe UI"/>
              </a:rPr>
              <a:t>2. Expand Corporate Relationships:</a:t>
            </a:r>
          </a:p>
          <a:p>
            <a:pPr>
              <a:buFont typeface="Arial" panose="020B0604020202020204" pitchFamily="34" charset="0"/>
              <a:buChar char="•"/>
            </a:pPr>
            <a:r>
              <a:rPr lang="en-US" sz="1800" dirty="0">
                <a:solidFill>
                  <a:srgbClr val="3C3C3C"/>
                </a:solidFill>
                <a:latin typeface="Segoe UI"/>
              </a:rPr>
              <a:t>The </a:t>
            </a:r>
            <a:r>
              <a:rPr lang="en-US" sz="1800" b="1" dirty="0">
                <a:solidFill>
                  <a:srgbClr val="3C3C3C"/>
                </a:solidFill>
                <a:latin typeface="Segoe UI"/>
              </a:rPr>
              <a:t>Corporate segment (30%)</a:t>
            </a:r>
            <a:r>
              <a:rPr lang="en-US" sz="1800" dirty="0">
                <a:solidFill>
                  <a:srgbClr val="3C3C3C"/>
                </a:solidFill>
                <a:latin typeface="Segoe UI"/>
              </a:rPr>
              <a:t> is promising — develop tailored B2B packages, volume discounts, and account management services.</a:t>
            </a:r>
          </a:p>
          <a:p>
            <a:pPr>
              <a:buFont typeface="Arial" panose="020B0604020202020204" pitchFamily="34" charset="0"/>
              <a:buChar char="•"/>
            </a:pPr>
            <a:r>
              <a:rPr lang="en-US" sz="1800" dirty="0">
                <a:solidFill>
                  <a:srgbClr val="3C3C3C"/>
                </a:solidFill>
                <a:latin typeface="Segoe UI"/>
              </a:rPr>
              <a:t>Consider offering longer-term contracts or subscription models for corporate clients.</a:t>
            </a:r>
            <a:endParaRPr lang="ar-EG" sz="2000" dirty="0"/>
          </a:p>
          <a:p>
            <a:pPr>
              <a:buFont typeface="Arial" panose="020B0604020202020204" pitchFamily="34" charset="0"/>
              <a:buChar char="•"/>
            </a:pPr>
            <a:endParaRPr lang="en-US" sz="2000" dirty="0"/>
          </a:p>
          <a:p>
            <a:pPr>
              <a:buNone/>
            </a:pPr>
            <a:r>
              <a:rPr lang="en-US" sz="1800" b="1" dirty="0">
                <a:solidFill>
                  <a:srgbClr val="3C3C3C"/>
                </a:solidFill>
                <a:latin typeface="Segoe UI"/>
              </a:rPr>
              <a:t>3. Grow the Home Office Market:</a:t>
            </a:r>
          </a:p>
          <a:p>
            <a:pPr>
              <a:buFont typeface="Arial" panose="020B0604020202020204" pitchFamily="34" charset="0"/>
              <a:buChar char="•"/>
            </a:pPr>
            <a:r>
              <a:rPr lang="en-US" sz="1800" dirty="0">
                <a:solidFill>
                  <a:srgbClr val="3C3C3C"/>
                </a:solidFill>
                <a:latin typeface="Segoe UI"/>
              </a:rPr>
              <a:t>Run dedicated campaigns targeting freelancers, consultants, and remote workers.</a:t>
            </a:r>
          </a:p>
          <a:p>
            <a:pPr>
              <a:buFont typeface="Arial" panose="020B0604020202020204" pitchFamily="34" charset="0"/>
              <a:buChar char="•"/>
            </a:pPr>
            <a:r>
              <a:rPr lang="en-US" sz="1800" dirty="0">
                <a:solidFill>
                  <a:srgbClr val="3C3C3C"/>
                </a:solidFill>
                <a:latin typeface="Segoe UI"/>
              </a:rPr>
              <a:t>Offer compact office furniture, productivity tools, and bundles optimized for home use.</a:t>
            </a:r>
            <a:endParaRPr lang="ar-EG" sz="2000" dirty="0"/>
          </a:p>
          <a:p>
            <a:pPr>
              <a:buFont typeface="Arial" panose="020B0604020202020204" pitchFamily="34" charset="0"/>
              <a:buChar char="•"/>
            </a:pPr>
            <a:endParaRPr lang="en-US" sz="2000" dirty="0"/>
          </a:p>
          <a:p>
            <a:pPr>
              <a:buNone/>
            </a:pPr>
            <a:r>
              <a:rPr lang="en-US" sz="1800" b="1" dirty="0">
                <a:solidFill>
                  <a:srgbClr val="3C3C3C"/>
                </a:solidFill>
                <a:latin typeface="Segoe UI"/>
              </a:rPr>
              <a:t>4. Address Missing Segment Data:</a:t>
            </a:r>
          </a:p>
          <a:p>
            <a:pPr>
              <a:buFont typeface="Arial" panose="020B0604020202020204" pitchFamily="34" charset="0"/>
              <a:buChar char="•"/>
            </a:pPr>
            <a:r>
              <a:rPr lang="en-US" sz="1800" dirty="0">
                <a:solidFill>
                  <a:srgbClr val="3C3C3C"/>
                </a:solidFill>
                <a:latin typeface="Segoe UI"/>
              </a:rPr>
              <a:t>Investigate the 3% labeled as </a:t>
            </a:r>
            <a:r>
              <a:rPr lang="en-US" sz="1800" b="1" dirty="0">
                <a:solidFill>
                  <a:srgbClr val="3C3C3C"/>
                </a:solidFill>
                <a:latin typeface="Segoe UI"/>
              </a:rPr>
              <a:t>"N/A"</a:t>
            </a:r>
            <a:r>
              <a:rPr lang="en-US" sz="1800" dirty="0">
                <a:solidFill>
                  <a:srgbClr val="3C3C3C"/>
                </a:solidFill>
                <a:latin typeface="Segoe UI"/>
              </a:rPr>
              <a:t> — add mandatory fields in customer onboarding forms to capture accurate segmentation.</a:t>
            </a:r>
          </a:p>
          <a:p>
            <a:pPr>
              <a:buFont typeface="Arial" panose="020B0604020202020204" pitchFamily="34" charset="0"/>
              <a:buChar char="•"/>
            </a:pPr>
            <a:r>
              <a:rPr lang="en-US" sz="1800" dirty="0">
                <a:solidFill>
                  <a:srgbClr val="3C3C3C"/>
                </a:solidFill>
                <a:latin typeface="Segoe UI"/>
              </a:rPr>
              <a:t>Clean and enrich customer profiles to enable better targeting in the future.</a:t>
            </a:r>
          </a:p>
        </p:txBody>
      </p:sp>
    </p:spTree>
    <p:extLst>
      <p:ext uri="{BB962C8B-B14F-4D97-AF65-F5344CB8AC3E}">
        <p14:creationId xmlns:p14="http://schemas.microsoft.com/office/powerpoint/2010/main" val="212408814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B82238-5379-E7B7-9ED2-E47D6C1CC760}"/>
              </a:ext>
            </a:extLst>
          </p:cNvPr>
          <p:cNvSpPr txBox="1"/>
          <p:nvPr/>
        </p:nvSpPr>
        <p:spPr>
          <a:xfrm>
            <a:off x="315227" y="332419"/>
            <a:ext cx="609760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.7</a:t>
            </a:r>
            <a:r>
              <a:rPr kumimoji="0" lang="en-US" altLang="en-US" sz="1800" b="1" i="0" u="sng" strike="noStrike" cap="none" normalizeH="0" baseline="0" dirty="0">
                <a:ln>
                  <a:noFill/>
                </a:ln>
                <a:solidFill>
                  <a:srgbClr val="3C3C3C"/>
                </a:solidFill>
                <a:effectLst/>
                <a:latin typeface="Segoe UI"/>
              </a:rPr>
              <a:t>Sales by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Summed total sales by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Visualized using a </a:t>
            </a:r>
            <a:r>
              <a:rPr kumimoji="0" lang="en-US" altLang="en-US" sz="1800" b="1" i="0" u="none" strike="noStrike" cap="none" normalizeH="0" baseline="0" dirty="0">
                <a:ln>
                  <a:noFill/>
                </a:ln>
                <a:solidFill>
                  <a:srgbClr val="3C3C3C"/>
                </a:solidFill>
                <a:effectLst/>
                <a:latin typeface="Segoe UI"/>
              </a:rPr>
              <a:t>bar chart</a:t>
            </a:r>
            <a:r>
              <a:rPr kumimoji="0" lang="en-US" altLang="en-US" sz="1800" b="0" i="0" u="none" strike="noStrike" cap="none" normalizeH="0" baseline="0" dirty="0">
                <a:ln>
                  <a:noFill/>
                </a:ln>
                <a:solidFill>
                  <a:srgbClr val="3C3C3C"/>
                </a:solidFill>
                <a:effectLst/>
                <a:latin typeface="Segoe UI"/>
              </a:rPr>
              <a:t>.</a:t>
            </a:r>
          </a:p>
        </p:txBody>
      </p:sp>
      <p:pic>
        <p:nvPicPr>
          <p:cNvPr id="5" name="Picture 4">
            <a:extLst>
              <a:ext uri="{FF2B5EF4-FFF2-40B4-BE49-F238E27FC236}">
                <a16:creationId xmlns:a16="http://schemas.microsoft.com/office/drawing/2014/main" id="{5AFE8D34-5997-DC7B-FD5C-4762DACA0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1102" y="1350999"/>
            <a:ext cx="8504923" cy="5174581"/>
          </a:xfrm>
          <a:prstGeom prst="rect">
            <a:avLst/>
          </a:prstGeom>
        </p:spPr>
      </p:pic>
    </p:spTree>
    <p:extLst>
      <p:ext uri="{BB962C8B-B14F-4D97-AF65-F5344CB8AC3E}">
        <p14:creationId xmlns:p14="http://schemas.microsoft.com/office/powerpoint/2010/main" val="203442544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00F52-F395-F21A-D106-301AF6AE19E0}"/>
              </a:ext>
            </a:extLst>
          </p:cNvPr>
          <p:cNvPicPr>
            <a:picLocks noChangeAspect="1"/>
          </p:cNvPicPr>
          <p:nvPr/>
        </p:nvPicPr>
        <p:blipFill>
          <a:blip r:embed="rId3">
            <a:extLst>
              <a:ext uri="{28A0092B-C50C-407E-A947-70E740481C1C}">
                <a14:useLocalDpi xmlns:a14="http://schemas.microsoft.com/office/drawing/2010/main" val="0"/>
              </a:ext>
            </a:extLst>
          </a:blip>
          <a:srcRect l="1619" t="1439" r="1051"/>
          <a:stretch>
            <a:fillRect/>
          </a:stretch>
        </p:blipFill>
        <p:spPr>
          <a:xfrm>
            <a:off x="7620000" y="1924050"/>
            <a:ext cx="4200526" cy="4572000"/>
          </a:xfrm>
          <a:prstGeom prst="rect">
            <a:avLst/>
          </a:prstGeom>
        </p:spPr>
      </p:pic>
      <p:pic>
        <p:nvPicPr>
          <p:cNvPr id="7" name="Picture 6">
            <a:extLst>
              <a:ext uri="{FF2B5EF4-FFF2-40B4-BE49-F238E27FC236}">
                <a16:creationId xmlns:a16="http://schemas.microsoft.com/office/drawing/2014/main" id="{D477BB41-C440-1E63-E872-C398E7548927}"/>
              </a:ext>
            </a:extLst>
          </p:cNvPr>
          <p:cNvPicPr>
            <a:picLocks noChangeAspect="1"/>
          </p:cNvPicPr>
          <p:nvPr/>
        </p:nvPicPr>
        <p:blipFill>
          <a:blip r:embed="rId4">
            <a:extLst>
              <a:ext uri="{28A0092B-C50C-407E-A947-70E740481C1C}">
                <a14:useLocalDpi xmlns:a14="http://schemas.microsoft.com/office/drawing/2010/main" val="0"/>
              </a:ext>
            </a:extLst>
          </a:blip>
          <a:srcRect l="15630"/>
          <a:stretch>
            <a:fillRect/>
          </a:stretch>
        </p:blipFill>
        <p:spPr>
          <a:xfrm>
            <a:off x="9906000" y="361950"/>
            <a:ext cx="1914526" cy="1295581"/>
          </a:xfrm>
          <a:prstGeom prst="rect">
            <a:avLst/>
          </a:prstGeom>
        </p:spPr>
      </p:pic>
      <p:sp>
        <p:nvSpPr>
          <p:cNvPr id="9" name="TextBox 8">
            <a:extLst>
              <a:ext uri="{FF2B5EF4-FFF2-40B4-BE49-F238E27FC236}">
                <a16:creationId xmlns:a16="http://schemas.microsoft.com/office/drawing/2014/main" id="{9067B410-91C1-25B6-603B-566DCEEE1378}"/>
              </a:ext>
            </a:extLst>
          </p:cNvPr>
          <p:cNvSpPr txBox="1"/>
          <p:nvPr/>
        </p:nvSpPr>
        <p:spPr>
          <a:xfrm>
            <a:off x="371474" y="361950"/>
            <a:ext cx="7248526" cy="3170099"/>
          </a:xfrm>
          <a:prstGeom prst="rect">
            <a:avLst/>
          </a:prstGeom>
          <a:noFill/>
        </p:spPr>
        <p:txBody>
          <a:bodyPr wrap="square">
            <a:spAutoFit/>
          </a:bodyPr>
          <a:lstStyle/>
          <a:p>
            <a:pPr>
              <a:buNone/>
            </a:pPr>
            <a:r>
              <a:rPr lang="en-US" sz="2400" b="1" u="sng" dirty="0">
                <a:solidFill>
                  <a:srgbClr val="1E1E1E"/>
                </a:solidFill>
                <a:latin typeface="Segoe UI"/>
              </a:rPr>
              <a:t>Insights:</a:t>
            </a:r>
          </a:p>
          <a:p>
            <a:pPr>
              <a:buFont typeface="+mj-lt"/>
              <a:buAutoNum type="arabicPeriod"/>
            </a:pPr>
            <a:r>
              <a:rPr lang="en-US" sz="1800" b="1" dirty="0">
                <a:solidFill>
                  <a:srgbClr val="3C3C3C"/>
                </a:solidFill>
                <a:latin typeface="Segoe UI"/>
              </a:rPr>
              <a:t>The USA is the leading market</a:t>
            </a:r>
            <a:r>
              <a:rPr lang="en-US" sz="1800" dirty="0">
                <a:solidFill>
                  <a:srgbClr val="3C3C3C"/>
                </a:solidFill>
                <a:latin typeface="Segoe UI"/>
              </a:rPr>
              <a:t>, generating the highest total sales of </a:t>
            </a:r>
            <a:r>
              <a:rPr lang="en-US" sz="1800" b="1" dirty="0">
                <a:solidFill>
                  <a:srgbClr val="3C3C3C"/>
                </a:solidFill>
                <a:latin typeface="Segoe UI"/>
              </a:rPr>
              <a:t>$1,069,021</a:t>
            </a:r>
            <a:r>
              <a:rPr lang="en-US" sz="1800" dirty="0">
                <a:solidFill>
                  <a:srgbClr val="3C3C3C"/>
                </a:solidFill>
                <a:latin typeface="Segoe UI"/>
              </a:rPr>
              <a:t>. This highlights a strong market presence and customer base in the U.S.</a:t>
            </a:r>
          </a:p>
          <a:p>
            <a:pPr>
              <a:buFont typeface="+mj-lt"/>
              <a:buAutoNum type="arabicPeriod"/>
            </a:pPr>
            <a:r>
              <a:rPr lang="en-US" sz="1800" b="1" dirty="0">
                <a:solidFill>
                  <a:srgbClr val="3C3C3C"/>
                </a:solidFill>
                <a:latin typeface="Segoe UI"/>
              </a:rPr>
              <a:t>Egypt appears to be an emerging market</a:t>
            </a:r>
            <a:r>
              <a:rPr lang="en-US" sz="1800" dirty="0">
                <a:solidFill>
                  <a:srgbClr val="3C3C3C"/>
                </a:solidFill>
                <a:latin typeface="Segoe UI"/>
              </a:rPr>
              <a:t>, with total sales of </a:t>
            </a:r>
            <a:r>
              <a:rPr lang="en-US" sz="1800" b="1" dirty="0">
                <a:solidFill>
                  <a:srgbClr val="3C3C3C"/>
                </a:solidFill>
                <a:latin typeface="Segoe UI"/>
              </a:rPr>
              <a:t>$23,686</a:t>
            </a:r>
            <a:r>
              <a:rPr lang="en-US" sz="1800" dirty="0">
                <a:solidFill>
                  <a:srgbClr val="3C3C3C"/>
                </a:solidFill>
                <a:latin typeface="Segoe UI"/>
              </a:rPr>
              <a:t>. Although relatively low, it indicates potential for regional growth if supported by localized strategies.</a:t>
            </a:r>
          </a:p>
          <a:p>
            <a:pPr>
              <a:buFont typeface="+mj-lt"/>
              <a:buAutoNum type="arabicPeriod"/>
            </a:pPr>
            <a:r>
              <a:rPr lang="en-US" sz="1800" b="1" dirty="0">
                <a:solidFill>
                  <a:srgbClr val="3C3C3C"/>
                </a:solidFill>
                <a:latin typeface="Segoe UI"/>
              </a:rPr>
              <a:t>“N/A” accounts for $36,812 in sales</a:t>
            </a:r>
            <a:r>
              <a:rPr lang="en-US" sz="1800" dirty="0">
                <a:solidFill>
                  <a:srgbClr val="3C3C3C"/>
                </a:solidFill>
                <a:latin typeface="Segoe UI"/>
              </a:rPr>
              <a:t>, suggesting missing or incomplete country data. This could impact the accuracy of geographical performance analysis and decision-making.</a:t>
            </a:r>
          </a:p>
        </p:txBody>
      </p:sp>
      <p:sp>
        <p:nvSpPr>
          <p:cNvPr id="11" name="TextBox 10">
            <a:extLst>
              <a:ext uri="{FF2B5EF4-FFF2-40B4-BE49-F238E27FC236}">
                <a16:creationId xmlns:a16="http://schemas.microsoft.com/office/drawing/2014/main" id="{5ED5750E-92B8-FFD8-726C-1677D25C0F93}"/>
              </a:ext>
            </a:extLst>
          </p:cNvPr>
          <p:cNvSpPr txBox="1"/>
          <p:nvPr/>
        </p:nvSpPr>
        <p:spPr>
          <a:xfrm>
            <a:off x="371473" y="3760738"/>
            <a:ext cx="7248525" cy="2554545"/>
          </a:xfrm>
          <a:prstGeom prst="rect">
            <a:avLst/>
          </a:prstGeom>
          <a:noFill/>
        </p:spPr>
        <p:txBody>
          <a:bodyPr wrap="square">
            <a:spAutoFit/>
          </a:bodyPr>
          <a:lstStyle/>
          <a:p>
            <a:pPr>
              <a:buNone/>
            </a:pPr>
            <a:r>
              <a:rPr lang="en-US" sz="2400" b="1" u="sng" dirty="0">
                <a:solidFill>
                  <a:srgbClr val="1E1E1E"/>
                </a:solidFill>
                <a:latin typeface="Segoe UI"/>
              </a:rPr>
              <a:t>Recommendations:</a:t>
            </a:r>
          </a:p>
          <a:p>
            <a:pPr>
              <a:buFont typeface="+mj-lt"/>
              <a:buAutoNum type="arabicPeriod"/>
            </a:pPr>
            <a:r>
              <a:rPr lang="en-US" sz="1800" b="1" dirty="0">
                <a:solidFill>
                  <a:srgbClr val="3C3C3C"/>
                </a:solidFill>
                <a:latin typeface="Segoe UI"/>
              </a:rPr>
              <a:t>Continue investing in the U.S. market</a:t>
            </a:r>
            <a:r>
              <a:rPr lang="en-US" sz="1800" dirty="0">
                <a:solidFill>
                  <a:srgbClr val="3C3C3C"/>
                </a:solidFill>
                <a:latin typeface="Segoe UI"/>
              </a:rPr>
              <a:t> through retention strategies, personalized campaigns, and operational improvements, as it’s clearly the business’s core revenue driver.</a:t>
            </a:r>
          </a:p>
          <a:p>
            <a:pPr>
              <a:buFont typeface="+mj-lt"/>
              <a:buAutoNum type="arabicPeriod"/>
            </a:pPr>
            <a:r>
              <a:rPr lang="en-US" sz="1800" b="1" dirty="0">
                <a:solidFill>
                  <a:srgbClr val="3C3C3C"/>
                </a:solidFill>
                <a:latin typeface="Segoe UI"/>
              </a:rPr>
              <a:t>Explore opportunities to grow the Egyptian market</a:t>
            </a:r>
            <a:r>
              <a:rPr lang="en-US" sz="1800" dirty="0">
                <a:solidFill>
                  <a:srgbClr val="3C3C3C"/>
                </a:solidFill>
                <a:latin typeface="Segoe UI"/>
              </a:rPr>
              <a:t> by:</a:t>
            </a:r>
          </a:p>
          <a:p>
            <a:pPr marL="742950" lvl="1" indent="-285750">
              <a:buFont typeface="+mj-lt"/>
              <a:buAutoNum type="arabicPeriod"/>
            </a:pPr>
            <a:r>
              <a:rPr lang="en-US" sz="1800" dirty="0">
                <a:solidFill>
                  <a:srgbClr val="3C3C3C"/>
                </a:solidFill>
                <a:latin typeface="Segoe UI"/>
              </a:rPr>
              <a:t>Launching localized marketing campaigns</a:t>
            </a:r>
          </a:p>
          <a:p>
            <a:pPr marL="742950" lvl="1" indent="-285750">
              <a:buFont typeface="+mj-lt"/>
              <a:buAutoNum type="arabicPeriod"/>
            </a:pPr>
            <a:r>
              <a:rPr lang="en-US" sz="1800" dirty="0">
                <a:solidFill>
                  <a:srgbClr val="3C3C3C"/>
                </a:solidFill>
                <a:latin typeface="Segoe UI"/>
              </a:rPr>
              <a:t>Offering Arabic-language support</a:t>
            </a:r>
          </a:p>
          <a:p>
            <a:pPr marL="742950" lvl="1" indent="-285750">
              <a:buFont typeface="+mj-lt"/>
              <a:buAutoNum type="arabicPeriod"/>
            </a:pPr>
            <a:r>
              <a:rPr lang="en-US" sz="1800" dirty="0">
                <a:solidFill>
                  <a:srgbClr val="3C3C3C"/>
                </a:solidFill>
                <a:latin typeface="Segoe UI"/>
              </a:rPr>
              <a:t>Partnering with regional logistics or retail platforms</a:t>
            </a:r>
          </a:p>
        </p:txBody>
      </p:sp>
    </p:spTree>
    <p:extLst>
      <p:ext uri="{BB962C8B-B14F-4D97-AF65-F5344CB8AC3E}">
        <p14:creationId xmlns:p14="http://schemas.microsoft.com/office/powerpoint/2010/main" val="420526437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4D371-7D4F-C852-E441-716948ABFC8B}"/>
              </a:ext>
            </a:extLst>
          </p:cNvPr>
          <p:cNvSpPr txBox="1"/>
          <p:nvPr/>
        </p:nvSpPr>
        <p:spPr>
          <a:xfrm>
            <a:off x="342900" y="371476"/>
            <a:ext cx="11468100" cy="1631216"/>
          </a:xfrm>
          <a:prstGeom prst="rect">
            <a:avLst/>
          </a:prstGeom>
          <a:noFill/>
        </p:spPr>
        <p:txBody>
          <a:bodyPr wrap="square">
            <a:spAutoFit/>
          </a:bodyPr>
          <a:lstStyle/>
          <a:p>
            <a:pPr>
              <a:buFont typeface="+mj-lt"/>
              <a:buAutoNum type="arabicPeriod"/>
            </a:pPr>
            <a:r>
              <a:rPr lang="en-US" sz="1800" b="1" dirty="0">
                <a:solidFill>
                  <a:srgbClr val="3C3C3C"/>
                </a:solidFill>
                <a:latin typeface="Segoe UI"/>
              </a:rPr>
              <a:t>Address missing country data (N/A):</a:t>
            </a:r>
            <a:endParaRPr lang="en-US" sz="2000" dirty="0"/>
          </a:p>
          <a:p>
            <a:pPr marL="742950" lvl="1" indent="-285750">
              <a:buFont typeface="+mj-lt"/>
              <a:buAutoNum type="arabicPeriod"/>
            </a:pPr>
            <a:r>
              <a:rPr lang="en-US" sz="1800" dirty="0">
                <a:solidFill>
                  <a:srgbClr val="3C3C3C"/>
                </a:solidFill>
                <a:latin typeface="Segoe UI"/>
              </a:rPr>
              <a:t>Ensure that the “Country” field is mandatory in all order and customer data systems</a:t>
            </a:r>
          </a:p>
          <a:p>
            <a:pPr marL="742950" lvl="1" indent="-285750">
              <a:buFont typeface="+mj-lt"/>
              <a:buAutoNum type="arabicPeriod"/>
            </a:pPr>
            <a:r>
              <a:rPr lang="en-US" sz="1800" dirty="0">
                <a:solidFill>
                  <a:srgbClr val="3C3C3C"/>
                </a:solidFill>
                <a:latin typeface="Segoe UI"/>
              </a:rPr>
              <a:t>Audit and clean past records to improve reporting accuracy and insights</a:t>
            </a:r>
          </a:p>
          <a:p>
            <a:pPr>
              <a:buFont typeface="+mj-lt"/>
              <a:buAutoNum type="arabicPeriod"/>
            </a:pPr>
            <a:r>
              <a:rPr lang="en-US" sz="1800" b="1" dirty="0">
                <a:solidFill>
                  <a:srgbClr val="3C3C3C"/>
                </a:solidFill>
                <a:latin typeface="Segoe UI"/>
              </a:rPr>
              <a:t>Consider regional expansion</a:t>
            </a:r>
            <a:r>
              <a:rPr lang="en-US" sz="1800" dirty="0">
                <a:solidFill>
                  <a:srgbClr val="3C3C3C"/>
                </a:solidFill>
                <a:latin typeface="Segoe UI"/>
              </a:rPr>
              <a:t> in similar markets across the Middle East and North Africa (e.g. UAE, KSA), especially if Egypt shows positive traction.</a:t>
            </a:r>
          </a:p>
        </p:txBody>
      </p:sp>
    </p:spTree>
    <p:extLst>
      <p:ext uri="{BB962C8B-B14F-4D97-AF65-F5344CB8AC3E}">
        <p14:creationId xmlns:p14="http://schemas.microsoft.com/office/powerpoint/2010/main" val="1770162127"/>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42339A-59CF-74E6-DA7B-5E3CEB757108}"/>
              </a:ext>
            </a:extLst>
          </p:cNvPr>
          <p:cNvSpPr>
            <a:spLocks noChangeArrowheads="1"/>
          </p:cNvSpPr>
          <p:nvPr/>
        </p:nvSpPr>
        <p:spPr bwMode="auto">
          <a:xfrm>
            <a:off x="369468" y="418515"/>
            <a:ext cx="45644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.8</a:t>
            </a:r>
            <a:r>
              <a:rPr kumimoji="0" lang="en-US" altLang="en-US" sz="1800" b="1" i="0" u="sng" strike="noStrike" cap="none" normalizeH="0" baseline="0" dirty="0">
                <a:ln>
                  <a:noFill/>
                </a:ln>
                <a:solidFill>
                  <a:srgbClr val="3C3C3C"/>
                </a:solidFill>
                <a:effectLst/>
                <a:latin typeface="Segoe UI"/>
              </a:rPr>
              <a:t>Top 10 Products by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Ranked products by total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Displayed the top 10 using a </a:t>
            </a:r>
            <a:r>
              <a:rPr kumimoji="0" lang="en-US" altLang="en-US" sz="1800" b="1" i="0" u="none" strike="noStrike" cap="none" normalizeH="0" baseline="0" dirty="0">
                <a:ln>
                  <a:noFill/>
                </a:ln>
                <a:solidFill>
                  <a:srgbClr val="3C3C3C"/>
                </a:solidFill>
                <a:effectLst/>
                <a:latin typeface="Segoe UI"/>
              </a:rPr>
              <a:t>bar chart</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4" name="Picture 3">
            <a:extLst>
              <a:ext uri="{FF2B5EF4-FFF2-40B4-BE49-F238E27FC236}">
                <a16:creationId xmlns:a16="http://schemas.microsoft.com/office/drawing/2014/main" id="{DB399D89-9E60-1D87-3A82-2171A77D7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664" y="1532404"/>
            <a:ext cx="7458672" cy="5049840"/>
          </a:xfrm>
          <a:prstGeom prst="rect">
            <a:avLst/>
          </a:prstGeom>
        </p:spPr>
      </p:pic>
    </p:spTree>
    <p:extLst>
      <p:ext uri="{BB962C8B-B14F-4D97-AF65-F5344CB8AC3E}">
        <p14:creationId xmlns:p14="http://schemas.microsoft.com/office/powerpoint/2010/main" val="238687020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598F4F-DEA1-81C7-A7C6-92E821AC3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50" y="782793"/>
            <a:ext cx="9715500" cy="4903632"/>
          </a:xfrm>
          <a:prstGeom prst="rect">
            <a:avLst/>
          </a:prstGeom>
        </p:spPr>
      </p:pic>
    </p:spTree>
    <p:extLst>
      <p:ext uri="{BB962C8B-B14F-4D97-AF65-F5344CB8AC3E}">
        <p14:creationId xmlns:p14="http://schemas.microsoft.com/office/powerpoint/2010/main" val="101062108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FDCBF531-3C39-96B7-CE22-04AA0D0F6AEF}"/>
            </a:ext>
          </a:extLst>
        </p:cNvPr>
        <p:cNvGrpSpPr/>
        <p:nvPr/>
      </p:nvGrpSpPr>
      <p:grpSpPr>
        <a:xfrm>
          <a:off x="0" y="0"/>
          <a:ext cx="0" cy="0"/>
          <a:chOff x="0" y="0"/>
          <a:chExt cx="0" cy="0"/>
        </a:xfrm>
      </p:grpSpPr>
      <p:sp>
        <p:nvSpPr>
          <p:cNvPr id="11" name="Rectangle 6">
            <a:extLst>
              <a:ext uri="{FF2B5EF4-FFF2-40B4-BE49-F238E27FC236}">
                <a16:creationId xmlns:a16="http://schemas.microsoft.com/office/drawing/2014/main" id="{B9C3524A-D3ED-1245-4491-042A5F255B52}"/>
              </a:ext>
            </a:extLst>
          </p:cNvPr>
          <p:cNvSpPr>
            <a:spLocks noGrp="1" noChangeArrowheads="1"/>
          </p:cNvSpPr>
          <p:nvPr>
            <p:ph idx="4294967295"/>
          </p:nvPr>
        </p:nvSpPr>
        <p:spPr bwMode="auto">
          <a:xfrm>
            <a:off x="552450" y="717490"/>
            <a:ext cx="10995025" cy="572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rgbClr val="3C3C3C"/>
                </a:solidFill>
                <a:effectLst/>
                <a:latin typeface="Segoe UI"/>
              </a:rPr>
              <a:t>2. Data Cleaning</a:t>
            </a:r>
            <a:endParaRPr kumimoji="0" lang="ar-EG" altLang="en-US" sz="24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1" u="sng" strike="noStrike" cap="none" normalizeH="0" baseline="0" dirty="0">
                <a:ln>
                  <a:noFill/>
                </a:ln>
                <a:solidFill>
                  <a:srgbClr val="3C3C3C"/>
                </a:solidFill>
                <a:effectLst/>
                <a:latin typeface="Segoe UI"/>
              </a:rPr>
              <a:t> .1</a:t>
            </a:r>
            <a:r>
              <a:rPr kumimoji="0" lang="en-US" altLang="en-US" sz="1800" b="1" i="1" u="sng" strike="noStrike" cap="none" normalizeH="0" baseline="0" dirty="0">
                <a:ln>
                  <a:noFill/>
                </a:ln>
                <a:solidFill>
                  <a:srgbClr val="3C3C3C"/>
                </a:solidFill>
                <a:effectLst/>
                <a:latin typeface="Segoe UI"/>
              </a:rPr>
              <a:t>Products Data:</a:t>
            </a: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Converted Product ID to string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 .2</a:t>
            </a:r>
            <a:r>
              <a:rPr kumimoji="0" lang="en-US" altLang="en-US" sz="1800" b="1" i="1" u="sng" strike="noStrike" cap="none" normalizeH="0" baseline="0" dirty="0">
                <a:ln>
                  <a:noFill/>
                </a:ln>
                <a:solidFill>
                  <a:srgbClr val="3C3C3C"/>
                </a:solidFill>
                <a:effectLst/>
                <a:latin typeface="Segoe UI"/>
              </a:rPr>
              <a:t>Customers Data:</a:t>
            </a: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Read with specific </a:t>
            </a:r>
            <a:r>
              <a:rPr kumimoji="0" lang="en-US" altLang="en-US" sz="1800" b="0" i="0" u="none" strike="noStrike" cap="none" normalizeH="0" baseline="0" dirty="0" err="1">
                <a:ln>
                  <a:noFill/>
                </a:ln>
                <a:solidFill>
                  <a:srgbClr val="3C3C3C"/>
                </a:solidFill>
                <a:effectLst/>
                <a:latin typeface="Segoe UI"/>
              </a:rPr>
              <a:t>dtypes</a:t>
            </a:r>
            <a:r>
              <a:rPr kumimoji="0" lang="en-US" altLang="en-US" sz="1800" b="0" i="0" u="none" strike="noStrike" cap="none" normalizeH="0" baseline="0" dirty="0">
                <a:ln>
                  <a:noFill/>
                </a:ln>
                <a:solidFill>
                  <a:srgbClr val="3C3C3C"/>
                </a:solidFill>
                <a:effectLst/>
                <a:latin typeface="Segoe UI"/>
              </a:rPr>
              <a:t> for Customer ID and Postal Code as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Removed </a:t>
            </a:r>
            <a:r>
              <a:rPr kumimoji="0" lang="en-US" altLang="en-US" sz="1800" b="1" i="0" u="none" strike="noStrike" cap="none" normalizeH="0" baseline="0" dirty="0">
                <a:ln>
                  <a:noFill/>
                </a:ln>
                <a:solidFill>
                  <a:srgbClr val="3C3C3C"/>
                </a:solidFill>
                <a:effectLst/>
                <a:latin typeface="Segoe UI"/>
              </a:rPr>
              <a:t>fully empty rows</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Extracted only Country and State columns to clean and deduplicate state-level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Replaced 'United States' with 'USA'.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Merged cleaned state data back into the original customer </a:t>
            </a:r>
            <a:r>
              <a:rPr kumimoji="0" lang="en-US" altLang="en-US" sz="1800" b="0" i="0" u="none" strike="noStrike" cap="none" normalizeH="0" baseline="0" dirty="0" err="1">
                <a:ln>
                  <a:noFill/>
                </a:ln>
                <a:solidFill>
                  <a:srgbClr val="3C3C3C"/>
                </a:solidFill>
                <a:effectLst/>
                <a:latin typeface="Segoe UI"/>
              </a:rPr>
              <a:t>DataFrame</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Dropped the redundant column </a:t>
            </a:r>
            <a:r>
              <a:rPr kumimoji="0" lang="en-US" altLang="en-US" sz="1800" b="0" i="0" u="none" strike="noStrike" cap="none" normalizeH="0" baseline="0" dirty="0" err="1">
                <a:ln>
                  <a:noFill/>
                </a:ln>
                <a:solidFill>
                  <a:srgbClr val="3C3C3C"/>
                </a:solidFill>
                <a:effectLst/>
                <a:latin typeface="Segoe UI"/>
              </a:rPr>
              <a:t>Country_x</a:t>
            </a:r>
            <a:r>
              <a:rPr kumimoji="0" lang="en-US" altLang="en-US" sz="1800" b="0" i="0" u="none" strike="noStrike" cap="none" normalizeH="0" baseline="0" dirty="0">
                <a:ln>
                  <a:noFill/>
                </a:ln>
                <a:solidFill>
                  <a:srgbClr val="3C3C3C"/>
                </a:solidFill>
                <a:effectLst/>
                <a:latin typeface="Segoe UI"/>
              </a:rPr>
              <a:t> and renamed </a:t>
            </a:r>
            <a:r>
              <a:rPr kumimoji="0" lang="en-US" altLang="en-US" sz="1800" b="0" i="0" u="none" strike="noStrike" cap="none" normalizeH="0" baseline="0" dirty="0" err="1">
                <a:ln>
                  <a:noFill/>
                </a:ln>
                <a:solidFill>
                  <a:srgbClr val="3C3C3C"/>
                </a:solidFill>
                <a:effectLst/>
                <a:latin typeface="Segoe UI"/>
              </a:rPr>
              <a:t>Country_y</a:t>
            </a:r>
            <a:r>
              <a:rPr kumimoji="0" lang="en-US" altLang="en-US" sz="1800" b="0" i="0" u="none" strike="noStrike" cap="none" normalizeH="0" baseline="0" dirty="0">
                <a:ln>
                  <a:noFill/>
                </a:ln>
                <a:solidFill>
                  <a:srgbClr val="3C3C3C"/>
                </a:solidFill>
                <a:effectLst/>
                <a:latin typeface="Segoe UI"/>
              </a:rPr>
              <a:t> to 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ar-EG" altLang="en-US" sz="1800" b="1" u="sng" dirty="0">
                <a:solidFill>
                  <a:srgbClr val="3C3C3C"/>
                </a:solidFill>
                <a:latin typeface="Segoe UI"/>
              </a:rPr>
              <a:t> .3</a:t>
            </a:r>
            <a:r>
              <a:rPr kumimoji="0" lang="en-US" altLang="en-US" sz="1800" b="1" i="1" u="sng" strike="noStrike" cap="none" normalizeH="0" baseline="0" dirty="0">
                <a:ln>
                  <a:noFill/>
                </a:ln>
                <a:solidFill>
                  <a:srgbClr val="3C3C3C"/>
                </a:solidFill>
                <a:effectLst/>
                <a:latin typeface="Segoe UI"/>
              </a:rPr>
              <a:t>Sales Data:</a:t>
            </a:r>
            <a:endParaRPr kumimoji="0" lang="en-US" altLang="en-US" sz="2000"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Split CSV content separated by ; and set correct column headers.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Dropped the first row (original headers).</a:t>
            </a:r>
            <a:endParaRPr kumimoji="0" lang="ar-EG" altLang="en-US" sz="2000" b="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rgbClr val="3C3C3C"/>
                </a:solidFill>
                <a:effectLst/>
                <a:latin typeface="Segoe UI"/>
              </a:rPr>
              <a:t>Converted the following fields: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rgbClr val="3C3C3C"/>
                </a:solidFill>
                <a:effectLst/>
                <a:latin typeface="Segoe UI"/>
              </a:rPr>
              <a:t>Quantity → int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rgbClr val="3C3C3C"/>
                </a:solidFill>
                <a:effectLst/>
                <a:latin typeface="Segoe UI"/>
              </a:rPr>
              <a:t>Purchasing Price, Planned Sales Price, Discount → float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rgbClr val="3C3C3C"/>
                </a:solidFill>
                <a:effectLst/>
                <a:latin typeface="Segoe UI"/>
              </a:rPr>
              <a:t>Order Date, Shipping Date → datetime (format: %d/%m/%Y)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7697031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3EE23E-EC62-166F-2B75-71E5A96D52FF}"/>
              </a:ext>
            </a:extLst>
          </p:cNvPr>
          <p:cNvSpPr txBox="1"/>
          <p:nvPr/>
        </p:nvSpPr>
        <p:spPr>
          <a:xfrm>
            <a:off x="361949" y="352425"/>
            <a:ext cx="11458575" cy="2862322"/>
          </a:xfrm>
          <a:prstGeom prst="rect">
            <a:avLst/>
          </a:prstGeom>
          <a:noFill/>
        </p:spPr>
        <p:txBody>
          <a:bodyPr wrap="square">
            <a:spAutoFit/>
          </a:bodyPr>
          <a:lstStyle/>
          <a:p>
            <a:pPr>
              <a:buNone/>
            </a:pPr>
            <a:r>
              <a:rPr lang="en-US" sz="2400" b="1" u="sng" dirty="0">
                <a:solidFill>
                  <a:srgbClr val="1E1E1E"/>
                </a:solidFill>
                <a:latin typeface="Segoe UI"/>
              </a:rPr>
              <a:t>Insights</a:t>
            </a:r>
            <a:r>
              <a:rPr lang="ar-EG" sz="2400" b="1" u="sng" dirty="0">
                <a:solidFill>
                  <a:srgbClr val="1E1E1E"/>
                </a:solidFill>
                <a:latin typeface="Segoe UI"/>
              </a:rPr>
              <a:t>:</a:t>
            </a:r>
            <a:r>
              <a:rPr lang="en-US" sz="2400" b="1" u="sng" dirty="0">
                <a:solidFill>
                  <a:srgbClr val="1E1E1E"/>
                </a:solidFill>
                <a:latin typeface="Segoe UI"/>
              </a:rPr>
              <a:t> </a:t>
            </a:r>
          </a:p>
          <a:p>
            <a:pPr>
              <a:buFont typeface="+mj-lt"/>
              <a:buAutoNum type="arabicPeriod"/>
            </a:pPr>
            <a:r>
              <a:rPr lang="en-US" sz="1800" b="1" dirty="0">
                <a:solidFill>
                  <a:srgbClr val="3C3C3C"/>
                </a:solidFill>
                <a:latin typeface="Segoe UI"/>
              </a:rPr>
              <a:t>"Lexmark MX611dhe Monochrome Laser Printer"</a:t>
            </a:r>
            <a:r>
              <a:rPr lang="en-US" sz="1800" dirty="0">
                <a:solidFill>
                  <a:srgbClr val="3C3C3C"/>
                </a:solidFill>
                <a:latin typeface="Segoe UI"/>
              </a:rPr>
              <a:t> is by far the best-selling product, with </a:t>
            </a:r>
            <a:r>
              <a:rPr lang="en-US" sz="1800" b="1" dirty="0">
                <a:solidFill>
                  <a:srgbClr val="3C3C3C"/>
                </a:solidFill>
                <a:latin typeface="Segoe UI"/>
              </a:rPr>
              <a:t>over 70,000</a:t>
            </a:r>
            <a:r>
              <a:rPr lang="en-US" sz="1800" dirty="0">
                <a:solidFill>
                  <a:srgbClr val="3C3C3C"/>
                </a:solidFill>
                <a:latin typeface="Segoe UI"/>
              </a:rPr>
              <a:t> in sales — a clear leader in the portfolio.</a:t>
            </a:r>
          </a:p>
          <a:p>
            <a:pPr>
              <a:buFont typeface="+mj-lt"/>
              <a:buAutoNum type="arabicPeriod"/>
            </a:pPr>
            <a:r>
              <a:rPr lang="en-US" sz="1800" dirty="0">
                <a:solidFill>
                  <a:srgbClr val="3C3C3C"/>
                </a:solidFill>
                <a:latin typeface="Segoe UI"/>
              </a:rPr>
              <a:t>The second product, </a:t>
            </a:r>
            <a:r>
              <a:rPr lang="en-US" sz="1800" b="1" dirty="0">
                <a:solidFill>
                  <a:srgbClr val="3C3C3C"/>
                </a:solidFill>
                <a:latin typeface="Segoe UI"/>
              </a:rPr>
              <a:t>"Logitech P710e Mobile Speakerphone"</a:t>
            </a:r>
            <a:r>
              <a:rPr lang="en-US" sz="1800" dirty="0">
                <a:solidFill>
                  <a:srgbClr val="3C3C3C"/>
                </a:solidFill>
                <a:latin typeface="Segoe UI"/>
              </a:rPr>
              <a:t>, has strong performance too (approx. 44,000), but there's a </a:t>
            </a:r>
            <a:r>
              <a:rPr lang="en-US" sz="1800" b="1" dirty="0">
                <a:solidFill>
                  <a:srgbClr val="3C3C3C"/>
                </a:solidFill>
                <a:latin typeface="Segoe UI"/>
              </a:rPr>
              <a:t>clear gap</a:t>
            </a:r>
            <a:r>
              <a:rPr lang="en-US" sz="1800" dirty="0">
                <a:solidFill>
                  <a:srgbClr val="3C3C3C"/>
                </a:solidFill>
                <a:latin typeface="Segoe UI"/>
              </a:rPr>
              <a:t> between it and the top product.</a:t>
            </a:r>
          </a:p>
          <a:p>
            <a:pPr>
              <a:buFont typeface="+mj-lt"/>
              <a:buAutoNum type="arabicPeriod"/>
            </a:pPr>
            <a:r>
              <a:rPr lang="en-US" sz="1800" dirty="0">
                <a:solidFill>
                  <a:srgbClr val="3C3C3C"/>
                </a:solidFill>
                <a:latin typeface="Segoe UI"/>
              </a:rPr>
              <a:t>Most of the remaining top products generate </a:t>
            </a:r>
            <a:r>
              <a:rPr lang="en-US" sz="1800" b="1" dirty="0">
                <a:solidFill>
                  <a:srgbClr val="3C3C3C"/>
                </a:solidFill>
                <a:latin typeface="Segoe UI"/>
              </a:rPr>
              <a:t>between 17,000 and 30,000</a:t>
            </a:r>
            <a:r>
              <a:rPr lang="en-US" sz="1800" dirty="0">
                <a:solidFill>
                  <a:srgbClr val="3C3C3C"/>
                </a:solidFill>
                <a:latin typeface="Segoe UI"/>
              </a:rPr>
              <a:t> in sales — showing a relatively </a:t>
            </a:r>
            <a:r>
              <a:rPr lang="en-US" sz="1800" b="1" dirty="0">
                <a:solidFill>
                  <a:srgbClr val="3C3C3C"/>
                </a:solidFill>
                <a:latin typeface="Segoe UI"/>
              </a:rPr>
              <a:t>balanced mid-tier</a:t>
            </a:r>
            <a:r>
              <a:rPr lang="en-US" sz="1800" dirty="0">
                <a:solidFill>
                  <a:srgbClr val="3C3C3C"/>
                </a:solidFill>
                <a:latin typeface="Segoe UI"/>
              </a:rPr>
              <a:t> performance.</a:t>
            </a:r>
          </a:p>
          <a:p>
            <a:pPr>
              <a:buFont typeface="+mj-lt"/>
              <a:buAutoNum type="arabicPeriod"/>
            </a:pPr>
            <a:r>
              <a:rPr lang="en-US" sz="1800" dirty="0">
                <a:solidFill>
                  <a:srgbClr val="3C3C3C"/>
                </a:solidFill>
                <a:latin typeface="Segoe UI"/>
              </a:rPr>
              <a:t>The mix includes </a:t>
            </a:r>
            <a:r>
              <a:rPr lang="en-US" sz="1800" b="1" dirty="0">
                <a:solidFill>
                  <a:srgbClr val="3C3C3C"/>
                </a:solidFill>
                <a:latin typeface="Segoe UI"/>
              </a:rPr>
              <a:t>technology products</a:t>
            </a:r>
            <a:r>
              <a:rPr lang="en-US" sz="1800" dirty="0">
                <a:solidFill>
                  <a:srgbClr val="3C3C3C"/>
                </a:solidFill>
                <a:latin typeface="Segoe UI"/>
              </a:rPr>
              <a:t> (printers, speakerphones), </a:t>
            </a:r>
            <a:r>
              <a:rPr lang="en-US" sz="1800" b="1" dirty="0">
                <a:solidFill>
                  <a:srgbClr val="3C3C3C"/>
                </a:solidFill>
                <a:latin typeface="Segoe UI"/>
              </a:rPr>
              <a:t>furniture</a:t>
            </a:r>
            <a:r>
              <a:rPr lang="en-US" sz="1800" dirty="0">
                <a:solidFill>
                  <a:srgbClr val="3C3C3C"/>
                </a:solidFill>
                <a:latin typeface="Segoe UI"/>
              </a:rPr>
              <a:t> (tables), and </a:t>
            </a:r>
            <a:r>
              <a:rPr lang="en-US" sz="1800" b="1" dirty="0">
                <a:solidFill>
                  <a:srgbClr val="3C3C3C"/>
                </a:solidFill>
                <a:latin typeface="Segoe UI"/>
              </a:rPr>
              <a:t>binding machines</a:t>
            </a:r>
            <a:r>
              <a:rPr lang="en-US" sz="1800" dirty="0">
                <a:solidFill>
                  <a:srgbClr val="3C3C3C"/>
                </a:solidFill>
                <a:latin typeface="Segoe UI"/>
              </a:rPr>
              <a:t> — indicating a diverse customer demand.</a:t>
            </a:r>
          </a:p>
        </p:txBody>
      </p:sp>
      <p:sp>
        <p:nvSpPr>
          <p:cNvPr id="5" name="TextBox 4">
            <a:extLst>
              <a:ext uri="{FF2B5EF4-FFF2-40B4-BE49-F238E27FC236}">
                <a16:creationId xmlns:a16="http://schemas.microsoft.com/office/drawing/2014/main" id="{9CB37A51-3F02-680E-927F-CD8C497AAA20}"/>
              </a:ext>
            </a:extLst>
          </p:cNvPr>
          <p:cNvSpPr txBox="1"/>
          <p:nvPr/>
        </p:nvSpPr>
        <p:spPr>
          <a:xfrm>
            <a:off x="361949" y="3429000"/>
            <a:ext cx="11458575" cy="1754326"/>
          </a:xfrm>
          <a:prstGeom prst="rect">
            <a:avLst/>
          </a:prstGeom>
          <a:noFill/>
        </p:spPr>
        <p:txBody>
          <a:bodyPr wrap="square">
            <a:spAutoFit/>
          </a:bodyPr>
          <a:lstStyle/>
          <a:p>
            <a:pPr>
              <a:buNone/>
            </a:pPr>
            <a:r>
              <a:rPr lang="en-US" sz="2400" b="1" u="sng" dirty="0">
                <a:solidFill>
                  <a:srgbClr val="1E1E1E"/>
                </a:solidFill>
                <a:latin typeface="Segoe UI"/>
              </a:rPr>
              <a:t>Recommendations</a:t>
            </a:r>
            <a:r>
              <a:rPr lang="en-US" sz="2400" b="1" dirty="0">
                <a:solidFill>
                  <a:srgbClr val="1E1E1E"/>
                </a:solidFill>
                <a:latin typeface="Segoe UI"/>
              </a:rPr>
              <a:t>:</a:t>
            </a:r>
          </a:p>
          <a:p>
            <a:pPr>
              <a:buFont typeface="+mj-lt"/>
              <a:buAutoNum type="arabicPeriod"/>
            </a:pPr>
            <a:r>
              <a:rPr lang="en-US" sz="1800" b="1" dirty="0">
                <a:solidFill>
                  <a:srgbClr val="3C3C3C"/>
                </a:solidFill>
                <a:latin typeface="Segoe UI"/>
              </a:rPr>
              <a:t>Focus on the top-selling printer</a:t>
            </a:r>
            <a:r>
              <a:rPr lang="en-US" sz="1800" dirty="0">
                <a:solidFill>
                  <a:srgbClr val="3C3C3C"/>
                </a:solidFill>
                <a:latin typeface="Segoe UI"/>
              </a:rPr>
              <a:t> with dedicated marketing and featured placements.</a:t>
            </a:r>
          </a:p>
          <a:p>
            <a:pPr>
              <a:buFont typeface="+mj-lt"/>
              <a:buAutoNum type="arabicPeriod"/>
            </a:pPr>
            <a:r>
              <a:rPr lang="en-US" sz="1800" b="1" dirty="0">
                <a:solidFill>
                  <a:srgbClr val="3C3C3C"/>
                </a:solidFill>
                <a:latin typeface="Segoe UI"/>
              </a:rPr>
              <a:t>Bundle top products</a:t>
            </a:r>
            <a:r>
              <a:rPr lang="en-US" sz="1800" dirty="0">
                <a:solidFill>
                  <a:srgbClr val="3C3C3C"/>
                </a:solidFill>
                <a:latin typeface="Segoe UI"/>
              </a:rPr>
              <a:t> (printers, speakerphones, binding machines) to boost sales and average order value.</a:t>
            </a:r>
          </a:p>
          <a:p>
            <a:pPr>
              <a:buFont typeface="+mj-lt"/>
              <a:buAutoNum type="arabicPeriod"/>
            </a:pPr>
            <a:r>
              <a:rPr lang="en-US" sz="1800" b="1" dirty="0">
                <a:solidFill>
                  <a:srgbClr val="3C3C3C"/>
                </a:solidFill>
                <a:latin typeface="Segoe UI"/>
              </a:rPr>
              <a:t>Upsell from mid-tier to top-tier products</a:t>
            </a:r>
            <a:r>
              <a:rPr lang="en-US" sz="1800" dirty="0">
                <a:solidFill>
                  <a:srgbClr val="3C3C3C"/>
                </a:solidFill>
                <a:latin typeface="Segoe UI"/>
              </a:rPr>
              <a:t> through targeted offers and remarketing.</a:t>
            </a:r>
          </a:p>
          <a:p>
            <a:pPr>
              <a:buFont typeface="+mj-lt"/>
              <a:buAutoNum type="arabicPeriod"/>
            </a:pPr>
            <a:r>
              <a:rPr lang="en-US" sz="1800" b="1" dirty="0">
                <a:solidFill>
                  <a:srgbClr val="3C3C3C"/>
                </a:solidFill>
                <a:latin typeface="Segoe UI"/>
              </a:rPr>
              <a:t>Maintain category diversity</a:t>
            </a:r>
            <a:r>
              <a:rPr lang="en-US" sz="1800" dirty="0">
                <a:solidFill>
                  <a:srgbClr val="3C3C3C"/>
                </a:solidFill>
                <a:latin typeface="Segoe UI"/>
              </a:rPr>
              <a:t> as both tech and furniture are contributing well.</a:t>
            </a:r>
          </a:p>
          <a:p>
            <a:pPr>
              <a:buFont typeface="+mj-lt"/>
              <a:buAutoNum type="arabicPeriod"/>
            </a:pPr>
            <a:r>
              <a:rPr lang="en-US" sz="1800" b="1" dirty="0">
                <a:solidFill>
                  <a:srgbClr val="3C3C3C"/>
                </a:solidFill>
                <a:latin typeface="Segoe UI"/>
              </a:rPr>
              <a:t>Prioritize high-margin products</a:t>
            </a:r>
            <a:r>
              <a:rPr lang="en-US" sz="1800" dirty="0">
                <a:solidFill>
                  <a:srgbClr val="3C3C3C"/>
                </a:solidFill>
                <a:latin typeface="Segoe UI"/>
              </a:rPr>
              <a:t> when planning promotions and inventory.</a:t>
            </a:r>
          </a:p>
        </p:txBody>
      </p:sp>
    </p:spTree>
    <p:extLst>
      <p:ext uri="{BB962C8B-B14F-4D97-AF65-F5344CB8AC3E}">
        <p14:creationId xmlns:p14="http://schemas.microsoft.com/office/powerpoint/2010/main" val="358933868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F4BDEF-2485-EDD9-3693-92A0C84C8D44}"/>
              </a:ext>
            </a:extLst>
          </p:cNvPr>
          <p:cNvSpPr txBox="1"/>
          <p:nvPr/>
        </p:nvSpPr>
        <p:spPr>
          <a:xfrm>
            <a:off x="327259" y="317634"/>
            <a:ext cx="11492564" cy="7078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Applied a </a:t>
            </a:r>
            <a:r>
              <a:rPr kumimoji="0" lang="en-US" altLang="en-US" sz="1800" b="1" i="0" u="none" strike="noStrike" cap="none" normalizeH="0" baseline="0" dirty="0">
                <a:ln>
                  <a:noFill/>
                </a:ln>
                <a:solidFill>
                  <a:srgbClr val="3C3C3C"/>
                </a:solidFill>
                <a:effectLst/>
                <a:latin typeface="Segoe UI"/>
              </a:rPr>
              <a:t>custom </a:t>
            </a:r>
            <a:r>
              <a:rPr kumimoji="0" lang="en-US" altLang="en-US" sz="1800" b="1" i="0" u="none" strike="noStrike" cap="none" normalizeH="0" baseline="0" dirty="0" err="1">
                <a:ln>
                  <a:noFill/>
                </a:ln>
                <a:solidFill>
                  <a:srgbClr val="3C3C3C"/>
                </a:solidFill>
                <a:effectLst/>
                <a:latin typeface="Segoe UI"/>
              </a:rPr>
              <a:t>split_col</a:t>
            </a:r>
            <a:r>
              <a:rPr kumimoji="0" lang="en-US" altLang="en-US" sz="1800" b="1" i="0" u="none" strike="noStrike" cap="none" normalizeH="0" baseline="0" dirty="0">
                <a:ln>
                  <a:noFill/>
                </a:ln>
                <a:solidFill>
                  <a:srgbClr val="3C3C3C"/>
                </a:solidFill>
                <a:effectLst/>
                <a:latin typeface="Segoe UI"/>
              </a:rPr>
              <a:t>() function</a:t>
            </a:r>
            <a:r>
              <a:rPr kumimoji="0" lang="en-US" altLang="en-US" sz="1800" b="0" i="0" u="none" strike="noStrike" cap="none" normalizeH="0" baseline="0" dirty="0">
                <a:ln>
                  <a:noFill/>
                </a:ln>
                <a:solidFill>
                  <a:srgbClr val="3C3C3C"/>
                </a:solidFill>
                <a:effectLst/>
                <a:latin typeface="Segoe UI"/>
              </a:rPr>
              <a:t>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Extract the actual Product ID and Customer ID from complex string formats.</a:t>
            </a:r>
          </a:p>
        </p:txBody>
      </p:sp>
      <p:pic>
        <p:nvPicPr>
          <p:cNvPr id="7" name="Picture 6">
            <a:extLst>
              <a:ext uri="{FF2B5EF4-FFF2-40B4-BE49-F238E27FC236}">
                <a16:creationId xmlns:a16="http://schemas.microsoft.com/office/drawing/2014/main" id="{F1AF62F8-1F53-A477-E353-32BBE935F6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712" y="1862918"/>
            <a:ext cx="8888065" cy="3496163"/>
          </a:xfrm>
          <a:prstGeom prst="rect">
            <a:avLst/>
          </a:prstGeom>
        </p:spPr>
      </p:pic>
    </p:spTree>
    <p:extLst>
      <p:ext uri="{BB962C8B-B14F-4D97-AF65-F5344CB8AC3E}">
        <p14:creationId xmlns:p14="http://schemas.microsoft.com/office/powerpoint/2010/main" val="23407840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91CA6C-58BF-0627-D789-50D0E9B79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181" y="295976"/>
            <a:ext cx="10933637" cy="6266047"/>
          </a:xfrm>
          <a:prstGeom prst="rect">
            <a:avLst/>
          </a:prstGeom>
        </p:spPr>
      </p:pic>
    </p:spTree>
    <p:extLst>
      <p:ext uri="{BB962C8B-B14F-4D97-AF65-F5344CB8AC3E}">
        <p14:creationId xmlns:p14="http://schemas.microsoft.com/office/powerpoint/2010/main" val="163797164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9129F266-B2DE-2622-FE5B-1D9576F4F813}"/>
            </a:ext>
          </a:extLst>
        </p:cNvPr>
        <p:cNvGrpSpPr/>
        <p:nvPr/>
      </p:nvGrpSpPr>
      <p:grpSpPr>
        <a:xfrm>
          <a:off x="0" y="0"/>
          <a:ext cx="0" cy="0"/>
          <a:chOff x="0" y="0"/>
          <a:chExt cx="0" cy="0"/>
        </a:xfrm>
      </p:grpSpPr>
      <p:sp>
        <p:nvSpPr>
          <p:cNvPr id="11" name="Rectangle 6">
            <a:extLst>
              <a:ext uri="{FF2B5EF4-FFF2-40B4-BE49-F238E27FC236}">
                <a16:creationId xmlns:a16="http://schemas.microsoft.com/office/drawing/2014/main" id="{0A6C51AC-FD92-78FE-D898-29B8B5E88630}"/>
              </a:ext>
            </a:extLst>
          </p:cNvPr>
          <p:cNvSpPr>
            <a:spLocks noGrp="1" noChangeArrowheads="1"/>
          </p:cNvSpPr>
          <p:nvPr>
            <p:ph idx="4294967295"/>
          </p:nvPr>
        </p:nvSpPr>
        <p:spPr bwMode="auto">
          <a:xfrm>
            <a:off x="0" y="336550"/>
            <a:ext cx="11545888" cy="113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ctr" eaLnBrk="0" fontAlgn="base" hangingPunct="0">
              <a:lnSpc>
                <a:spcPct val="100000"/>
              </a:lnSpc>
              <a:spcBef>
                <a:spcPct val="0"/>
              </a:spcBef>
              <a:spcAft>
                <a:spcPct val="0"/>
              </a:spcAft>
              <a:buNone/>
            </a:pPr>
            <a:r>
              <a:rPr lang="en-US" sz="1800" b="1" u="sng" dirty="0">
                <a:solidFill>
                  <a:srgbClr val="3C3C3C"/>
                </a:solidFill>
                <a:latin typeface="Segoe UI"/>
              </a:rPr>
              <a:t>3. Data Merging</a:t>
            </a:r>
            <a:br>
              <a:rPr lang="ar-EG" sz="2400" b="1" dirty="0"/>
            </a:br>
            <a:br>
              <a:rPr lang="ar-EG" sz="2400" b="1" dirty="0"/>
            </a:br>
            <a:endParaRPr kumimoji="0" lang="en-US" altLang="en-US" sz="2000" b="0" i="0" u="none" strike="noStrike" cap="none" normalizeH="0" baseline="0" dirty="0">
              <a:ln>
                <a:noFill/>
              </a:ln>
              <a:solidFill>
                <a:schemeClr val="tx1"/>
              </a:solidFill>
              <a:effectLst/>
            </a:endParaRPr>
          </a:p>
        </p:txBody>
      </p:sp>
      <p:sp>
        <p:nvSpPr>
          <p:cNvPr id="3" name="Rectangle 2">
            <a:extLst>
              <a:ext uri="{FF2B5EF4-FFF2-40B4-BE49-F238E27FC236}">
                <a16:creationId xmlns:a16="http://schemas.microsoft.com/office/drawing/2014/main" id="{B53F8ABD-7AB5-DC59-842B-BD03B0595E92}"/>
              </a:ext>
            </a:extLst>
          </p:cNvPr>
          <p:cNvSpPr>
            <a:spLocks noChangeArrowheads="1"/>
          </p:cNvSpPr>
          <p:nvPr/>
        </p:nvSpPr>
        <p:spPr bwMode="auto">
          <a:xfrm>
            <a:off x="234168" y="905804"/>
            <a:ext cx="1165303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Merged </a:t>
            </a:r>
            <a:r>
              <a:rPr kumimoji="0" lang="en-US" altLang="en-US" sz="1800" b="1" i="0" u="none" strike="noStrike" cap="none" normalizeH="0" baseline="0" dirty="0">
                <a:ln>
                  <a:noFill/>
                </a:ln>
                <a:solidFill>
                  <a:srgbClr val="3C3C3C"/>
                </a:solidFill>
                <a:effectLst/>
                <a:latin typeface="Segoe UI"/>
              </a:rPr>
              <a:t>sales</a:t>
            </a:r>
            <a:r>
              <a:rPr kumimoji="0" lang="en-US" altLang="en-US" sz="1800" b="0" i="0" u="none" strike="noStrike" cap="none" normalizeH="0" baseline="0" dirty="0">
                <a:ln>
                  <a:noFill/>
                </a:ln>
                <a:solidFill>
                  <a:srgbClr val="3C3C3C"/>
                </a:solidFill>
                <a:effectLst/>
                <a:latin typeface="Segoe UI"/>
              </a:rPr>
              <a:t>, </a:t>
            </a:r>
            <a:r>
              <a:rPr kumimoji="0" lang="en-US" altLang="en-US" sz="1800" b="1" i="0" u="none" strike="noStrike" cap="none" normalizeH="0" baseline="0" dirty="0">
                <a:ln>
                  <a:noFill/>
                </a:ln>
                <a:solidFill>
                  <a:srgbClr val="3C3C3C"/>
                </a:solidFill>
                <a:effectLst/>
                <a:latin typeface="Segoe UI"/>
              </a:rPr>
              <a:t>products</a:t>
            </a:r>
            <a:r>
              <a:rPr kumimoji="0" lang="en-US" altLang="en-US" sz="1800" b="0" i="0" u="none" strike="noStrike" cap="none" normalizeH="0" baseline="0" dirty="0">
                <a:ln>
                  <a:noFill/>
                </a:ln>
                <a:solidFill>
                  <a:srgbClr val="3C3C3C"/>
                </a:solidFill>
                <a:effectLst/>
                <a:latin typeface="Segoe UI"/>
              </a:rPr>
              <a:t>, and </a:t>
            </a:r>
            <a:r>
              <a:rPr kumimoji="0" lang="en-US" altLang="en-US" sz="1800" b="1" i="0" u="none" strike="noStrike" cap="none" normalizeH="0" baseline="0" dirty="0">
                <a:ln>
                  <a:noFill/>
                </a:ln>
                <a:solidFill>
                  <a:srgbClr val="3C3C3C"/>
                </a:solidFill>
                <a:effectLst/>
                <a:latin typeface="Segoe UI"/>
              </a:rPr>
              <a:t>customers</a:t>
            </a:r>
            <a:r>
              <a:rPr kumimoji="0" lang="en-US" altLang="en-US" sz="1800" b="0" i="0" u="none" strike="noStrike" cap="none" normalizeH="0" baseline="0" dirty="0">
                <a:ln>
                  <a:noFill/>
                </a:ln>
                <a:solidFill>
                  <a:srgbClr val="3C3C3C"/>
                </a:solidFill>
                <a:effectLst/>
                <a:latin typeface="Segoe UI"/>
              </a:rPr>
              <a:t> </a:t>
            </a:r>
            <a:r>
              <a:rPr kumimoji="0" lang="en-US" altLang="en-US" sz="1800" b="0" i="0" u="none" strike="noStrike" cap="none" normalizeH="0" baseline="0" dirty="0" err="1">
                <a:ln>
                  <a:noFill/>
                </a:ln>
                <a:solidFill>
                  <a:srgbClr val="3C3C3C"/>
                </a:solidFill>
                <a:effectLst/>
                <a:latin typeface="Segoe UI"/>
              </a:rPr>
              <a:t>DataFrames</a:t>
            </a:r>
            <a:r>
              <a:rPr kumimoji="0" lang="en-US" altLang="en-US" sz="1800" b="0" i="0" u="none" strike="noStrike" cap="none" normalizeH="0" baseline="0" dirty="0">
                <a:ln>
                  <a:noFill/>
                </a:ln>
                <a:solidFill>
                  <a:srgbClr val="3C3C3C"/>
                </a:solidFill>
                <a:effectLst/>
                <a:latin typeface="Segoe UI"/>
              </a:rPr>
              <a:t> using Product ID and Customer ID.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Filled missing values (</a:t>
            </a:r>
            <a:r>
              <a:rPr kumimoji="0" lang="en-US" altLang="en-US" sz="1800" b="0" i="0" u="none" strike="noStrike" cap="none" normalizeH="0" baseline="0" dirty="0" err="1">
                <a:ln>
                  <a:noFill/>
                </a:ln>
                <a:solidFill>
                  <a:srgbClr val="3C3C3C"/>
                </a:solidFill>
                <a:effectLst/>
                <a:latin typeface="Segoe UI"/>
              </a:rPr>
              <a:t>NaN</a:t>
            </a:r>
            <a:r>
              <a:rPr kumimoji="0" lang="en-US" altLang="en-US" sz="1800" b="0" i="0" u="none" strike="noStrike" cap="none" normalizeH="0" baseline="0" dirty="0">
                <a:ln>
                  <a:noFill/>
                </a:ln>
                <a:solidFill>
                  <a:srgbClr val="3C3C3C"/>
                </a:solidFill>
                <a:effectLst/>
                <a:latin typeface="Segoe UI"/>
              </a:rPr>
              <a:t>) in key fields with 'N/A':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Customer Name, Client Segment, State, Postal Code, Region, Country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Content Placeholder 4">
            <a:extLst>
              <a:ext uri="{FF2B5EF4-FFF2-40B4-BE49-F238E27FC236}">
                <a16:creationId xmlns:a16="http://schemas.microsoft.com/office/drawing/2014/main" id="{C7428164-C770-424A-6081-3F6253FAE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734" y="2692890"/>
            <a:ext cx="9105900" cy="2582862"/>
          </a:xfrm>
          <a:prstGeom prst="rect">
            <a:avLst/>
          </a:prstGeom>
        </p:spPr>
      </p:pic>
    </p:spTree>
    <p:extLst>
      <p:ext uri="{BB962C8B-B14F-4D97-AF65-F5344CB8AC3E}">
        <p14:creationId xmlns:p14="http://schemas.microsoft.com/office/powerpoint/2010/main" val="12938798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1F72444-E35D-39BC-FD0B-19086274CCC2}"/>
              </a:ext>
            </a:extLst>
          </p:cNvPr>
          <p:cNvSpPr>
            <a:spLocks noChangeArrowheads="1"/>
          </p:cNvSpPr>
          <p:nvPr/>
        </p:nvSpPr>
        <p:spPr bwMode="auto">
          <a:xfrm>
            <a:off x="346510" y="287328"/>
            <a:ext cx="11550315"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ar-EG" altLang="en-US" sz="1800" b="1" u="sng" dirty="0">
                <a:solidFill>
                  <a:srgbClr val="3C3C3C"/>
                </a:solidFill>
                <a:latin typeface="Segoe UI"/>
              </a:rPr>
              <a:t> .4</a:t>
            </a:r>
            <a:r>
              <a:rPr kumimoji="0" lang="en-US" altLang="en-US" sz="1800" b="1" i="0" u="sng" strike="noStrike" cap="none" normalizeH="0" baseline="0" dirty="0">
                <a:ln>
                  <a:noFill/>
                </a:ln>
                <a:solidFill>
                  <a:srgbClr val="3C3C3C"/>
                </a:solidFill>
                <a:effectLst/>
                <a:latin typeface="Segoe UI"/>
              </a:rPr>
              <a:t>Insights &amp;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800" b="1" i="0" u="sng" strike="noStrike" cap="none" normalizeH="0" baseline="0" dirty="0">
                <a:ln>
                  <a:noFill/>
                </a:ln>
                <a:solidFill>
                  <a:srgbClr val="3C3C3C"/>
                </a:solidFill>
                <a:effectLst/>
                <a:latin typeface="Segoe UI"/>
              </a:rPr>
              <a:t>-</a:t>
            </a:r>
            <a:r>
              <a:rPr kumimoji="0" lang="en-US" altLang="en-US" sz="1800" b="1" i="0" u="sng" strike="noStrike" cap="none" normalizeH="0" baseline="0" dirty="0">
                <a:ln>
                  <a:noFill/>
                </a:ln>
                <a:solidFill>
                  <a:srgbClr val="3C3C3C"/>
                </a:solidFill>
                <a:effectLst/>
                <a:latin typeface="Segoe UI"/>
              </a:rPr>
              <a:t>Total Sales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Created a new field </a:t>
            </a:r>
            <a:r>
              <a:rPr kumimoji="0" lang="en-US" altLang="en-US" sz="1800" b="0" i="0" u="none" strike="noStrike" cap="none" normalizeH="0" baseline="0" dirty="0" err="1">
                <a:ln>
                  <a:noFill/>
                </a:ln>
                <a:solidFill>
                  <a:srgbClr val="3C3C3C"/>
                </a:solidFill>
                <a:effectLst/>
                <a:latin typeface="Segoe UI"/>
              </a:rPr>
              <a:t>Total_sales</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C3C3C"/>
                </a:solidFill>
                <a:effectLst/>
                <a:latin typeface="Segoe UI"/>
              </a:rPr>
              <a:t>ini</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3C3C3C"/>
                </a:solidFill>
                <a:effectLst/>
                <a:latin typeface="Segoe UI"/>
              </a:rPr>
              <a:t>Total_sales</a:t>
            </a:r>
            <a:r>
              <a:rPr kumimoji="0" lang="en-US" altLang="en-US" sz="1800" b="0" i="0" u="none" strike="noStrike" cap="none" normalizeH="0" baseline="0" dirty="0">
                <a:ln>
                  <a:noFill/>
                </a:ln>
                <a:solidFill>
                  <a:srgbClr val="3C3C3C"/>
                </a:solidFill>
                <a:effectLst/>
                <a:latin typeface="Segoe UI"/>
              </a:rPr>
              <a:t> = Quantity * Planned Sales Price * (1 - Discount)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Extracted Year and Month from Order Date for time-based aggregations.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ar-EG" altLang="en-US" sz="1800" b="1" u="sng" dirty="0">
                <a:solidFill>
                  <a:srgbClr val="3C3C3C"/>
                </a:solidFill>
                <a:latin typeface="Segoe UI"/>
              </a:rPr>
              <a:t> .1</a:t>
            </a:r>
            <a:r>
              <a:rPr kumimoji="0" lang="en-US" altLang="en-US" sz="1800" b="1" i="0" u="sng" strike="noStrike" cap="none" normalizeH="0" baseline="0" dirty="0">
                <a:ln>
                  <a:noFill/>
                </a:ln>
                <a:solidFill>
                  <a:srgbClr val="3C3C3C"/>
                </a:solidFill>
                <a:effectLst/>
                <a:latin typeface="Segoe UI"/>
              </a:rPr>
              <a:t>Sales by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Created a pivot table to show </a:t>
            </a:r>
            <a:r>
              <a:rPr kumimoji="0" lang="en-US" altLang="en-US" sz="1800" b="0" i="0" u="none" strike="noStrike" cap="none" normalizeH="0" baseline="0" dirty="0" err="1">
                <a:ln>
                  <a:noFill/>
                </a:ln>
                <a:solidFill>
                  <a:srgbClr val="3C3C3C"/>
                </a:solidFill>
                <a:effectLst/>
                <a:latin typeface="Segoe UI"/>
              </a:rPr>
              <a:t>Total_sales</a:t>
            </a:r>
            <a:r>
              <a:rPr kumimoji="0" lang="en-US" altLang="en-US" sz="1800" b="0" i="0" u="none" strike="noStrike" cap="none" normalizeH="0" baseline="0" dirty="0">
                <a:ln>
                  <a:noFill/>
                </a:ln>
                <a:solidFill>
                  <a:srgbClr val="3C3C3C"/>
                </a:solidFill>
                <a:effectLst/>
                <a:latin typeface="Segoe UI"/>
              </a:rPr>
              <a:t> per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C3C3C"/>
                </a:solidFill>
                <a:effectLst/>
                <a:latin typeface="Segoe UI"/>
              </a:rPr>
              <a:t>Visualized with a </a:t>
            </a:r>
            <a:r>
              <a:rPr kumimoji="0" lang="en-US" altLang="en-US" sz="1800" b="1" i="0" u="none" strike="noStrike" cap="none" normalizeH="0" baseline="0" dirty="0">
                <a:ln>
                  <a:noFill/>
                </a:ln>
                <a:solidFill>
                  <a:srgbClr val="3C3C3C"/>
                </a:solidFill>
                <a:effectLst/>
                <a:latin typeface="Segoe UI"/>
              </a:rPr>
              <a:t>line plot</a:t>
            </a:r>
            <a:r>
              <a:rPr kumimoji="0" lang="en-US" altLang="en-US" sz="1800" b="0" i="0" u="none" strike="noStrike" cap="none" normalizeH="0" baseline="0" dirty="0">
                <a:ln>
                  <a:noFill/>
                </a:ln>
                <a:solidFill>
                  <a:srgbClr val="3C3C3C"/>
                </a:solidFill>
                <a:effectLst/>
                <a:latin typeface="Segoe UI"/>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C9714499-08D1-DEAB-4991-0595FFAEE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175" y="4023360"/>
            <a:ext cx="11550315" cy="2547312"/>
          </a:xfrm>
          <a:prstGeom prst="rect">
            <a:avLst/>
          </a:prstGeom>
        </p:spPr>
      </p:pic>
      <p:pic>
        <p:nvPicPr>
          <p:cNvPr id="7" name="Picture 6">
            <a:extLst>
              <a:ext uri="{FF2B5EF4-FFF2-40B4-BE49-F238E27FC236}">
                <a16:creationId xmlns:a16="http://schemas.microsoft.com/office/drawing/2014/main" id="{C5DF4F89-CEB2-85DC-701E-1C689068F6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1203" y="1233016"/>
            <a:ext cx="1672111" cy="2380011"/>
          </a:xfrm>
          <a:prstGeom prst="rect">
            <a:avLst/>
          </a:prstGeom>
        </p:spPr>
      </p:pic>
    </p:spTree>
    <p:extLst>
      <p:ext uri="{BB962C8B-B14F-4D97-AF65-F5344CB8AC3E}">
        <p14:creationId xmlns:p14="http://schemas.microsoft.com/office/powerpoint/2010/main" val="1393307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59EE7BD-56EE-33A5-27C9-7CD238712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15" y="322683"/>
            <a:ext cx="10831437" cy="2362530"/>
          </a:xfrm>
          <a:prstGeom prst="rect">
            <a:avLst/>
          </a:prstGeom>
        </p:spPr>
      </p:pic>
      <p:pic>
        <p:nvPicPr>
          <p:cNvPr id="9" name="Picture 8">
            <a:extLst>
              <a:ext uri="{FF2B5EF4-FFF2-40B4-BE49-F238E27FC236}">
                <a16:creationId xmlns:a16="http://schemas.microsoft.com/office/drawing/2014/main" id="{F77555DC-2A61-15B7-33AD-EB28D2C80DAF}"/>
              </a:ext>
            </a:extLst>
          </p:cNvPr>
          <p:cNvPicPr>
            <a:picLocks noChangeAspect="1"/>
          </p:cNvPicPr>
          <p:nvPr/>
        </p:nvPicPr>
        <p:blipFill>
          <a:blip r:embed="rId4">
            <a:extLst>
              <a:ext uri="{28A0092B-C50C-407E-A947-70E740481C1C}">
                <a14:useLocalDpi xmlns:a14="http://schemas.microsoft.com/office/drawing/2010/main" val="0"/>
              </a:ext>
            </a:extLst>
          </a:blip>
          <a:srcRect l="1827" t="1801" r="2092"/>
          <a:stretch>
            <a:fillRect/>
          </a:stretch>
        </p:blipFill>
        <p:spPr>
          <a:xfrm>
            <a:off x="311215" y="3012707"/>
            <a:ext cx="5784784" cy="3613028"/>
          </a:xfrm>
          <a:prstGeom prst="rect">
            <a:avLst/>
          </a:prstGeom>
        </p:spPr>
      </p:pic>
      <p:sp>
        <p:nvSpPr>
          <p:cNvPr id="11" name="TextBox 10">
            <a:extLst>
              <a:ext uri="{FF2B5EF4-FFF2-40B4-BE49-F238E27FC236}">
                <a16:creationId xmlns:a16="http://schemas.microsoft.com/office/drawing/2014/main" id="{DDE182B0-473C-62CC-FD6F-E184B9B51B1E}"/>
              </a:ext>
            </a:extLst>
          </p:cNvPr>
          <p:cNvSpPr txBox="1"/>
          <p:nvPr/>
        </p:nvSpPr>
        <p:spPr>
          <a:xfrm>
            <a:off x="6571649" y="3696101"/>
            <a:ext cx="5238549" cy="2246769"/>
          </a:xfrm>
          <a:prstGeom prst="rect">
            <a:avLst/>
          </a:prstGeom>
          <a:noFill/>
        </p:spPr>
        <p:txBody>
          <a:bodyPr wrap="square">
            <a:spAutoFit/>
          </a:bodyPr>
          <a:lstStyle/>
          <a:p>
            <a:pPr algn="l">
              <a:buNone/>
            </a:pPr>
            <a:r>
              <a:rPr lang="ar-EG" sz="1800" b="1" dirty="0">
                <a:solidFill>
                  <a:srgbClr val="3C3C3C"/>
                </a:solidFill>
                <a:latin typeface="Segoe UI"/>
              </a:rPr>
              <a:t>-</a:t>
            </a:r>
            <a:r>
              <a:rPr lang="en-US" sz="1800" dirty="0">
                <a:solidFill>
                  <a:srgbClr val="3C3C3C"/>
                </a:solidFill>
                <a:latin typeface="Segoe UI"/>
              </a:rPr>
              <a:t>The chart clearly shows that the year 2014 recorded the highest sales value, while the lowest sales were observed in 2017.</a:t>
            </a:r>
            <a:br>
              <a:rPr lang="en-US" sz="2000" dirty="0"/>
            </a:br>
            <a:r>
              <a:rPr lang="ar-EG" sz="1800" dirty="0">
                <a:solidFill>
                  <a:srgbClr val="3C3C3C"/>
                </a:solidFill>
                <a:latin typeface="Segoe UI"/>
              </a:rPr>
              <a:t>-</a:t>
            </a:r>
            <a:r>
              <a:rPr lang="en-US" sz="1800" dirty="0">
                <a:solidFill>
                  <a:srgbClr val="3C3C3C"/>
                </a:solidFill>
                <a:latin typeface="Segoe UI"/>
              </a:rPr>
              <a:t>It is recommended to conduct a study to understand the reasons behind the sales peak in 2014, and to apply the relevant successful strategies to help boost future sales</a:t>
            </a:r>
            <a:r>
              <a:rPr lang="en-US" sz="1800" b="1" dirty="0">
                <a:solidFill>
                  <a:srgbClr val="3C3C3C"/>
                </a:solidFill>
                <a:latin typeface="Segoe UI"/>
              </a:rPr>
              <a:t>.</a:t>
            </a:r>
            <a:endParaRPr lang="en-US" sz="2000" dirty="0"/>
          </a:p>
        </p:txBody>
      </p:sp>
    </p:spTree>
    <p:extLst>
      <p:ext uri="{BB962C8B-B14F-4D97-AF65-F5344CB8AC3E}">
        <p14:creationId xmlns:p14="http://schemas.microsoft.com/office/powerpoint/2010/main" val="85380187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00F4AD-AA54-BA8B-26D9-1FB731648503}"/>
              </a:ext>
            </a:extLst>
          </p:cNvPr>
          <p:cNvSpPr txBox="1"/>
          <p:nvPr/>
        </p:nvSpPr>
        <p:spPr>
          <a:xfrm>
            <a:off x="353728" y="284466"/>
            <a:ext cx="11533472" cy="1323439"/>
          </a:xfrm>
          <a:prstGeom prst="rect">
            <a:avLst/>
          </a:prstGeom>
          <a:noFill/>
        </p:spPr>
        <p:txBody>
          <a:bodyPr wrap="square">
            <a:spAutoFit/>
          </a:bodyPr>
          <a:lstStyle/>
          <a:p>
            <a:pPr>
              <a:buNone/>
            </a:pPr>
            <a:r>
              <a:rPr lang="ar-EG" sz="1800" b="1" u="sng" dirty="0">
                <a:solidFill>
                  <a:srgbClr val="3C3C3C"/>
                </a:solidFill>
                <a:latin typeface="Segoe UI"/>
              </a:rPr>
              <a:t> .2</a:t>
            </a:r>
            <a:r>
              <a:rPr lang="en-US" sz="1800" b="1" u="sng" dirty="0">
                <a:solidFill>
                  <a:srgbClr val="3C3C3C"/>
                </a:solidFill>
                <a:latin typeface="Segoe UI"/>
              </a:rPr>
              <a:t>Sales by Month:</a:t>
            </a:r>
          </a:p>
          <a:p>
            <a:pPr>
              <a:buFont typeface="Arial" panose="020B0604020202020204" pitchFamily="34" charset="0"/>
              <a:buChar char="•"/>
            </a:pPr>
            <a:r>
              <a:rPr lang="en-US" sz="1800" dirty="0">
                <a:solidFill>
                  <a:srgbClr val="3C3C3C"/>
                </a:solidFill>
                <a:latin typeface="Segoe UI"/>
              </a:rPr>
              <a:t>Extracted both </a:t>
            </a:r>
            <a:r>
              <a:rPr lang="en-US" sz="1800" b="1" dirty="0">
                <a:solidFill>
                  <a:srgbClr val="3C3C3C"/>
                </a:solidFill>
                <a:latin typeface="Segoe UI"/>
              </a:rPr>
              <a:t>month names</a:t>
            </a:r>
            <a:r>
              <a:rPr lang="en-US" sz="1800" dirty="0">
                <a:solidFill>
                  <a:srgbClr val="3C3C3C"/>
                </a:solidFill>
                <a:latin typeface="Segoe UI"/>
              </a:rPr>
              <a:t> and </a:t>
            </a:r>
            <a:r>
              <a:rPr lang="en-US" sz="1800" b="1" dirty="0">
                <a:solidFill>
                  <a:srgbClr val="3C3C3C"/>
                </a:solidFill>
                <a:latin typeface="Segoe UI"/>
              </a:rPr>
              <a:t>month numbers</a:t>
            </a:r>
            <a:r>
              <a:rPr lang="en-US" sz="1800" dirty="0">
                <a:solidFill>
                  <a:srgbClr val="3C3C3C"/>
                </a:solidFill>
                <a:latin typeface="Segoe UI"/>
              </a:rPr>
              <a:t>.</a:t>
            </a:r>
          </a:p>
          <a:p>
            <a:pPr>
              <a:buFont typeface="Arial" panose="020B0604020202020204" pitchFamily="34" charset="0"/>
              <a:buChar char="•"/>
            </a:pPr>
            <a:r>
              <a:rPr lang="en-US" sz="1800" dirty="0">
                <a:solidFill>
                  <a:srgbClr val="3C3C3C"/>
                </a:solidFill>
                <a:latin typeface="Segoe UI"/>
              </a:rPr>
              <a:t>Created a pivot table by month.</a:t>
            </a:r>
          </a:p>
          <a:p>
            <a:pPr>
              <a:buFont typeface="Arial" panose="020B0604020202020204" pitchFamily="34" charset="0"/>
              <a:buChar char="•"/>
            </a:pPr>
            <a:r>
              <a:rPr lang="en-US" sz="1800" dirty="0">
                <a:solidFill>
                  <a:srgbClr val="3C3C3C"/>
                </a:solidFill>
                <a:latin typeface="Segoe UI"/>
              </a:rPr>
              <a:t>Visualized using a </a:t>
            </a:r>
            <a:r>
              <a:rPr lang="en-US" sz="1800" b="1" dirty="0">
                <a:solidFill>
                  <a:srgbClr val="3C3C3C"/>
                </a:solidFill>
                <a:latin typeface="Segoe UI"/>
              </a:rPr>
              <a:t>line plot</a:t>
            </a:r>
            <a:r>
              <a:rPr lang="en-US" sz="1800" dirty="0">
                <a:solidFill>
                  <a:srgbClr val="3C3C3C"/>
                </a:solidFill>
                <a:latin typeface="Segoe UI"/>
              </a:rPr>
              <a:t>.</a:t>
            </a:r>
          </a:p>
        </p:txBody>
      </p:sp>
      <p:pic>
        <p:nvPicPr>
          <p:cNvPr id="7" name="Picture 6">
            <a:extLst>
              <a:ext uri="{FF2B5EF4-FFF2-40B4-BE49-F238E27FC236}">
                <a16:creationId xmlns:a16="http://schemas.microsoft.com/office/drawing/2014/main" id="{E2C35550-A118-CBE5-E49B-3F1CBB6FA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28" y="1700239"/>
            <a:ext cx="9483291" cy="4883459"/>
          </a:xfrm>
          <a:prstGeom prst="rect">
            <a:avLst/>
          </a:prstGeom>
        </p:spPr>
      </p:pic>
      <p:pic>
        <p:nvPicPr>
          <p:cNvPr id="8" name="Picture 7">
            <a:extLst>
              <a:ext uri="{FF2B5EF4-FFF2-40B4-BE49-F238E27FC236}">
                <a16:creationId xmlns:a16="http://schemas.microsoft.com/office/drawing/2014/main" id="{F68AAF0C-41D9-8115-0CA8-371EDF86BA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3829" y="1607905"/>
            <a:ext cx="1943371" cy="4975793"/>
          </a:xfrm>
          <a:prstGeom prst="rect">
            <a:avLst/>
          </a:prstGeom>
        </p:spPr>
      </p:pic>
    </p:spTree>
    <p:extLst>
      <p:ext uri="{BB962C8B-B14F-4D97-AF65-F5344CB8AC3E}">
        <p14:creationId xmlns:p14="http://schemas.microsoft.com/office/powerpoint/2010/main" val="321022688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248</TotalTime>
  <Words>2211</Words>
  <Application>Microsoft Office PowerPoint</Application>
  <PresentationFormat>Widescreen</PresentationFormat>
  <Paragraphs>195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Segoe UI</vt:lpstr>
      <vt:lpstr>Office Theme</vt:lpstr>
      <vt:lpstr>E-Commerce Analysis Report</vt:lpstr>
      <vt:lpstr>Data Processing &amp; Analysis Steps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 Hashem</dc:creator>
  <cp:lastModifiedBy>Rahma Hashem</cp:lastModifiedBy>
  <cp:revision>6</cp:revision>
  <dcterms:created xsi:type="dcterms:W3CDTF">2025-07-18T15:29:27Z</dcterms:created>
  <dcterms:modified xsi:type="dcterms:W3CDTF">2025-07-18T21:29:07Z</dcterms:modified>
</cp:coreProperties>
</file>