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4" r:id="rId6"/>
    <p:sldId id="266" r:id="rId7"/>
    <p:sldId id="260" r:id="rId8"/>
    <p:sldId id="261" r:id="rId9"/>
    <p:sldId id="262" r:id="rId10"/>
    <p:sldId id="263" r:id="rId11"/>
    <p:sldId id="267" r:id="rId12"/>
    <p:sldId id="273" r:id="rId13"/>
    <p:sldId id="268" r:id="rId14"/>
    <p:sldId id="269" r:id="rId15"/>
    <p:sldId id="271"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455" autoAdjust="0"/>
  </p:normalViewPr>
  <p:slideViewPr>
    <p:cSldViewPr snapToGrid="0">
      <p:cViewPr varScale="1">
        <p:scale>
          <a:sx n="97" d="100"/>
          <a:sy n="97" d="100"/>
        </p:scale>
        <p:origin x="107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E703E-2A97-E555-F02B-D8E004C10E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E7F8F4-9A2B-FAEE-B8E4-6E9D4DC04C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184F38-BA1A-FA57-D260-EC3497B2DE2B}"/>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C79F058B-94E0-782B-B467-F4ECF74C0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5A2214-A034-C7C0-9839-3F1B3AA95F9D}"/>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502812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C0891-13FF-232E-4298-A8F214425E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52C0E48-550E-5CF7-76DA-C8CB5AC58A5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F6F0B5-8DDD-2902-CB8B-24B79EBD8B61}"/>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E0552470-4F4A-C126-AD30-2DF0344FC8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18C59-DC1D-E9F9-5C4A-87E5598F2A47}"/>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361205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E70598F-47DD-D23C-42B5-E459C13F64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964B-5341-2876-75E9-DCE15041EA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9B0092-A09F-584B-91F8-D9B23F2DD9CB}"/>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6C970CD9-972F-24AD-636C-71093FE4F3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ABF6ED-D626-574C-0CC0-BBD4649DDDEE}"/>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3468820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C978-FD83-0DD1-240C-673621359E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5EC31A-34EF-2BD2-8AB7-0EEB49671B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FA2C32-68B6-9D75-2DBB-34B219C84512}"/>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8C5D89D4-AED6-07A5-FE50-19A19AD1AD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ED4630-3133-E460-6CE6-030687548AEE}"/>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2094155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D18F8-AE6E-D1DB-04AF-23B010C6537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E6090-F0B8-DBFE-4B4D-624EEEDA0F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6670046-FD45-7E47-E783-93E08DBB08DC}"/>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5A705EDE-B16A-6575-68E2-DAF368534B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0C008E-3E6A-BBA2-FC8D-EFE4E0FB01FD}"/>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319044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D6CF8-9725-C57D-5374-C555929890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F8FAC6-A906-6C26-46A9-5FE63CF3F0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E856328-78E4-7BEE-4A46-F714791879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1EBE40-847B-F85C-6867-D518EC8272AF}"/>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6" name="Footer Placeholder 5">
            <a:extLst>
              <a:ext uri="{FF2B5EF4-FFF2-40B4-BE49-F238E27FC236}">
                <a16:creationId xmlns:a16="http://schemas.microsoft.com/office/drawing/2014/main" id="{14E57AAF-1BD9-F973-8CC9-81F014D0F0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CD3C9-8363-F71B-46F0-ED4921DE89F9}"/>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214598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4181-54EC-08E5-0CD5-E5153E52EC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E853C3-5B3A-ADDC-F785-4CEFFC2C1E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23C781-C43F-89CE-6361-8D277A797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945638-69D8-76D6-08AA-AA2921B712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11192-A041-7187-339D-252072066C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EB9CA9-D3D4-FECC-5796-CB83045C745F}"/>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8" name="Footer Placeholder 7">
            <a:extLst>
              <a:ext uri="{FF2B5EF4-FFF2-40B4-BE49-F238E27FC236}">
                <a16:creationId xmlns:a16="http://schemas.microsoft.com/office/drawing/2014/main" id="{FC6B0462-44BB-0727-D3D6-6704B76F580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325387-AC74-143A-BC9A-D0CDAABC6B2C}"/>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1153743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F3ADF-B267-3DDD-5F86-6D6094C622D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59431D-017E-36A7-C3E1-B58E3D1D8BB4}"/>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4" name="Footer Placeholder 3">
            <a:extLst>
              <a:ext uri="{FF2B5EF4-FFF2-40B4-BE49-F238E27FC236}">
                <a16:creationId xmlns:a16="http://schemas.microsoft.com/office/drawing/2014/main" id="{CE86A4F3-C22E-DC8B-FFCE-005DE317353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24884F2-F282-A03A-B74C-55314939F2FB}"/>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17486707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0AFB7BD-EDA0-46B8-7A31-9951EAB596B9}"/>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3" name="Footer Placeholder 2">
            <a:extLst>
              <a:ext uri="{FF2B5EF4-FFF2-40B4-BE49-F238E27FC236}">
                <a16:creationId xmlns:a16="http://schemas.microsoft.com/office/drawing/2014/main" id="{06B3945A-8274-55CD-71CE-196F163E8E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93C124-D553-DB05-524B-81E0FE2D33E6}"/>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3399289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36D09-C51D-25AB-1C8B-208388A377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E773043-B2DD-FB41-1EAF-A98F554109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B39F47-252B-8D56-F53B-94A127C9B5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FB65DB-AEA2-F745-46DB-0CE2EFA9B0FE}"/>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6" name="Footer Placeholder 5">
            <a:extLst>
              <a:ext uri="{FF2B5EF4-FFF2-40B4-BE49-F238E27FC236}">
                <a16:creationId xmlns:a16="http://schemas.microsoft.com/office/drawing/2014/main" id="{06479328-9EA9-E790-6B9F-AF264FB16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3830A8-FD5F-C106-0EA7-A1B703159308}"/>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56715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EBD72-784D-F022-B6CC-CBA6904A78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777DFA2-D672-1170-600A-84FE65A387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EDD2935-6DD9-0FCA-78BB-D3AF0FCFD4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88045EE-BEA6-5617-0A1B-CF6A5E7979EB}"/>
              </a:ext>
            </a:extLst>
          </p:cNvPr>
          <p:cNvSpPr>
            <a:spLocks noGrp="1"/>
          </p:cNvSpPr>
          <p:nvPr>
            <p:ph type="dt" sz="half" idx="10"/>
          </p:nvPr>
        </p:nvSpPr>
        <p:spPr/>
        <p:txBody>
          <a:bodyPr/>
          <a:lstStyle/>
          <a:p>
            <a:fld id="{9E4F86B1-43CF-4802-8258-5B1256452B0D}" type="datetimeFigureOut">
              <a:rPr lang="en-US" smtClean="0"/>
              <a:t>7/15/2025</a:t>
            </a:fld>
            <a:endParaRPr lang="en-US"/>
          </a:p>
        </p:txBody>
      </p:sp>
      <p:sp>
        <p:nvSpPr>
          <p:cNvPr id="6" name="Footer Placeholder 5">
            <a:extLst>
              <a:ext uri="{FF2B5EF4-FFF2-40B4-BE49-F238E27FC236}">
                <a16:creationId xmlns:a16="http://schemas.microsoft.com/office/drawing/2014/main" id="{B5E168EF-1CB3-C872-2655-0831C4D726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6AECD1-CFC5-FD3A-04D1-3EC6E2ECCA8F}"/>
              </a:ext>
            </a:extLst>
          </p:cNvPr>
          <p:cNvSpPr>
            <a:spLocks noGrp="1"/>
          </p:cNvSpPr>
          <p:nvPr>
            <p:ph type="sldNum" sz="quarter" idx="12"/>
          </p:nvPr>
        </p:nvSpPr>
        <p:spPr/>
        <p:txBody>
          <a:bodyPr/>
          <a:lstStyle/>
          <a:p>
            <a:fld id="{13EDAEF5-8E34-46D7-AE19-40888E279D49}" type="slidenum">
              <a:rPr lang="en-US" smtClean="0"/>
              <a:t>‹#›</a:t>
            </a:fld>
            <a:endParaRPr lang="en-US"/>
          </a:p>
        </p:txBody>
      </p:sp>
    </p:spTree>
    <p:extLst>
      <p:ext uri="{BB962C8B-B14F-4D97-AF65-F5344CB8AC3E}">
        <p14:creationId xmlns:p14="http://schemas.microsoft.com/office/powerpoint/2010/main" val="3437710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1A3880-054A-41EB-D911-1BDB5A4B61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73BF906-AD57-CB88-6B78-7734C24FDC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0F3FB-C6E2-EC91-74AB-7EECD4D21A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4F86B1-43CF-4802-8258-5B1256452B0D}" type="datetimeFigureOut">
              <a:rPr lang="en-US" smtClean="0"/>
              <a:t>7/15/2025</a:t>
            </a:fld>
            <a:endParaRPr lang="en-US"/>
          </a:p>
        </p:txBody>
      </p:sp>
      <p:sp>
        <p:nvSpPr>
          <p:cNvPr id="5" name="Footer Placeholder 4">
            <a:extLst>
              <a:ext uri="{FF2B5EF4-FFF2-40B4-BE49-F238E27FC236}">
                <a16:creationId xmlns:a16="http://schemas.microsoft.com/office/drawing/2014/main" id="{2E279777-2156-0E4C-6AAE-71EFE6B509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5926E0C-D9B5-C3BB-8E0C-EFF32E09334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EDAEF5-8E34-46D7-AE19-40888E279D49}" type="slidenum">
              <a:rPr lang="en-US" smtClean="0"/>
              <a:t>‹#›</a:t>
            </a:fld>
            <a:endParaRPr lang="en-US"/>
          </a:p>
        </p:txBody>
      </p:sp>
    </p:spTree>
    <p:extLst>
      <p:ext uri="{BB962C8B-B14F-4D97-AF65-F5344CB8AC3E}">
        <p14:creationId xmlns:p14="http://schemas.microsoft.com/office/powerpoint/2010/main" val="1466680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965E7-25C9-AD5B-1E7A-F460A05BB641}"/>
              </a:ext>
            </a:extLst>
          </p:cNvPr>
          <p:cNvSpPr>
            <a:spLocks noGrp="1"/>
          </p:cNvSpPr>
          <p:nvPr>
            <p:ph type="ctrTitle"/>
          </p:nvPr>
        </p:nvSpPr>
        <p:spPr/>
        <p:txBody>
          <a:bodyPr/>
          <a:lstStyle/>
          <a:p>
            <a:r>
              <a:rPr lang="en-US" b="1" u="sng" dirty="0"/>
              <a:t>Hotel</a:t>
            </a:r>
            <a:r>
              <a:rPr lang="ar-EG" b="1" u="sng" dirty="0"/>
              <a:t> </a:t>
            </a:r>
            <a:r>
              <a:rPr lang="en-US" b="1" u="sng" dirty="0"/>
              <a:t>Transactions</a:t>
            </a:r>
            <a:r>
              <a:rPr lang="ar-EG" b="1" u="sng" dirty="0"/>
              <a:t> </a:t>
            </a:r>
            <a:r>
              <a:rPr lang="en-US" b="1" u="sng" dirty="0"/>
              <a:t>Analysis</a:t>
            </a:r>
            <a:br>
              <a:rPr lang="en-US" b="1" u="sng" dirty="0"/>
            </a:br>
            <a:r>
              <a:rPr lang="en-US" b="1" u="sng" dirty="0"/>
              <a:t>Report</a:t>
            </a:r>
            <a:endParaRPr lang="en-US" dirty="0"/>
          </a:p>
        </p:txBody>
      </p:sp>
      <p:sp>
        <p:nvSpPr>
          <p:cNvPr id="3" name="Subtitle 2">
            <a:extLst>
              <a:ext uri="{FF2B5EF4-FFF2-40B4-BE49-F238E27FC236}">
                <a16:creationId xmlns:a16="http://schemas.microsoft.com/office/drawing/2014/main" id="{47D0F80A-7BE6-A814-EE04-6B04D02EFE3E}"/>
              </a:ext>
            </a:extLst>
          </p:cNvPr>
          <p:cNvSpPr>
            <a:spLocks noGrp="1"/>
          </p:cNvSpPr>
          <p:nvPr>
            <p:ph type="subTitle" idx="1"/>
          </p:nvPr>
        </p:nvSpPr>
        <p:spPr>
          <a:xfrm>
            <a:off x="1524000" y="3602038"/>
            <a:ext cx="9144000" cy="1191386"/>
          </a:xfrm>
        </p:spPr>
        <p:txBody>
          <a:bodyPr>
            <a:normAutofit/>
          </a:bodyPr>
          <a:lstStyle/>
          <a:p>
            <a:r>
              <a:rPr lang="en-US" dirty="0"/>
              <a:t>Prepared by: Rahma Muhamed Hashem</a:t>
            </a:r>
            <a:br>
              <a:rPr lang="ar-EG" dirty="0"/>
            </a:br>
            <a:r>
              <a:rPr lang="en-US" dirty="0"/>
              <a:t>Under the supervision of Eng. Hossam Muhamed</a:t>
            </a:r>
            <a:br>
              <a:rPr lang="ar-EG" dirty="0"/>
            </a:br>
            <a:r>
              <a:rPr lang="en-US" dirty="0"/>
              <a:t>Date: July, 2025</a:t>
            </a:r>
          </a:p>
        </p:txBody>
      </p:sp>
      <p:pic>
        <p:nvPicPr>
          <p:cNvPr id="7" name="Picture 6">
            <a:extLst>
              <a:ext uri="{FF2B5EF4-FFF2-40B4-BE49-F238E27FC236}">
                <a16:creationId xmlns:a16="http://schemas.microsoft.com/office/drawing/2014/main" id="{ABB1EA20-07F7-225E-6186-B3602E3E32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8869" y="4793424"/>
            <a:ext cx="1731704" cy="1731704"/>
          </a:xfrm>
          <a:prstGeom prst="rect">
            <a:avLst/>
          </a:prstGeom>
        </p:spPr>
      </p:pic>
      <p:pic>
        <p:nvPicPr>
          <p:cNvPr id="8" name="Picture 7">
            <a:extLst>
              <a:ext uri="{FF2B5EF4-FFF2-40B4-BE49-F238E27FC236}">
                <a16:creationId xmlns:a16="http://schemas.microsoft.com/office/drawing/2014/main" id="{F0C93DFD-832C-4379-B61C-F1F078D90A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2762" y="4793424"/>
            <a:ext cx="1731704" cy="1731704"/>
          </a:xfrm>
          <a:prstGeom prst="rect">
            <a:avLst/>
          </a:prstGeom>
        </p:spPr>
      </p:pic>
    </p:spTree>
    <p:extLst>
      <p:ext uri="{BB962C8B-B14F-4D97-AF65-F5344CB8AC3E}">
        <p14:creationId xmlns:p14="http://schemas.microsoft.com/office/powerpoint/2010/main" val="30866116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B40F62-CFCB-4562-2E1B-2AF6B0D5F38D}"/>
              </a:ext>
            </a:extLst>
          </p:cNvPr>
          <p:cNvSpPr txBox="1"/>
          <p:nvPr/>
        </p:nvSpPr>
        <p:spPr>
          <a:xfrm>
            <a:off x="462011" y="904775"/>
            <a:ext cx="11608067" cy="1323439"/>
          </a:xfrm>
          <a:prstGeom prst="rect">
            <a:avLst/>
          </a:prstGeom>
          <a:noFill/>
        </p:spPr>
        <p:txBody>
          <a:bodyPr wrap="square">
            <a:spAutoFit/>
          </a:bodyPr>
          <a:lstStyle/>
          <a:p>
            <a:pPr marL="285750" indent="-285750">
              <a:buFont typeface="Arial" panose="020B0604020202020204" pitchFamily="34" charset="0"/>
              <a:buChar char="•"/>
            </a:pPr>
            <a:r>
              <a:rPr lang="en-US" sz="2000" b="1" dirty="0"/>
              <a:t>57K reservations in 2016</a:t>
            </a:r>
            <a:r>
              <a:rPr lang="en-US" sz="2000" dirty="0"/>
              <a:t>, compared to </a:t>
            </a:r>
            <a:r>
              <a:rPr lang="en-US" sz="2000" b="1" dirty="0"/>
              <a:t>41K in 2017</a:t>
            </a:r>
            <a:r>
              <a:rPr lang="en-US" sz="2000" dirty="0"/>
              <a:t> and </a:t>
            </a:r>
            <a:r>
              <a:rPr lang="en-US" sz="2000" b="1" dirty="0"/>
              <a:t>22K in 2015</a:t>
            </a:r>
            <a:r>
              <a:rPr lang="en-US" sz="2000" dirty="0"/>
              <a:t>.</a:t>
            </a:r>
          </a:p>
          <a:p>
            <a:pPr lvl="1"/>
            <a:r>
              <a:rPr lang="en-US" sz="2000" b="1" dirty="0"/>
              <a:t> </a:t>
            </a:r>
            <a:r>
              <a:rPr lang="en-US" sz="2000" b="1" u="sng" dirty="0"/>
              <a:t>Suggested Action:</a:t>
            </a:r>
            <a:br>
              <a:rPr lang="en-US" sz="2000" dirty="0"/>
            </a:br>
            <a:r>
              <a:rPr lang="en-US" sz="2000" dirty="0"/>
              <a:t>Analyze the key drivers behind the strong performance in 2016 (promotions, seasons, partnerships...) and aim to replicate or enhance them in future years.</a:t>
            </a:r>
          </a:p>
        </p:txBody>
      </p:sp>
      <p:sp>
        <p:nvSpPr>
          <p:cNvPr id="6" name="Title 5">
            <a:extLst>
              <a:ext uri="{FF2B5EF4-FFF2-40B4-BE49-F238E27FC236}">
                <a16:creationId xmlns:a16="http://schemas.microsoft.com/office/drawing/2014/main" id="{92E95A79-C7BB-6E82-54C6-B2419439FFB4}"/>
              </a:ext>
            </a:extLst>
          </p:cNvPr>
          <p:cNvSpPr>
            <a:spLocks noGrp="1"/>
          </p:cNvSpPr>
          <p:nvPr>
            <p:ph type="title"/>
          </p:nvPr>
        </p:nvSpPr>
        <p:spPr>
          <a:xfrm>
            <a:off x="462010" y="365126"/>
            <a:ext cx="10891790" cy="539649"/>
          </a:xfrm>
        </p:spPr>
        <p:txBody>
          <a:bodyPr>
            <a:normAutofit fontScale="90000"/>
          </a:bodyPr>
          <a:lstStyle/>
          <a:p>
            <a:r>
              <a:rPr lang="en-US" u="sng" dirty="0"/>
              <a:t>Insights</a:t>
            </a:r>
          </a:p>
        </p:txBody>
      </p:sp>
      <p:sp>
        <p:nvSpPr>
          <p:cNvPr id="7" name="TextBox 6">
            <a:extLst>
              <a:ext uri="{FF2B5EF4-FFF2-40B4-BE49-F238E27FC236}">
                <a16:creationId xmlns:a16="http://schemas.microsoft.com/office/drawing/2014/main" id="{C13B4B97-3BD6-CBF0-4B95-53925C31B642}"/>
              </a:ext>
            </a:extLst>
          </p:cNvPr>
          <p:cNvSpPr txBox="1"/>
          <p:nvPr/>
        </p:nvSpPr>
        <p:spPr>
          <a:xfrm>
            <a:off x="462010" y="2228214"/>
            <a:ext cx="11608067" cy="1323439"/>
          </a:xfrm>
          <a:prstGeom prst="rect">
            <a:avLst/>
          </a:prstGeom>
          <a:noFill/>
        </p:spPr>
        <p:txBody>
          <a:bodyPr wrap="square">
            <a:spAutoFit/>
          </a:bodyPr>
          <a:lstStyle/>
          <a:p>
            <a:pPr marL="285750" indent="-285750">
              <a:buFont typeface="Arial" panose="020B0604020202020204" pitchFamily="34" charset="0"/>
              <a:buChar char="•"/>
            </a:pPr>
            <a:r>
              <a:rPr lang="en-US" sz="2000" b="1" dirty="0"/>
              <a:t>51K waiting days recorded in May and November!</a:t>
            </a:r>
            <a:br>
              <a:rPr lang="en-US" sz="2000" dirty="0"/>
            </a:br>
            <a:r>
              <a:rPr lang="en-US" sz="2000" b="1" u="sng" dirty="0"/>
              <a:t>Suggested Action:</a:t>
            </a:r>
            <a:br>
              <a:rPr lang="en-US" sz="2000" dirty="0"/>
            </a:br>
            <a:r>
              <a:rPr lang="en-US" sz="2000" dirty="0"/>
              <a:t>Increase operational capacity during peak months or enhance waiting list management (e.g., offering alternative packages to guests).</a:t>
            </a:r>
          </a:p>
        </p:txBody>
      </p:sp>
      <p:sp>
        <p:nvSpPr>
          <p:cNvPr id="9" name="TextBox 8">
            <a:extLst>
              <a:ext uri="{FF2B5EF4-FFF2-40B4-BE49-F238E27FC236}">
                <a16:creationId xmlns:a16="http://schemas.microsoft.com/office/drawing/2014/main" id="{C08E6638-70A0-4487-C45C-DA7D13B4337A}"/>
              </a:ext>
            </a:extLst>
          </p:cNvPr>
          <p:cNvSpPr txBox="1"/>
          <p:nvPr/>
        </p:nvSpPr>
        <p:spPr>
          <a:xfrm>
            <a:off x="481675" y="3551653"/>
            <a:ext cx="11608067" cy="1292662"/>
          </a:xfrm>
          <a:prstGeom prst="rect">
            <a:avLst/>
          </a:prstGeom>
          <a:noFill/>
        </p:spPr>
        <p:txBody>
          <a:bodyPr wrap="square">
            <a:spAutoFit/>
          </a:bodyPr>
          <a:lstStyle/>
          <a:p>
            <a:pPr marL="285750" indent="-285750">
              <a:buFont typeface="Arial" panose="020B0604020202020204" pitchFamily="34" charset="0"/>
              <a:buChar char="•"/>
            </a:pPr>
            <a:r>
              <a:rPr lang="en-US" sz="2000" b="1" dirty="0"/>
              <a:t>13.9K reservations in August</a:t>
            </a:r>
            <a:r>
              <a:rPr lang="en-US" sz="2000" dirty="0"/>
              <a:t>, followed by </a:t>
            </a:r>
            <a:r>
              <a:rPr lang="en-US" sz="2000" b="1" dirty="0"/>
              <a:t>July and May</a:t>
            </a:r>
            <a:r>
              <a:rPr lang="en-US" sz="2000" dirty="0"/>
              <a:t>.</a:t>
            </a:r>
          </a:p>
          <a:p>
            <a:pPr marL="285750" indent="-285750">
              <a:buFont typeface="Arial" panose="020B0604020202020204" pitchFamily="34" charset="0"/>
              <a:buChar char="•"/>
            </a:pPr>
            <a:r>
              <a:rPr lang="en-US" sz="2000" b="1" dirty="0"/>
              <a:t>Cancellations were higher in March and April</a:t>
            </a:r>
            <a:r>
              <a:rPr lang="en-US" sz="2000" dirty="0"/>
              <a:t> compared to other months.</a:t>
            </a:r>
          </a:p>
          <a:p>
            <a:pPr marL="285750" indent="-285750">
              <a:buFont typeface="Arial" panose="020B0604020202020204" pitchFamily="34" charset="0"/>
              <a:buChar char="•"/>
            </a:pPr>
            <a:r>
              <a:rPr lang="en-US" sz="2000" b="1" dirty="0"/>
              <a:t>31K total guests in August</a:t>
            </a:r>
            <a:r>
              <a:rPr lang="en-US" sz="2000" dirty="0"/>
              <a:t>, followed by </a:t>
            </a:r>
            <a:r>
              <a:rPr lang="en-US" sz="2000" b="1" dirty="0"/>
              <a:t>28K in July</a:t>
            </a:r>
            <a:r>
              <a:rPr lang="en-US" sz="2000" dirty="0"/>
              <a:t> and </a:t>
            </a:r>
            <a:r>
              <a:rPr lang="en-US" sz="2000" b="1" dirty="0"/>
              <a:t>22K in September</a:t>
            </a:r>
            <a:r>
              <a:rPr lang="en-US" dirty="0"/>
              <a:t>.</a:t>
            </a:r>
          </a:p>
          <a:p>
            <a:endParaRPr lang="en-US" dirty="0"/>
          </a:p>
        </p:txBody>
      </p:sp>
    </p:spTree>
    <p:extLst>
      <p:ext uri="{BB962C8B-B14F-4D97-AF65-F5344CB8AC3E}">
        <p14:creationId xmlns:p14="http://schemas.microsoft.com/office/powerpoint/2010/main" val="2503591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052C-84D6-84D3-A125-075F33BF348B}"/>
              </a:ext>
            </a:extLst>
          </p:cNvPr>
          <p:cNvSpPr>
            <a:spLocks noGrp="1"/>
          </p:cNvSpPr>
          <p:nvPr>
            <p:ph type="title"/>
          </p:nvPr>
        </p:nvSpPr>
        <p:spPr>
          <a:xfrm>
            <a:off x="838200" y="206943"/>
            <a:ext cx="10515600" cy="530024"/>
          </a:xfrm>
        </p:spPr>
        <p:txBody>
          <a:bodyPr>
            <a:normAutofit fontScale="90000"/>
          </a:bodyPr>
          <a:lstStyle/>
          <a:p>
            <a:r>
              <a:rPr lang="en-US" dirty="0"/>
              <a:t>Country Dashboard</a:t>
            </a:r>
          </a:p>
        </p:txBody>
      </p:sp>
      <p:pic>
        <p:nvPicPr>
          <p:cNvPr id="4" name="Picture 3">
            <a:extLst>
              <a:ext uri="{FF2B5EF4-FFF2-40B4-BE49-F238E27FC236}">
                <a16:creationId xmlns:a16="http://schemas.microsoft.com/office/drawing/2014/main" id="{5F8D50AD-1AF6-4198-D8EF-94BC1B1DD1C5}"/>
              </a:ext>
            </a:extLst>
          </p:cNvPr>
          <p:cNvPicPr>
            <a:picLocks noChangeAspect="1"/>
          </p:cNvPicPr>
          <p:nvPr/>
        </p:nvPicPr>
        <p:blipFill>
          <a:blip r:embed="rId2">
            <a:extLst>
              <a:ext uri="{28A0092B-C50C-407E-A947-70E740481C1C}">
                <a14:useLocalDpi xmlns:a14="http://schemas.microsoft.com/office/drawing/2010/main" val="0"/>
              </a:ext>
            </a:extLst>
          </a:blip>
          <a:srcRect l="12164" t="1685" r="669" b="1193"/>
          <a:stretch>
            <a:fillRect/>
          </a:stretch>
        </p:blipFill>
        <p:spPr>
          <a:xfrm>
            <a:off x="838200" y="895150"/>
            <a:ext cx="10515600" cy="5755907"/>
          </a:xfrm>
          <a:prstGeom prst="rect">
            <a:avLst/>
          </a:prstGeom>
        </p:spPr>
      </p:pic>
    </p:spTree>
    <p:extLst>
      <p:ext uri="{BB962C8B-B14F-4D97-AF65-F5344CB8AC3E}">
        <p14:creationId xmlns:p14="http://schemas.microsoft.com/office/powerpoint/2010/main" val="17109850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A0915-4EAB-2ABD-D21C-C03FFAE9228F}"/>
              </a:ext>
            </a:extLst>
          </p:cNvPr>
          <p:cNvSpPr>
            <a:spLocks noGrp="1"/>
          </p:cNvSpPr>
          <p:nvPr>
            <p:ph type="title"/>
          </p:nvPr>
        </p:nvSpPr>
        <p:spPr>
          <a:xfrm>
            <a:off x="369094" y="365125"/>
            <a:ext cx="10984706" cy="549275"/>
          </a:xfrm>
        </p:spPr>
        <p:txBody>
          <a:bodyPr>
            <a:normAutofit fontScale="90000"/>
          </a:bodyPr>
          <a:lstStyle/>
          <a:p>
            <a:r>
              <a:rPr lang="en-US" u="sng" dirty="0"/>
              <a:t>Insights</a:t>
            </a:r>
          </a:p>
        </p:txBody>
      </p:sp>
      <p:sp>
        <p:nvSpPr>
          <p:cNvPr id="5" name="Rectangle 2">
            <a:extLst>
              <a:ext uri="{FF2B5EF4-FFF2-40B4-BE49-F238E27FC236}">
                <a16:creationId xmlns:a16="http://schemas.microsoft.com/office/drawing/2014/main" id="{799F22E9-51E5-C8B6-9805-761F255E6D13}"/>
              </a:ext>
            </a:extLst>
          </p:cNvPr>
          <p:cNvSpPr>
            <a:spLocks noGrp="1" noChangeArrowheads="1"/>
          </p:cNvSpPr>
          <p:nvPr>
            <p:ph idx="1"/>
          </p:nvPr>
        </p:nvSpPr>
        <p:spPr bwMode="auto">
          <a:xfrm>
            <a:off x="369094" y="914400"/>
            <a:ext cx="11453812"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Calibri (Body)"/>
              </a:rPr>
              <a:t>The map shows the countries from which the guests come, and it is clear that they are numerous, as seen on the map.</a:t>
            </a:r>
          </a:p>
          <a:p>
            <a:pPr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Calibri (Body)"/>
              </a:rPr>
              <a:t>The top 10 countries in terms of the number of guests are displayed, with Portugal ranking as the highest</a:t>
            </a:r>
            <a:r>
              <a:rPr kumimoji="0" lang="en-US" altLang="en-US" sz="2000" b="0" i="0" u="none" strike="noStrike" cap="none" normalizeH="0" baseline="0" dirty="0">
                <a:ln>
                  <a:noFill/>
                </a:ln>
                <a:solidFill>
                  <a:schemeClr val="tx1"/>
                </a:solidFill>
                <a:effectLst/>
                <a:latin typeface="Arial" panose="020B0604020202020204" pitchFamily="34" charset="0"/>
              </a:rPr>
              <a:t>.</a:t>
            </a:r>
          </a:p>
          <a:p>
            <a:pPr eaLnBrk="0" fontAlgn="base" hangingPunct="0">
              <a:lnSpc>
                <a:spcPct val="100000"/>
              </a:lnSpc>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3894359"/>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A30C9-76DB-A4E1-CA3B-F4BE99C0BAAE}"/>
              </a:ext>
            </a:extLst>
          </p:cNvPr>
          <p:cNvSpPr>
            <a:spLocks noGrp="1"/>
          </p:cNvSpPr>
          <p:nvPr>
            <p:ph type="title"/>
          </p:nvPr>
        </p:nvSpPr>
        <p:spPr>
          <a:xfrm>
            <a:off x="838200" y="365126"/>
            <a:ext cx="10515600" cy="530024"/>
          </a:xfrm>
        </p:spPr>
        <p:txBody>
          <a:bodyPr>
            <a:normAutofit fontScale="90000"/>
          </a:bodyPr>
          <a:lstStyle/>
          <a:p>
            <a:r>
              <a:rPr lang="en-US" dirty="0"/>
              <a:t>Guests Dashboard</a:t>
            </a:r>
          </a:p>
        </p:txBody>
      </p:sp>
      <p:pic>
        <p:nvPicPr>
          <p:cNvPr id="4" name="Picture 3">
            <a:extLst>
              <a:ext uri="{FF2B5EF4-FFF2-40B4-BE49-F238E27FC236}">
                <a16:creationId xmlns:a16="http://schemas.microsoft.com/office/drawing/2014/main" id="{C906A431-7604-6172-A029-629295EDDCAC}"/>
              </a:ext>
            </a:extLst>
          </p:cNvPr>
          <p:cNvPicPr>
            <a:picLocks noChangeAspect="1"/>
          </p:cNvPicPr>
          <p:nvPr/>
        </p:nvPicPr>
        <p:blipFill>
          <a:blip r:embed="rId2">
            <a:extLst>
              <a:ext uri="{28A0092B-C50C-407E-A947-70E740481C1C}">
                <a14:useLocalDpi xmlns:a14="http://schemas.microsoft.com/office/drawing/2010/main" val="0"/>
              </a:ext>
            </a:extLst>
          </a:blip>
          <a:srcRect l="778" t="1404"/>
          <a:stretch>
            <a:fillRect/>
          </a:stretch>
        </p:blipFill>
        <p:spPr>
          <a:xfrm>
            <a:off x="1289784" y="895150"/>
            <a:ext cx="9211378" cy="5686286"/>
          </a:xfrm>
          <a:prstGeom prst="rect">
            <a:avLst/>
          </a:prstGeom>
        </p:spPr>
      </p:pic>
    </p:spTree>
    <p:extLst>
      <p:ext uri="{BB962C8B-B14F-4D97-AF65-F5344CB8AC3E}">
        <p14:creationId xmlns:p14="http://schemas.microsoft.com/office/powerpoint/2010/main" val="2648913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271F61D-7B68-5AE0-2E20-4CA9080A43BF}"/>
              </a:ext>
            </a:extLst>
          </p:cNvPr>
          <p:cNvSpPr>
            <a:spLocks noGrp="1"/>
          </p:cNvSpPr>
          <p:nvPr>
            <p:ph type="title"/>
          </p:nvPr>
        </p:nvSpPr>
        <p:spPr>
          <a:xfrm>
            <a:off x="275303" y="365125"/>
            <a:ext cx="11078497" cy="608269"/>
          </a:xfrm>
        </p:spPr>
        <p:txBody>
          <a:bodyPr>
            <a:normAutofit fontScale="90000"/>
          </a:bodyPr>
          <a:lstStyle/>
          <a:p>
            <a:r>
              <a:rPr lang="en-US" u="sng" dirty="0"/>
              <a:t>Insights</a:t>
            </a:r>
          </a:p>
        </p:txBody>
      </p:sp>
      <p:sp>
        <p:nvSpPr>
          <p:cNvPr id="4" name="Content Placeholder 3">
            <a:extLst>
              <a:ext uri="{FF2B5EF4-FFF2-40B4-BE49-F238E27FC236}">
                <a16:creationId xmlns:a16="http://schemas.microsoft.com/office/drawing/2014/main" id="{79EA8065-0A36-F93D-94DD-73148DEAD689}"/>
              </a:ext>
            </a:extLst>
          </p:cNvPr>
          <p:cNvSpPr>
            <a:spLocks noGrp="1"/>
          </p:cNvSpPr>
          <p:nvPr>
            <p:ph idx="1"/>
          </p:nvPr>
        </p:nvSpPr>
        <p:spPr>
          <a:xfrm>
            <a:off x="275303" y="983227"/>
            <a:ext cx="11641393" cy="5203569"/>
          </a:xfrm>
        </p:spPr>
        <p:txBody>
          <a:bodyPr>
            <a:normAutofit/>
          </a:bodyPr>
          <a:lstStyle/>
          <a:p>
            <a:r>
              <a:rPr lang="en-US" sz="2000" dirty="0"/>
              <a:t>Approximately 95% of the hotel guests are adults, which indicates that focus should be placed on providing activities and attractions that appeal to this demographic.</a:t>
            </a:r>
          </a:p>
          <a:p>
            <a:r>
              <a:rPr lang="en-US" sz="2000" dirty="0"/>
              <a:t>Around 75% of the guests fall under the "transient" category.</a:t>
            </a:r>
          </a:p>
          <a:p>
            <a:r>
              <a:rPr lang="en-US" sz="2000" dirty="0"/>
              <a:t>The percentage of returning guests is about 1.5% of the total number of visitors, which is a very low rate. This point requires further investigation to understand why guests are not returning.</a:t>
            </a:r>
          </a:p>
          <a:p>
            <a:r>
              <a:rPr lang="en-US" sz="2000" dirty="0"/>
              <a:t>By analyzing the top 10 customers in terms of the number of bookings, and comparing that with their number of canceled bookings, it appears that the net number of bookings is not correlated with the number of cancellations, but correlated with  the total number of bookings.</a:t>
            </a:r>
          </a:p>
        </p:txBody>
      </p:sp>
    </p:spTree>
    <p:extLst>
      <p:ext uri="{BB962C8B-B14F-4D97-AF65-F5344CB8AC3E}">
        <p14:creationId xmlns:p14="http://schemas.microsoft.com/office/powerpoint/2010/main" val="2257760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82BA5-9A12-D91F-80C5-D1EDF15C2B17}"/>
              </a:ext>
            </a:extLst>
          </p:cNvPr>
          <p:cNvSpPr>
            <a:spLocks noGrp="1"/>
          </p:cNvSpPr>
          <p:nvPr>
            <p:ph type="title"/>
          </p:nvPr>
        </p:nvSpPr>
        <p:spPr>
          <a:xfrm>
            <a:off x="838200" y="365126"/>
            <a:ext cx="10515600" cy="558900"/>
          </a:xfrm>
        </p:spPr>
        <p:txBody>
          <a:bodyPr>
            <a:normAutofit fontScale="90000"/>
          </a:bodyPr>
          <a:lstStyle/>
          <a:p>
            <a:r>
              <a:rPr lang="en-US" dirty="0"/>
              <a:t>Amount Dashboard</a:t>
            </a:r>
          </a:p>
        </p:txBody>
      </p:sp>
      <p:pic>
        <p:nvPicPr>
          <p:cNvPr id="4" name="Picture 3">
            <a:extLst>
              <a:ext uri="{FF2B5EF4-FFF2-40B4-BE49-F238E27FC236}">
                <a16:creationId xmlns:a16="http://schemas.microsoft.com/office/drawing/2014/main" id="{F7059B32-717E-E720-70D7-FCD0F5CD45A5}"/>
              </a:ext>
            </a:extLst>
          </p:cNvPr>
          <p:cNvPicPr>
            <a:picLocks noChangeAspect="1"/>
          </p:cNvPicPr>
          <p:nvPr/>
        </p:nvPicPr>
        <p:blipFill>
          <a:blip r:embed="rId2">
            <a:extLst>
              <a:ext uri="{28A0092B-C50C-407E-A947-70E740481C1C}">
                <a14:useLocalDpi xmlns:a14="http://schemas.microsoft.com/office/drawing/2010/main" val="0"/>
              </a:ext>
            </a:extLst>
          </a:blip>
          <a:srcRect l="509" r="568"/>
          <a:stretch>
            <a:fillRect/>
          </a:stretch>
        </p:blipFill>
        <p:spPr>
          <a:xfrm>
            <a:off x="838200" y="924026"/>
            <a:ext cx="10515600" cy="5650029"/>
          </a:xfrm>
          <a:prstGeom prst="rect">
            <a:avLst/>
          </a:prstGeom>
        </p:spPr>
      </p:pic>
    </p:spTree>
    <p:extLst>
      <p:ext uri="{BB962C8B-B14F-4D97-AF65-F5344CB8AC3E}">
        <p14:creationId xmlns:p14="http://schemas.microsoft.com/office/powerpoint/2010/main" val="18116754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9A891-2889-A0E7-6103-48972275D6A0}"/>
              </a:ext>
            </a:extLst>
          </p:cNvPr>
          <p:cNvSpPr>
            <a:spLocks noGrp="1"/>
          </p:cNvSpPr>
          <p:nvPr>
            <p:ph type="title"/>
          </p:nvPr>
        </p:nvSpPr>
        <p:spPr>
          <a:xfrm>
            <a:off x="353961" y="365126"/>
            <a:ext cx="10999839" cy="529610"/>
          </a:xfrm>
        </p:spPr>
        <p:txBody>
          <a:bodyPr>
            <a:normAutofit fontScale="90000"/>
          </a:bodyPr>
          <a:lstStyle/>
          <a:p>
            <a:r>
              <a:rPr lang="en-US" u="sng" dirty="0"/>
              <a:t>Insights</a:t>
            </a:r>
          </a:p>
        </p:txBody>
      </p:sp>
      <p:sp>
        <p:nvSpPr>
          <p:cNvPr id="3" name="Content Placeholder 2">
            <a:extLst>
              <a:ext uri="{FF2B5EF4-FFF2-40B4-BE49-F238E27FC236}">
                <a16:creationId xmlns:a16="http://schemas.microsoft.com/office/drawing/2014/main" id="{300691FA-2ABB-2AC8-C326-4CF51D1DC7FA}"/>
              </a:ext>
            </a:extLst>
          </p:cNvPr>
          <p:cNvSpPr>
            <a:spLocks noGrp="1"/>
          </p:cNvSpPr>
          <p:nvPr>
            <p:ph idx="1"/>
          </p:nvPr>
        </p:nvSpPr>
        <p:spPr>
          <a:xfrm>
            <a:off x="353961" y="894736"/>
            <a:ext cx="10999839" cy="5282227"/>
          </a:xfrm>
        </p:spPr>
        <p:txBody>
          <a:bodyPr>
            <a:normAutofit/>
          </a:bodyPr>
          <a:lstStyle/>
          <a:p>
            <a:r>
              <a:rPr lang="en-US" sz="2000" dirty="0"/>
              <a:t>The chart clearly shows that the increase in total revenue is related to the rise in the number of hotel bookings, which indicates the need to focus on increasing bookings to boost overall revenue.</a:t>
            </a:r>
          </a:p>
          <a:p>
            <a:r>
              <a:rPr lang="en-US" sz="2000" dirty="0"/>
              <a:t>It is also evident that the average room price tends to rise during periods of high booking volume.</a:t>
            </a:r>
          </a:p>
          <a:p>
            <a:r>
              <a:rPr lang="en-US" sz="2000" dirty="0"/>
              <a:t>The third quarter of the year appears to be the peak season for hotel bookings. It is recommended to work on attracting customers during the rest of the year, while ensuring full preparedness for the high-demand season.</a:t>
            </a:r>
          </a:p>
          <a:p>
            <a:r>
              <a:rPr lang="en-US" sz="2000" dirty="0"/>
              <a:t>Approximately 89% of guests prefer to book without paying a deposit.</a:t>
            </a:r>
          </a:p>
          <a:p>
            <a:r>
              <a:rPr lang="en-US" sz="2000" dirty="0"/>
              <a:t>A list of the top 10 guests in terms of the revenue they generate for the hotel is also available.</a:t>
            </a:r>
          </a:p>
        </p:txBody>
      </p:sp>
    </p:spTree>
    <p:extLst>
      <p:ext uri="{BB962C8B-B14F-4D97-AF65-F5344CB8AC3E}">
        <p14:creationId xmlns:p14="http://schemas.microsoft.com/office/powerpoint/2010/main" val="4107868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9CED6-C33D-6140-DB24-ECEADD1DE401}"/>
              </a:ext>
            </a:extLst>
          </p:cNvPr>
          <p:cNvSpPr>
            <a:spLocks noGrp="1"/>
          </p:cNvSpPr>
          <p:nvPr>
            <p:ph type="title"/>
          </p:nvPr>
        </p:nvSpPr>
        <p:spPr>
          <a:xfrm>
            <a:off x="838200" y="365126"/>
            <a:ext cx="10515600" cy="558900"/>
          </a:xfrm>
        </p:spPr>
        <p:txBody>
          <a:bodyPr>
            <a:normAutofit fontScale="90000"/>
          </a:bodyPr>
          <a:lstStyle/>
          <a:p>
            <a:r>
              <a:rPr lang="en-US" dirty="0"/>
              <a:t>The Model</a:t>
            </a:r>
          </a:p>
        </p:txBody>
      </p:sp>
      <p:pic>
        <p:nvPicPr>
          <p:cNvPr id="9" name="Content Placeholder 8">
            <a:extLst>
              <a:ext uri="{FF2B5EF4-FFF2-40B4-BE49-F238E27FC236}">
                <a16:creationId xmlns:a16="http://schemas.microsoft.com/office/drawing/2014/main" id="{AD34DDE9-8745-E2F1-2C86-4AF95C22B4B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924026"/>
            <a:ext cx="10702491" cy="5457523"/>
          </a:xfrm>
        </p:spPr>
      </p:pic>
    </p:spTree>
    <p:extLst>
      <p:ext uri="{BB962C8B-B14F-4D97-AF65-F5344CB8AC3E}">
        <p14:creationId xmlns:p14="http://schemas.microsoft.com/office/powerpoint/2010/main" val="1972435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6612A-464E-BF33-7274-75B9D2D80361}"/>
              </a:ext>
            </a:extLst>
          </p:cNvPr>
          <p:cNvSpPr>
            <a:spLocks noGrp="1"/>
          </p:cNvSpPr>
          <p:nvPr>
            <p:ph type="title"/>
          </p:nvPr>
        </p:nvSpPr>
        <p:spPr>
          <a:xfrm>
            <a:off x="838200" y="365125"/>
            <a:ext cx="10515600" cy="655153"/>
          </a:xfrm>
        </p:spPr>
        <p:txBody>
          <a:bodyPr>
            <a:normAutofit fontScale="90000"/>
          </a:bodyPr>
          <a:lstStyle/>
          <a:p>
            <a:r>
              <a:rPr lang="en-US" dirty="0"/>
              <a:t>General Dashboard </a:t>
            </a:r>
          </a:p>
        </p:txBody>
      </p:sp>
      <p:pic>
        <p:nvPicPr>
          <p:cNvPr id="5" name="Content Placeholder 4">
            <a:extLst>
              <a:ext uri="{FF2B5EF4-FFF2-40B4-BE49-F238E27FC236}">
                <a16:creationId xmlns:a16="http://schemas.microsoft.com/office/drawing/2014/main" id="{094BA054-EACA-0B29-036F-58FC2E78987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t="2102" r="1606" b="1507"/>
          <a:stretch>
            <a:fillRect/>
          </a:stretch>
        </p:blipFill>
        <p:spPr>
          <a:xfrm>
            <a:off x="838200" y="1020278"/>
            <a:ext cx="10515600" cy="5472597"/>
          </a:xfrm>
        </p:spPr>
      </p:pic>
    </p:spTree>
    <p:extLst>
      <p:ext uri="{BB962C8B-B14F-4D97-AF65-F5344CB8AC3E}">
        <p14:creationId xmlns:p14="http://schemas.microsoft.com/office/powerpoint/2010/main" val="4179948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BB036-26F7-D8FE-EFAF-6B80C50031EB}"/>
              </a:ext>
            </a:extLst>
          </p:cNvPr>
          <p:cNvSpPr>
            <a:spLocks noGrp="1"/>
          </p:cNvSpPr>
          <p:nvPr>
            <p:ph type="title"/>
          </p:nvPr>
        </p:nvSpPr>
        <p:spPr>
          <a:xfrm>
            <a:off x="324051" y="365126"/>
            <a:ext cx="11543898" cy="597400"/>
          </a:xfrm>
        </p:spPr>
        <p:txBody>
          <a:bodyPr>
            <a:normAutofit fontScale="90000"/>
          </a:bodyPr>
          <a:lstStyle/>
          <a:p>
            <a:r>
              <a:rPr lang="en-US" u="sng" dirty="0"/>
              <a:t>Dashboard Insights (Reservation Performance)</a:t>
            </a:r>
          </a:p>
        </p:txBody>
      </p:sp>
      <p:sp>
        <p:nvSpPr>
          <p:cNvPr id="3" name="Content Placeholder 2">
            <a:extLst>
              <a:ext uri="{FF2B5EF4-FFF2-40B4-BE49-F238E27FC236}">
                <a16:creationId xmlns:a16="http://schemas.microsoft.com/office/drawing/2014/main" id="{099E0A65-5F39-8F5F-61AE-3060A4CC20E6}"/>
              </a:ext>
            </a:extLst>
          </p:cNvPr>
          <p:cNvSpPr>
            <a:spLocks noGrp="1"/>
          </p:cNvSpPr>
          <p:nvPr>
            <p:ph idx="1"/>
          </p:nvPr>
        </p:nvSpPr>
        <p:spPr>
          <a:xfrm>
            <a:off x="324051" y="862094"/>
            <a:ext cx="11700801" cy="5659655"/>
          </a:xfrm>
        </p:spPr>
        <p:txBody>
          <a:bodyPr>
            <a:normAutofit lnSpcReduction="10000"/>
          </a:bodyPr>
          <a:lstStyle/>
          <a:p>
            <a:pPr marL="0" indent="0">
              <a:buNone/>
            </a:pPr>
            <a:r>
              <a:rPr lang="en-US" sz="2000" b="1" u="sng" dirty="0"/>
              <a:t>Insight 1: High Cancellation Rate</a:t>
            </a:r>
          </a:p>
          <a:p>
            <a:r>
              <a:rPr lang="en-US" sz="2000" dirty="0"/>
              <a:t>From the donut chart:</a:t>
            </a:r>
          </a:p>
          <a:p>
            <a:pPr lvl="1"/>
            <a:r>
              <a:rPr lang="en-US" sz="2000" dirty="0"/>
              <a:t>27.03% of reservations were canceled.</a:t>
            </a:r>
          </a:p>
          <a:p>
            <a:pPr lvl="1"/>
            <a:r>
              <a:rPr lang="en-US" sz="2000" dirty="0"/>
              <a:t>72.97% were completed.</a:t>
            </a:r>
          </a:p>
          <a:p>
            <a:r>
              <a:rPr lang="en-US" sz="2000" b="1" dirty="0"/>
              <a:t>Suggested Action:</a:t>
            </a:r>
            <a:br>
              <a:rPr lang="en-US" sz="2000" dirty="0"/>
            </a:br>
            <a:r>
              <a:rPr lang="en-US" sz="2000" dirty="0"/>
              <a:t>Review and tighten cancellation policies. Introduce "non-refundable" discounts or send pre-arrival reminders to reduce last-minute cancellations.</a:t>
            </a:r>
          </a:p>
          <a:p>
            <a:pPr marL="0" indent="0">
              <a:buNone/>
            </a:pPr>
            <a:endParaRPr lang="en-US" sz="2000" u="sng" dirty="0"/>
          </a:p>
          <a:p>
            <a:pPr marL="0" indent="0">
              <a:lnSpc>
                <a:spcPct val="100000"/>
              </a:lnSpc>
              <a:buNone/>
            </a:pPr>
            <a:r>
              <a:rPr lang="en-US" sz="2000" b="1" u="sng" dirty="0"/>
              <a:t>Insight 2: Most Revenue Comes from Completed Reservations</a:t>
            </a:r>
          </a:p>
          <a:p>
            <a:pPr>
              <a:lnSpc>
                <a:spcPct val="100000"/>
              </a:lnSpc>
            </a:pPr>
            <a:r>
              <a:rPr lang="en-US" sz="2000" dirty="0"/>
              <a:t>From the horizontal bar chart:</a:t>
            </a:r>
          </a:p>
          <a:p>
            <a:pPr lvl="1">
              <a:lnSpc>
                <a:spcPct val="100000"/>
              </a:lnSpc>
            </a:pPr>
            <a:r>
              <a:rPr lang="en-US" sz="2000" dirty="0"/>
              <a:t>75K from 'Check-Out' reservations</a:t>
            </a:r>
          </a:p>
          <a:p>
            <a:pPr lvl="1">
              <a:lnSpc>
                <a:spcPct val="100000"/>
              </a:lnSpc>
            </a:pPr>
            <a:r>
              <a:rPr lang="en-US" sz="2000" dirty="0"/>
              <a:t>43K from 'Canceled', and</a:t>
            </a:r>
          </a:p>
          <a:p>
            <a:pPr lvl="1">
              <a:lnSpc>
                <a:spcPct val="100000"/>
              </a:lnSpc>
            </a:pPr>
            <a:r>
              <a:rPr lang="en-US" sz="2000" dirty="0"/>
              <a:t>Only 1K from 'No-Show'</a:t>
            </a:r>
          </a:p>
          <a:p>
            <a:pPr>
              <a:lnSpc>
                <a:spcPct val="100000"/>
              </a:lnSpc>
            </a:pPr>
            <a:r>
              <a:rPr lang="en-US" sz="2000" b="1" dirty="0"/>
              <a:t>Suggested Action:</a:t>
            </a:r>
            <a:br>
              <a:rPr lang="en-US" sz="2000" dirty="0"/>
            </a:br>
            <a:r>
              <a:rPr lang="en-US" sz="2000" dirty="0"/>
              <a:t>Focus on converting bookings into actual stays. Enhance guest engagement before arrival to reduce no-shows and boost revenue.</a:t>
            </a:r>
          </a:p>
          <a:p>
            <a:pPr marL="0" indent="0">
              <a:buNone/>
            </a:pPr>
            <a:endParaRPr lang="en-US" u="sng" dirty="0"/>
          </a:p>
        </p:txBody>
      </p:sp>
    </p:spTree>
    <p:extLst>
      <p:ext uri="{BB962C8B-B14F-4D97-AF65-F5344CB8AC3E}">
        <p14:creationId xmlns:p14="http://schemas.microsoft.com/office/powerpoint/2010/main" val="601411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a:extLst>
            <a:ext uri="{FF2B5EF4-FFF2-40B4-BE49-F238E27FC236}">
              <a16:creationId xmlns:a16="http://schemas.microsoft.com/office/drawing/2014/main" id="{5859044F-305A-DEB1-F96A-BB546DF0666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F99091-12D9-7742-5059-7B51DF423510}"/>
              </a:ext>
            </a:extLst>
          </p:cNvPr>
          <p:cNvSpPr>
            <a:spLocks noGrp="1"/>
          </p:cNvSpPr>
          <p:nvPr>
            <p:ph idx="4294967295"/>
          </p:nvPr>
        </p:nvSpPr>
        <p:spPr>
          <a:xfrm>
            <a:off x="435844" y="291423"/>
            <a:ext cx="11320312" cy="6275154"/>
          </a:xfrm>
        </p:spPr>
        <p:txBody>
          <a:bodyPr>
            <a:normAutofit/>
          </a:bodyPr>
          <a:lstStyle/>
          <a:p>
            <a:pPr marL="0" indent="0">
              <a:lnSpc>
                <a:spcPts val="2160"/>
              </a:lnSpc>
              <a:buNone/>
            </a:pPr>
            <a:r>
              <a:rPr lang="en-US" sz="2000" b="1" u="sng" dirty="0"/>
              <a:t>Insight 3: Highest Booking Volume on Thursdays and Fridays</a:t>
            </a:r>
          </a:p>
          <a:p>
            <a:pPr>
              <a:lnSpc>
                <a:spcPts val="2160"/>
              </a:lnSpc>
            </a:pPr>
            <a:r>
              <a:rPr lang="en-US" sz="2000" dirty="0"/>
              <a:t>From the line chart:</a:t>
            </a:r>
          </a:p>
          <a:p>
            <a:pPr lvl="1">
              <a:lnSpc>
                <a:spcPts val="2160"/>
              </a:lnSpc>
            </a:pPr>
            <a:r>
              <a:rPr lang="en-US" sz="2000" dirty="0"/>
              <a:t>Friday: 19.6K, Thursday: 19.3K</a:t>
            </a:r>
          </a:p>
          <a:p>
            <a:pPr lvl="1">
              <a:lnSpc>
                <a:spcPts val="2160"/>
              </a:lnSpc>
            </a:pPr>
            <a:r>
              <a:rPr lang="en-US" sz="2000" dirty="0"/>
              <a:t>Lowest day: Tuesday with 14K</a:t>
            </a:r>
          </a:p>
          <a:p>
            <a:pPr>
              <a:lnSpc>
                <a:spcPts val="2160"/>
              </a:lnSpc>
            </a:pPr>
            <a:r>
              <a:rPr lang="en-US" sz="2000" b="1" dirty="0"/>
              <a:t>Suggested Action:</a:t>
            </a:r>
            <a:br>
              <a:rPr lang="en-US" sz="2000" dirty="0"/>
            </a:br>
            <a:r>
              <a:rPr lang="en-US" sz="2000" dirty="0"/>
              <a:t>Increase rates slightly on peak days (Thursday &amp; Friday). Launch midweek offers or campaigns to boost traffic on slower days like Tuesday.</a:t>
            </a:r>
          </a:p>
          <a:p>
            <a:pPr marL="0" indent="0">
              <a:lnSpc>
                <a:spcPts val="2160"/>
              </a:lnSpc>
              <a:buNone/>
            </a:pPr>
            <a:endParaRPr lang="en-US" sz="2000" u="sng" dirty="0"/>
          </a:p>
          <a:p>
            <a:pPr marL="0" indent="0">
              <a:lnSpc>
                <a:spcPts val="2160"/>
              </a:lnSpc>
              <a:buNone/>
            </a:pPr>
            <a:r>
              <a:rPr lang="en-US" sz="2000" b="1" u="sng" dirty="0"/>
              <a:t>Insight 4: Majority of Stays Are on Weekdays</a:t>
            </a:r>
          </a:p>
          <a:p>
            <a:pPr>
              <a:lnSpc>
                <a:spcPts val="2160"/>
              </a:lnSpc>
            </a:pPr>
            <a:r>
              <a:rPr lang="en-US" sz="2000" dirty="0"/>
              <a:t>From the pie chart:</a:t>
            </a:r>
          </a:p>
          <a:p>
            <a:pPr lvl="1">
              <a:lnSpc>
                <a:spcPts val="2160"/>
              </a:lnSpc>
            </a:pPr>
            <a:r>
              <a:rPr lang="en-US" sz="2000" dirty="0"/>
              <a:t>72.94% weekday stays</a:t>
            </a:r>
          </a:p>
          <a:p>
            <a:pPr lvl="1">
              <a:lnSpc>
                <a:spcPts val="2160"/>
              </a:lnSpc>
            </a:pPr>
            <a:r>
              <a:rPr lang="en-US" sz="2000" dirty="0"/>
              <a:t>27.06% weekend stays</a:t>
            </a:r>
          </a:p>
          <a:p>
            <a:pPr>
              <a:lnSpc>
                <a:spcPts val="2160"/>
              </a:lnSpc>
            </a:pPr>
            <a:r>
              <a:rPr lang="en-US" sz="2000" b="1" dirty="0"/>
              <a:t>Suggested Action:</a:t>
            </a:r>
            <a:br>
              <a:rPr lang="en-US" sz="2000" dirty="0"/>
            </a:br>
            <a:r>
              <a:rPr lang="en-US" sz="2000" dirty="0"/>
              <a:t>Introduce special </a:t>
            </a:r>
            <a:r>
              <a:rPr lang="en-US" sz="2000" b="1" dirty="0"/>
              <a:t>weekend packages</a:t>
            </a:r>
            <a:r>
              <a:rPr lang="en-US" sz="2000" dirty="0"/>
              <a:t> targeting families, couples, or leisure travelers to balance the occupancy between weekdays and weekends.</a:t>
            </a:r>
          </a:p>
          <a:p>
            <a:pPr marL="0" indent="0">
              <a:buNone/>
            </a:pPr>
            <a:endParaRPr lang="en-US" u="sng" dirty="0"/>
          </a:p>
        </p:txBody>
      </p:sp>
    </p:spTree>
    <p:extLst>
      <p:ext uri="{BB962C8B-B14F-4D97-AF65-F5344CB8AC3E}">
        <p14:creationId xmlns:p14="http://schemas.microsoft.com/office/powerpoint/2010/main" val="37531547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1F044-0B75-BF3A-B6CD-3E1565A0C616}"/>
              </a:ext>
            </a:extLst>
          </p:cNvPr>
          <p:cNvSpPr>
            <a:spLocks noGrp="1"/>
          </p:cNvSpPr>
          <p:nvPr>
            <p:ph type="title"/>
          </p:nvPr>
        </p:nvSpPr>
        <p:spPr>
          <a:xfrm>
            <a:off x="838200" y="365126"/>
            <a:ext cx="10515600" cy="696420"/>
          </a:xfrm>
        </p:spPr>
        <p:txBody>
          <a:bodyPr/>
          <a:lstStyle/>
          <a:p>
            <a:r>
              <a:rPr lang="en-US" dirty="0"/>
              <a:t>Reservations Dashboard</a:t>
            </a:r>
          </a:p>
        </p:txBody>
      </p:sp>
      <p:pic>
        <p:nvPicPr>
          <p:cNvPr id="5" name="Content Placeholder 4">
            <a:extLst>
              <a:ext uri="{FF2B5EF4-FFF2-40B4-BE49-F238E27FC236}">
                <a16:creationId xmlns:a16="http://schemas.microsoft.com/office/drawing/2014/main" id="{9790B5D8-6598-AEEC-8EE4-C3DDE10F7B1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1231" r="1383" b="1619"/>
          <a:stretch>
            <a:fillRect/>
          </a:stretch>
        </p:blipFill>
        <p:spPr>
          <a:xfrm>
            <a:off x="1270536" y="1061546"/>
            <a:ext cx="9977386" cy="5431328"/>
          </a:xfrm>
        </p:spPr>
      </p:pic>
    </p:spTree>
    <p:extLst>
      <p:ext uri="{BB962C8B-B14F-4D97-AF65-F5344CB8AC3E}">
        <p14:creationId xmlns:p14="http://schemas.microsoft.com/office/powerpoint/2010/main" val="643793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86F3824-3D77-B48A-F8B2-37923F27D1B9}"/>
              </a:ext>
            </a:extLst>
          </p:cNvPr>
          <p:cNvSpPr txBox="1"/>
          <p:nvPr/>
        </p:nvSpPr>
        <p:spPr>
          <a:xfrm>
            <a:off x="363794" y="304800"/>
            <a:ext cx="11628508" cy="6738383"/>
          </a:xfrm>
          <a:prstGeom prst="rect">
            <a:avLst/>
          </a:prstGeom>
          <a:noFill/>
        </p:spPr>
        <p:txBody>
          <a:bodyPr wrap="square">
            <a:spAutoFit/>
          </a:bodyPr>
          <a:lstStyle/>
          <a:p>
            <a:pPr>
              <a:lnSpc>
                <a:spcPts val="2600"/>
              </a:lnSpc>
              <a:buNone/>
            </a:pPr>
            <a:r>
              <a:rPr lang="en-US" sz="2000" b="1" u="sng" dirty="0"/>
              <a:t> Insight 1: Most Booked Room Type Is Mid-range, Not the Highest Paying</a:t>
            </a:r>
          </a:p>
          <a:p>
            <a:pPr>
              <a:lnSpc>
                <a:spcPts val="2600"/>
              </a:lnSpc>
              <a:buFont typeface="Arial" panose="020B0604020202020204" pitchFamily="34" charset="0"/>
              <a:buChar char="•"/>
            </a:pPr>
            <a:r>
              <a:rPr lang="en-US" sz="2000" dirty="0"/>
              <a:t>The highest number of reservations (~93) came from a room type with only </a:t>
            </a:r>
            <a:r>
              <a:rPr lang="en-US" sz="2000" b="1" dirty="0"/>
              <a:t>25K in revenue</a:t>
            </a:r>
            <a:r>
              <a:rPr lang="en-US" sz="2000" dirty="0"/>
              <a:t>.</a:t>
            </a:r>
          </a:p>
          <a:p>
            <a:pPr>
              <a:lnSpc>
                <a:spcPts val="2600"/>
              </a:lnSpc>
              <a:buFont typeface="Arial" panose="020B0604020202020204" pitchFamily="34" charset="0"/>
              <a:buChar char="•"/>
            </a:pPr>
            <a:r>
              <a:rPr lang="en-US" sz="2000" dirty="0"/>
              <a:t>However, </a:t>
            </a:r>
            <a:r>
              <a:rPr lang="en-US" sz="2000" b="1" dirty="0"/>
              <a:t>Room Type with only 41 reservations had the highest Average Daily Rate (ADR) of 171.</a:t>
            </a:r>
            <a:endParaRPr lang="en-US" sz="2000" dirty="0"/>
          </a:p>
          <a:p>
            <a:pPr marL="285750" indent="-285750">
              <a:lnSpc>
                <a:spcPts val="2600"/>
              </a:lnSpc>
              <a:buFont typeface="Arial" panose="020B0604020202020204" pitchFamily="34" charset="0"/>
              <a:buChar char="•"/>
            </a:pPr>
            <a:r>
              <a:rPr lang="en-US" sz="2000" b="1" dirty="0"/>
              <a:t>Suggested Action :</a:t>
            </a:r>
            <a:br>
              <a:rPr lang="en-US" sz="2000" dirty="0"/>
            </a:br>
            <a:r>
              <a:rPr lang="en-US" sz="2000" dirty="0"/>
              <a:t>Promote high-ADR room types through upselling or packaging strategies. Balance occupancy vs. revenue focus.</a:t>
            </a:r>
          </a:p>
          <a:p>
            <a:pPr>
              <a:lnSpc>
                <a:spcPts val="2600"/>
              </a:lnSpc>
            </a:pPr>
            <a:br>
              <a:rPr lang="en-US" sz="2000" u="sng" dirty="0"/>
            </a:br>
            <a:r>
              <a:rPr lang="en-US" sz="2000" b="1" u="sng" dirty="0"/>
              <a:t>Insight 2: Online Travel Agencies Dominate Booking Sources</a:t>
            </a:r>
          </a:p>
          <a:p>
            <a:pPr marL="285750" indent="-285750">
              <a:lnSpc>
                <a:spcPts val="2600"/>
              </a:lnSpc>
              <a:buFont typeface="Arial" panose="020B0604020202020204" pitchFamily="34" charset="0"/>
              <a:buChar char="•"/>
            </a:pPr>
            <a:r>
              <a:rPr lang="en-US" sz="2000" b="1" dirty="0"/>
              <a:t>56K total amount</a:t>
            </a:r>
            <a:r>
              <a:rPr lang="en-US" sz="2000" dirty="0"/>
              <a:t> came from </a:t>
            </a:r>
            <a:r>
              <a:rPr lang="en-US" sz="2000" b="1" dirty="0"/>
              <a:t>Online Travel Agencies</a:t>
            </a:r>
            <a:r>
              <a:rPr lang="en-US" sz="2000" dirty="0"/>
              <a:t>, more than double any other source.</a:t>
            </a:r>
          </a:p>
          <a:p>
            <a:pPr marL="285750" indent="-285750">
              <a:lnSpc>
                <a:spcPts val="2600"/>
              </a:lnSpc>
              <a:buFont typeface="Arial" panose="020B0604020202020204" pitchFamily="34" charset="0"/>
              <a:buChar char="•"/>
            </a:pPr>
            <a:r>
              <a:rPr lang="en-US" sz="2000" dirty="0"/>
              <a:t> </a:t>
            </a:r>
            <a:r>
              <a:rPr lang="en-US" sz="2000" b="1" dirty="0"/>
              <a:t>Suggested Action :</a:t>
            </a:r>
            <a:br>
              <a:rPr lang="en-US" sz="2000" dirty="0"/>
            </a:br>
            <a:r>
              <a:rPr lang="en-US" sz="2000" dirty="0"/>
              <a:t>Strengthen partnerships with OTAs, but monitor commission impact. Consider investing in direct booking incentives to increase margins.</a:t>
            </a:r>
          </a:p>
          <a:p>
            <a:pPr>
              <a:lnSpc>
                <a:spcPts val="2600"/>
              </a:lnSpc>
            </a:pPr>
            <a:endParaRPr lang="en-US" sz="2000" dirty="0"/>
          </a:p>
          <a:p>
            <a:pPr>
              <a:lnSpc>
                <a:spcPts val="2600"/>
              </a:lnSpc>
            </a:pPr>
            <a:r>
              <a:rPr lang="en-US" sz="2000" b="1" u="sng" dirty="0"/>
              <a:t>Insight 3: City Hotels Are Booked Twice as Much as Resort Hotels</a:t>
            </a:r>
          </a:p>
          <a:p>
            <a:pPr marL="285750" indent="-285750">
              <a:lnSpc>
                <a:spcPts val="2600"/>
              </a:lnSpc>
              <a:buFont typeface="Arial" panose="020B0604020202020204" pitchFamily="34" charset="0"/>
              <a:buChar char="•"/>
            </a:pPr>
            <a:r>
              <a:rPr lang="en-US" sz="2000" b="1" dirty="0"/>
              <a:t>City Hotels: 79K reservations</a:t>
            </a:r>
            <a:endParaRPr lang="en-US" sz="2000" dirty="0"/>
          </a:p>
          <a:p>
            <a:pPr marL="285750" indent="-285750">
              <a:lnSpc>
                <a:spcPts val="2600"/>
              </a:lnSpc>
              <a:buFont typeface="Arial" panose="020B0604020202020204" pitchFamily="34" charset="0"/>
              <a:buChar char="•"/>
            </a:pPr>
            <a:r>
              <a:rPr lang="en-US" sz="2000" b="1" dirty="0"/>
              <a:t>Resort Hotels: 40K</a:t>
            </a:r>
            <a:endParaRPr lang="en-US" sz="2000" dirty="0"/>
          </a:p>
          <a:p>
            <a:pPr marL="285750" indent="-285750">
              <a:lnSpc>
                <a:spcPts val="2600"/>
              </a:lnSpc>
              <a:buFont typeface="Arial" panose="020B0604020202020204" pitchFamily="34" charset="0"/>
              <a:buChar char="•"/>
            </a:pPr>
            <a:r>
              <a:rPr lang="en-US" sz="2000" dirty="0"/>
              <a:t> </a:t>
            </a:r>
            <a:r>
              <a:rPr lang="en-US" sz="2000" b="1" dirty="0"/>
              <a:t>Suggested Action :</a:t>
            </a:r>
            <a:br>
              <a:rPr lang="en-US" sz="2000" dirty="0"/>
            </a:br>
            <a:r>
              <a:rPr lang="en-US" sz="2000" dirty="0"/>
              <a:t>Explore reasons behind lower resort bookings (seasonality, accessibility, pricing) and launch tailored promotions.</a:t>
            </a:r>
          </a:p>
          <a:p>
            <a:pPr>
              <a:lnSpc>
                <a:spcPts val="2600"/>
              </a:lnSpc>
              <a:buNone/>
            </a:pPr>
            <a:endParaRPr lang="en-US" dirty="0"/>
          </a:p>
        </p:txBody>
      </p:sp>
    </p:spTree>
    <p:extLst>
      <p:ext uri="{BB962C8B-B14F-4D97-AF65-F5344CB8AC3E}">
        <p14:creationId xmlns:p14="http://schemas.microsoft.com/office/powerpoint/2010/main" val="1490492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15BEBC-0CCA-48D7-72D7-2E61D0A8BE5E}"/>
              </a:ext>
            </a:extLst>
          </p:cNvPr>
          <p:cNvSpPr txBox="1"/>
          <p:nvPr/>
        </p:nvSpPr>
        <p:spPr>
          <a:xfrm>
            <a:off x="283779" y="273269"/>
            <a:ext cx="11634952" cy="4404411"/>
          </a:xfrm>
          <a:prstGeom prst="rect">
            <a:avLst/>
          </a:prstGeom>
          <a:noFill/>
        </p:spPr>
        <p:txBody>
          <a:bodyPr wrap="square">
            <a:spAutoFit/>
          </a:bodyPr>
          <a:lstStyle/>
          <a:p>
            <a:pPr>
              <a:lnSpc>
                <a:spcPts val="2600"/>
              </a:lnSpc>
              <a:buNone/>
            </a:pPr>
            <a:r>
              <a:rPr lang="en-US" sz="2000" b="1" u="sng" dirty="0"/>
              <a:t> Insight 4: Most Guests Choose “Breakfast Only”</a:t>
            </a:r>
          </a:p>
          <a:p>
            <a:pPr>
              <a:lnSpc>
                <a:spcPts val="2600"/>
              </a:lnSpc>
              <a:buFont typeface="Arial" panose="020B0604020202020204" pitchFamily="34" charset="0"/>
              <a:buChar char="•"/>
            </a:pPr>
            <a:r>
              <a:rPr lang="en-US" sz="2000" b="1" dirty="0"/>
              <a:t>92K reservations</a:t>
            </a:r>
            <a:r>
              <a:rPr lang="en-US" sz="2000" dirty="0"/>
              <a:t> came with only breakfast included.</a:t>
            </a:r>
          </a:p>
          <a:p>
            <a:pPr>
              <a:lnSpc>
                <a:spcPts val="2600"/>
              </a:lnSpc>
              <a:buFont typeface="Arial" panose="020B0604020202020204" pitchFamily="34" charset="0"/>
              <a:buChar char="•"/>
            </a:pPr>
            <a:r>
              <a:rPr lang="en-US" sz="2000" dirty="0"/>
              <a:t>Very low adoption of full-board options like “Breakfast &amp; Lunch &amp; Dinner”.</a:t>
            </a:r>
          </a:p>
          <a:p>
            <a:pPr marL="285750" indent="-285750">
              <a:lnSpc>
                <a:spcPts val="2600"/>
              </a:lnSpc>
              <a:buFont typeface="Arial" panose="020B0604020202020204" pitchFamily="34" charset="0"/>
              <a:buChar char="•"/>
            </a:pPr>
            <a:r>
              <a:rPr lang="en-US" sz="2000" b="1" dirty="0"/>
              <a:t>Suggested Action :</a:t>
            </a:r>
            <a:br>
              <a:rPr lang="en-US" sz="2000" dirty="0"/>
            </a:br>
            <a:r>
              <a:rPr lang="en-US" sz="2000" dirty="0"/>
              <a:t>Introduce attractive meal upgrades or bundling. Offer discounts for adding lunch/dinner at booking stage.</a:t>
            </a:r>
          </a:p>
          <a:p>
            <a:pPr>
              <a:lnSpc>
                <a:spcPts val="2600"/>
              </a:lnSpc>
            </a:pPr>
            <a:endParaRPr lang="en-US" sz="2000" dirty="0"/>
          </a:p>
          <a:p>
            <a:pPr>
              <a:lnSpc>
                <a:spcPts val="2600"/>
              </a:lnSpc>
            </a:pPr>
            <a:br>
              <a:rPr lang="en-US" sz="2000" dirty="0"/>
            </a:br>
            <a:r>
              <a:rPr lang="en-US" sz="2000" b="1" u="sng" dirty="0"/>
              <a:t>Insight 5: Booking Channels Are Heavily Skewed</a:t>
            </a:r>
          </a:p>
          <a:p>
            <a:pPr marL="285750" indent="-285750">
              <a:lnSpc>
                <a:spcPts val="2600"/>
              </a:lnSpc>
              <a:buFont typeface="Arial" panose="020B0604020202020204" pitchFamily="34" charset="0"/>
              <a:buChar char="•"/>
            </a:pPr>
            <a:r>
              <a:rPr lang="en-US" sz="2000" b="1" dirty="0"/>
              <a:t>Travel Agent / Tour Operator</a:t>
            </a:r>
            <a:r>
              <a:rPr lang="en-US" sz="2000" dirty="0"/>
              <a:t> accounts for </a:t>
            </a:r>
            <a:r>
              <a:rPr lang="en-US" sz="2000" b="1" dirty="0"/>
              <a:t>81.98%</a:t>
            </a:r>
            <a:r>
              <a:rPr lang="en-US" sz="2000" dirty="0"/>
              <a:t> of bookings.</a:t>
            </a:r>
          </a:p>
          <a:p>
            <a:pPr marL="285750" indent="-285750">
              <a:lnSpc>
                <a:spcPts val="2600"/>
              </a:lnSpc>
              <a:buFont typeface="Arial" panose="020B0604020202020204" pitchFamily="34" charset="0"/>
              <a:buChar char="•"/>
            </a:pPr>
            <a:r>
              <a:rPr lang="en-US" sz="2000" dirty="0"/>
              <a:t>Direct and Corporate are very small portions (12.27%, 5.59%).</a:t>
            </a:r>
          </a:p>
          <a:p>
            <a:pPr marL="285750" indent="-285750">
              <a:lnSpc>
                <a:spcPts val="2600"/>
              </a:lnSpc>
              <a:buFont typeface="Arial" panose="020B0604020202020204" pitchFamily="34" charset="0"/>
              <a:buChar char="•"/>
            </a:pPr>
            <a:r>
              <a:rPr lang="en-US" sz="2000" b="1" dirty="0"/>
              <a:t>Suggested Action :</a:t>
            </a:r>
            <a:br>
              <a:rPr lang="en-US" sz="2000" dirty="0"/>
            </a:br>
            <a:r>
              <a:rPr lang="en-US" sz="2000" dirty="0"/>
              <a:t>Reduce over-dependence on intermediaries. Promote direct booking via hotel website or loyalty programs</a:t>
            </a:r>
            <a:r>
              <a:rPr lang="en-US" dirty="0"/>
              <a:t>.</a:t>
            </a:r>
          </a:p>
          <a:p>
            <a:pPr>
              <a:lnSpc>
                <a:spcPts val="2600"/>
              </a:lnSpc>
              <a:buNone/>
            </a:pPr>
            <a:endParaRPr lang="en-US" dirty="0"/>
          </a:p>
        </p:txBody>
      </p:sp>
    </p:spTree>
    <p:extLst>
      <p:ext uri="{BB962C8B-B14F-4D97-AF65-F5344CB8AC3E}">
        <p14:creationId xmlns:p14="http://schemas.microsoft.com/office/powerpoint/2010/main" val="26388915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9F7F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F6751-189A-36B9-39A9-8D0AE195B2E2}"/>
              </a:ext>
            </a:extLst>
          </p:cNvPr>
          <p:cNvSpPr>
            <a:spLocks noGrp="1"/>
          </p:cNvSpPr>
          <p:nvPr>
            <p:ph type="title"/>
          </p:nvPr>
        </p:nvSpPr>
        <p:spPr>
          <a:xfrm>
            <a:off x="838200" y="365126"/>
            <a:ext cx="10515600" cy="675398"/>
          </a:xfrm>
        </p:spPr>
        <p:txBody>
          <a:bodyPr>
            <a:normAutofit fontScale="90000"/>
          </a:bodyPr>
          <a:lstStyle/>
          <a:p>
            <a:r>
              <a:rPr lang="en-US" dirty="0"/>
              <a:t>Time Dashboard</a:t>
            </a:r>
          </a:p>
        </p:txBody>
      </p:sp>
      <p:pic>
        <p:nvPicPr>
          <p:cNvPr id="5" name="Content Placeholder 4">
            <a:extLst>
              <a:ext uri="{FF2B5EF4-FFF2-40B4-BE49-F238E27FC236}">
                <a16:creationId xmlns:a16="http://schemas.microsoft.com/office/drawing/2014/main" id="{369D0414-0140-9DB3-9DC8-D84D817253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040524"/>
            <a:ext cx="10515600" cy="5452350"/>
          </a:xfrm>
        </p:spPr>
      </p:pic>
    </p:spTree>
    <p:extLst>
      <p:ext uri="{BB962C8B-B14F-4D97-AF65-F5344CB8AC3E}">
        <p14:creationId xmlns:p14="http://schemas.microsoft.com/office/powerpoint/2010/main" val="1357119988"/>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themeOverride>
</file>

<file path=docProps/app.xml><?xml version="1.0" encoding="utf-8"?>
<Properties xmlns="http://schemas.openxmlformats.org/officeDocument/2006/extended-properties" xmlns:vt="http://schemas.openxmlformats.org/officeDocument/2006/docPropsVTypes">
  <Template/>
  <TotalTime>216</TotalTime>
  <Words>960</Words>
  <Application>Microsoft Office PowerPoint</Application>
  <PresentationFormat>Widescreen</PresentationFormat>
  <Paragraphs>75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(Body)</vt:lpstr>
      <vt:lpstr>Calibri Light</vt:lpstr>
      <vt:lpstr>Office Theme</vt:lpstr>
      <vt:lpstr>Hotel Transactions Analysis Report</vt:lpstr>
      <vt:lpstr>The Model</vt:lpstr>
      <vt:lpstr>General Dashboard </vt:lpstr>
      <vt:lpstr>Dashboard Insights (Reservation Performance)</vt:lpstr>
      <vt:lpstr>PowerPoint Presentation</vt:lpstr>
      <vt:lpstr>Reservations Dashboard</vt:lpstr>
      <vt:lpstr>PowerPoint Presentation</vt:lpstr>
      <vt:lpstr>PowerPoint Presentation</vt:lpstr>
      <vt:lpstr>Time Dashboard</vt:lpstr>
      <vt:lpstr>Insights</vt:lpstr>
      <vt:lpstr>Country Dashboard</vt:lpstr>
      <vt:lpstr>Insights</vt:lpstr>
      <vt:lpstr>Guests Dashboard</vt:lpstr>
      <vt:lpstr>Insights</vt:lpstr>
      <vt:lpstr>Amount Dashboard</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Rahma Hashem</dc:creator>
  <cp:lastModifiedBy>Rahma Hashem</cp:lastModifiedBy>
  <cp:revision>9</cp:revision>
  <dcterms:created xsi:type="dcterms:W3CDTF">2025-07-06T12:21:56Z</dcterms:created>
  <dcterms:modified xsi:type="dcterms:W3CDTF">2025-07-15T15:02:35Z</dcterms:modified>
</cp:coreProperties>
</file>