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Roboto"/>
      <p:regular r:id="rId18"/>
      <p:bold r:id="rId19"/>
      <p:italic r:id="rId20"/>
      <p:boldItalic r:id="rId21"/>
    </p:embeddedFont>
    <p:embeddedFont>
      <p:font typeface="Montserrat"/>
      <p:bold r:id="rId22"/>
      <p:boldItalic r:id="rId23"/>
    </p:embeddedFont>
    <p:embeddedFont>
      <p:font typeface="Montserrat ExtraBold"/>
      <p:bold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0" roundtripDataSignature="AMtx7mgqxo24boXpk7eOEG/uy//RqdQG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bold.fntdata"/><Relationship Id="rId21" Type="http://schemas.openxmlformats.org/officeDocument/2006/relationships/font" Target="fonts/Roboto-boldItalic.fntdata"/><Relationship Id="rId24" Type="http://schemas.openxmlformats.org/officeDocument/2006/relationships/font" Target="fonts/MontserratExtraBold-bold.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MontserratExtraBold-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f6e5f44c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1f6e5f44c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50">
                <a:solidFill>
                  <a:schemeClr val="dk1"/>
                </a:solidFill>
                <a:highlight>
                  <a:srgbClr val="FFFFFF"/>
                </a:highlight>
              </a:rPr>
              <a:t> comme une activitée qui sert à informé des nouvelles publications et des nouveaux développements dans un domaine précis on a la veille informationnelle </a:t>
            </a:r>
            <a:endParaRPr/>
          </a:p>
        </p:txBody>
      </p:sp>
      <p:sp>
        <p:nvSpPr>
          <p:cNvPr id="99" name="Google Shape;9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fe62ecb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rPr lang="en-US" sz="1300">
                <a:solidFill>
                  <a:schemeClr val="dk1"/>
                </a:solidFill>
              </a:rPr>
              <a:t>Pour cette raison, “Talan Tunisie“ est </a:t>
            </a:r>
            <a:r>
              <a:rPr lang="en-US" sz="1400">
                <a:solidFill>
                  <a:schemeClr val="dk1"/>
                </a:solidFill>
              </a:rPr>
              <a:t>en train de développer une solution </a:t>
            </a:r>
            <a:r>
              <a:rPr lang="en-US" sz="1300">
                <a:solidFill>
                  <a:schemeClr val="dk1"/>
                </a:solidFill>
              </a:rPr>
              <a:t>basée sur une architecture Big Data pour le mise en place d’une veille informationnelle à travers Les newsletters</a:t>
            </a:r>
            <a:endParaRPr sz="1300">
              <a:solidFill>
                <a:schemeClr val="dk1"/>
              </a:solidFill>
            </a:endParaRPr>
          </a:p>
          <a:p>
            <a:pPr indent="0" lvl="0" marL="0" rtl="0" algn="l">
              <a:spcBef>
                <a:spcPts val="0"/>
              </a:spcBef>
              <a:spcAft>
                <a:spcPts val="0"/>
              </a:spcAft>
              <a:buNone/>
            </a:pPr>
            <a:r>
              <a:t/>
            </a:r>
            <a:endParaRPr/>
          </a:p>
        </p:txBody>
      </p:sp>
      <p:sp>
        <p:nvSpPr>
          <p:cNvPr id="109" name="Google Shape;109;g11dfe62ecbd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333333"/>
                </a:solidFill>
                <a:highlight>
                  <a:srgbClr val="FFFFFF"/>
                </a:highlight>
                <a:latin typeface="Open Sans"/>
                <a:ea typeface="Open Sans"/>
                <a:cs typeface="Open Sans"/>
                <a:sym typeface="Open Sans"/>
              </a:rPr>
              <a:t>Une newsletter HTML est une page web qui est transmise via un service de diffusion d'emails. Parce que ce format inclut le graphisme et la couleur, les newsletters HTML sont plus attrayantes que les newsletters en texte simple.</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dfe62ecb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1dfe62ecbd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e236752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1e2367525a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0"/>
          <p:cNvSpPr/>
          <p:nvPr>
            <p:ph idx="2" type="pic"/>
          </p:nvPr>
        </p:nvSpPr>
        <p:spPr>
          <a:xfrm>
            <a:off x="1792288" y="612775"/>
            <a:ext cx="5486400" cy="4114800"/>
          </a:xfrm>
          <a:prstGeom prst="rect">
            <a:avLst/>
          </a:prstGeom>
          <a:noFill/>
          <a:ln>
            <a:noFill/>
          </a:ln>
        </p:spPr>
      </p:sp>
      <p:sp>
        <p:nvSpPr>
          <p:cNvPr id="64" name="Google Shape;64;p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12.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jpg"/><Relationship Id="rId4" Type="http://schemas.openxmlformats.org/officeDocument/2006/relationships/image" Target="../media/image23.png"/><Relationship Id="rId5" Type="http://schemas.openxmlformats.org/officeDocument/2006/relationships/image" Target="../media/image9.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5554" r="5555" t="0"/>
          <a:stretch/>
        </p:blipFill>
        <p:spPr>
          <a:xfrm>
            <a:off x="0" y="0"/>
            <a:ext cx="18288000" cy="10287000"/>
          </a:xfrm>
          <a:prstGeom prst="rect">
            <a:avLst/>
          </a:prstGeom>
          <a:noFill/>
          <a:ln>
            <a:noFill/>
          </a:ln>
        </p:spPr>
      </p:pic>
      <p:grpSp>
        <p:nvGrpSpPr>
          <p:cNvPr id="85" name="Google Shape;85;p1"/>
          <p:cNvGrpSpPr/>
          <p:nvPr/>
        </p:nvGrpSpPr>
        <p:grpSpPr>
          <a:xfrm>
            <a:off x="775946" y="623693"/>
            <a:ext cx="4313792" cy="351706"/>
            <a:chOff x="0" y="0"/>
            <a:chExt cx="5751723" cy="468942"/>
          </a:xfrm>
        </p:grpSpPr>
        <p:sp>
          <p:nvSpPr>
            <p:cNvPr id="86" name="Google Shape;86;p1"/>
            <p:cNvSpPr txBox="1"/>
            <p:nvPr/>
          </p:nvSpPr>
          <p:spPr>
            <a:xfrm>
              <a:off x="744880" y="17301"/>
              <a:ext cx="5006843" cy="3962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1800" u="none" cap="none" strike="noStrike">
                  <a:solidFill>
                    <a:srgbClr val="F8F8F8"/>
                  </a:solidFill>
                  <a:latin typeface="Montserrat"/>
                  <a:ea typeface="Montserrat"/>
                  <a:cs typeface="Montserrat"/>
                  <a:sym typeface="Montserrat"/>
                </a:rPr>
                <a:t>TALAN INNOVATION FACTORY</a:t>
              </a:r>
              <a:endParaRPr/>
            </a:p>
          </p:txBody>
        </p:sp>
        <p:sp>
          <p:nvSpPr>
            <p:cNvPr id="87" name="Google Shape;87;p1"/>
            <p:cNvSpPr/>
            <p:nvPr/>
          </p:nvSpPr>
          <p:spPr>
            <a:xfrm>
              <a:off x="0" y="0"/>
              <a:ext cx="468942" cy="468942"/>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5BE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 name="Google Shape;88;p1"/>
          <p:cNvPicPr preferRelativeResize="0"/>
          <p:nvPr/>
        </p:nvPicPr>
        <p:blipFill rotWithShape="1">
          <a:blip r:embed="rId4">
            <a:alphaModFix amt="50000"/>
          </a:blip>
          <a:srcRect b="0" l="0" r="0" t="0"/>
          <a:stretch/>
        </p:blipFill>
        <p:spPr>
          <a:xfrm rot="5400000">
            <a:off x="0" y="5684800"/>
            <a:ext cx="4602200" cy="4602200"/>
          </a:xfrm>
          <a:prstGeom prst="rect">
            <a:avLst/>
          </a:prstGeom>
          <a:noFill/>
          <a:ln>
            <a:noFill/>
          </a:ln>
        </p:spPr>
      </p:pic>
      <p:pic>
        <p:nvPicPr>
          <p:cNvPr id="89" name="Google Shape;89;p1"/>
          <p:cNvPicPr preferRelativeResize="0"/>
          <p:nvPr/>
        </p:nvPicPr>
        <p:blipFill rotWithShape="1">
          <a:blip r:embed="rId5">
            <a:alphaModFix amt="60000"/>
          </a:blip>
          <a:srcRect b="0" l="0" r="0" t="0"/>
          <a:stretch/>
        </p:blipFill>
        <p:spPr>
          <a:xfrm rot="-5400000">
            <a:off x="16188856" y="-127149"/>
            <a:ext cx="2205096" cy="2205096"/>
          </a:xfrm>
          <a:prstGeom prst="rect">
            <a:avLst/>
          </a:prstGeom>
          <a:noFill/>
          <a:ln>
            <a:noFill/>
          </a:ln>
        </p:spPr>
      </p:pic>
      <p:sp>
        <p:nvSpPr>
          <p:cNvPr id="90" name="Google Shape;90;p1"/>
          <p:cNvSpPr txBox="1"/>
          <p:nvPr/>
        </p:nvSpPr>
        <p:spPr>
          <a:xfrm>
            <a:off x="0" y="9549889"/>
            <a:ext cx="18288000" cy="3397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Montserrat"/>
                <a:ea typeface="Montserrat"/>
                <a:cs typeface="Montserrat"/>
                <a:sym typeface="Montserrat"/>
              </a:rPr>
              <a:t>2022-2023</a:t>
            </a:r>
            <a:endParaRPr/>
          </a:p>
        </p:txBody>
      </p:sp>
      <p:pic>
        <p:nvPicPr>
          <p:cNvPr id="91" name="Google Shape;91;p1"/>
          <p:cNvPicPr preferRelativeResize="0"/>
          <p:nvPr/>
        </p:nvPicPr>
        <p:blipFill rotWithShape="1">
          <a:blip r:embed="rId6">
            <a:alphaModFix/>
          </a:blip>
          <a:srcRect b="68068" l="0" r="0" t="0"/>
          <a:stretch/>
        </p:blipFill>
        <p:spPr>
          <a:xfrm>
            <a:off x="15909551" y="9012967"/>
            <a:ext cx="2484401" cy="1121961"/>
          </a:xfrm>
          <a:prstGeom prst="rect">
            <a:avLst/>
          </a:prstGeom>
          <a:noFill/>
          <a:ln>
            <a:noFill/>
          </a:ln>
        </p:spPr>
      </p:pic>
      <p:pic>
        <p:nvPicPr>
          <p:cNvPr id="92" name="Google Shape;92;p1"/>
          <p:cNvPicPr preferRelativeResize="0"/>
          <p:nvPr/>
        </p:nvPicPr>
        <p:blipFill rotWithShape="1">
          <a:blip r:embed="rId7">
            <a:alphaModFix amt="70000"/>
          </a:blip>
          <a:srcRect b="0" l="0" r="0" t="0"/>
          <a:stretch/>
        </p:blipFill>
        <p:spPr>
          <a:xfrm rot="-5400000">
            <a:off x="4887671" y="3724724"/>
            <a:ext cx="5675105" cy="2837552"/>
          </a:xfrm>
          <a:prstGeom prst="rect">
            <a:avLst/>
          </a:prstGeom>
          <a:noFill/>
          <a:ln>
            <a:noFill/>
          </a:ln>
        </p:spPr>
      </p:pic>
      <p:pic>
        <p:nvPicPr>
          <p:cNvPr id="93" name="Google Shape;93;p1"/>
          <p:cNvPicPr preferRelativeResize="0"/>
          <p:nvPr/>
        </p:nvPicPr>
        <p:blipFill rotWithShape="1">
          <a:blip r:embed="rId8">
            <a:alphaModFix amt="50000"/>
          </a:blip>
          <a:srcRect b="0" l="0" r="0" t="0"/>
          <a:stretch/>
        </p:blipFill>
        <p:spPr>
          <a:xfrm>
            <a:off x="6595762" y="2595262"/>
            <a:ext cx="5096476" cy="5096476"/>
          </a:xfrm>
          <a:prstGeom prst="rect">
            <a:avLst/>
          </a:prstGeom>
          <a:noFill/>
          <a:ln>
            <a:noFill/>
          </a:ln>
        </p:spPr>
      </p:pic>
      <p:pic>
        <p:nvPicPr>
          <p:cNvPr id="94" name="Google Shape;94;p1"/>
          <p:cNvPicPr preferRelativeResize="0"/>
          <p:nvPr/>
        </p:nvPicPr>
        <p:blipFill rotWithShape="1">
          <a:blip r:embed="rId9">
            <a:alphaModFix amt="60000"/>
          </a:blip>
          <a:srcRect b="0" l="0" r="0" t="0"/>
          <a:stretch/>
        </p:blipFill>
        <p:spPr>
          <a:xfrm rot="5400000">
            <a:off x="7535971" y="3535471"/>
            <a:ext cx="6432117" cy="3216058"/>
          </a:xfrm>
          <a:prstGeom prst="rect">
            <a:avLst/>
          </a:prstGeom>
          <a:noFill/>
          <a:ln>
            <a:noFill/>
          </a:ln>
        </p:spPr>
      </p:pic>
      <p:sp>
        <p:nvSpPr>
          <p:cNvPr id="95" name="Google Shape;95;p1"/>
          <p:cNvSpPr txBox="1"/>
          <p:nvPr/>
        </p:nvSpPr>
        <p:spPr>
          <a:xfrm>
            <a:off x="6893550" y="3661250"/>
            <a:ext cx="4500900" cy="3771000"/>
          </a:xfrm>
          <a:prstGeom prst="rect">
            <a:avLst/>
          </a:prstGeom>
          <a:noFill/>
          <a:ln>
            <a:noFill/>
          </a:ln>
        </p:spPr>
        <p:txBody>
          <a:bodyPr anchorCtr="0" anchor="t" bIns="0" lIns="0" spcFirstLastPara="1" rIns="0" wrap="square" tIns="0">
            <a:spAutoFit/>
          </a:bodyPr>
          <a:lstStyle/>
          <a:p>
            <a:pPr indent="0" lvl="0" marL="0" rtl="0" algn="ctr">
              <a:lnSpc>
                <a:spcPct val="150000"/>
              </a:lnSpc>
              <a:spcBef>
                <a:spcPts val="0"/>
              </a:spcBef>
              <a:spcAft>
                <a:spcPts val="0"/>
              </a:spcAft>
              <a:buNone/>
            </a:pPr>
            <a:r>
              <a:rPr b="1" lang="en-US" sz="3500">
                <a:solidFill>
                  <a:schemeClr val="lt1"/>
                </a:solidFill>
              </a:rPr>
              <a:t>M</a:t>
            </a:r>
            <a:r>
              <a:rPr b="1" lang="en-US" sz="3500">
                <a:solidFill>
                  <a:schemeClr val="lt1"/>
                </a:solidFill>
              </a:rPr>
              <a:t>ise en place d’une veille informationnelle à travers les newsletters</a:t>
            </a:r>
            <a:endParaRPr sz="3500">
              <a:solidFill>
                <a:schemeClr val="lt1"/>
              </a:solidFill>
            </a:endParaRPr>
          </a:p>
        </p:txBody>
      </p:sp>
      <p:sp>
        <p:nvSpPr>
          <p:cNvPr id="96" name="Google Shape;96;p1"/>
          <p:cNvSpPr txBox="1"/>
          <p:nvPr/>
        </p:nvSpPr>
        <p:spPr>
          <a:xfrm>
            <a:off x="6893556" y="8580815"/>
            <a:ext cx="11780100" cy="369300"/>
          </a:xfrm>
          <a:prstGeom prst="rect">
            <a:avLst/>
          </a:prstGeom>
          <a:noFill/>
          <a:ln>
            <a:noFill/>
          </a:ln>
        </p:spPr>
        <p:txBody>
          <a:bodyPr anchorCtr="0" anchor="t" bIns="0" lIns="0" spcFirstLastPara="1" rIns="0" wrap="square" tIns="0">
            <a:spAutoFit/>
          </a:bodyPr>
          <a:lstStyle/>
          <a:p>
            <a:pPr indent="0" lvl="0" marL="0" marR="0" rtl="0" algn="l">
              <a:lnSpc>
                <a:spcPct val="140021"/>
              </a:lnSpc>
              <a:spcBef>
                <a:spcPts val="0"/>
              </a:spcBef>
              <a:spcAft>
                <a:spcPts val="0"/>
              </a:spcAft>
              <a:buNone/>
            </a:pPr>
            <a:r>
              <a:rPr lang="en-US" sz="2400">
                <a:solidFill>
                  <a:srgbClr val="FFFFFF"/>
                </a:solidFill>
                <a:latin typeface="Montserrat"/>
                <a:ea typeface="Montserrat"/>
                <a:cs typeface="Montserrat"/>
                <a:sym typeface="Montserrat"/>
              </a:rPr>
              <a:t>élaborer par : Rahma Hammami</a:t>
            </a:r>
            <a:endParaRPr sz="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nvSpPr>
        <p:spPr>
          <a:xfrm>
            <a:off x="8216125" y="1021550"/>
            <a:ext cx="8736000" cy="769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5000">
                <a:solidFill>
                  <a:srgbClr val="552CF0"/>
                </a:solidFill>
                <a:latin typeface="Montserrat"/>
                <a:ea typeface="Montserrat"/>
                <a:cs typeface="Montserrat"/>
                <a:sym typeface="Montserrat"/>
              </a:rPr>
              <a:t>Pourquoi Cassandra ?</a:t>
            </a:r>
            <a:endParaRPr sz="5000"/>
          </a:p>
        </p:txBody>
      </p:sp>
      <p:pic>
        <p:nvPicPr>
          <p:cNvPr id="189" name="Google Shape;189;p25"/>
          <p:cNvPicPr preferRelativeResize="0"/>
          <p:nvPr/>
        </p:nvPicPr>
        <p:blipFill rotWithShape="1">
          <a:blip r:embed="rId3">
            <a:alphaModFix/>
          </a:blip>
          <a:srcRect b="0" l="0" r="0" t="0"/>
          <a:stretch/>
        </p:blipFill>
        <p:spPr>
          <a:xfrm>
            <a:off x="16474913" y="8954414"/>
            <a:ext cx="1568775" cy="1568775"/>
          </a:xfrm>
          <a:prstGeom prst="rect">
            <a:avLst/>
          </a:prstGeom>
          <a:noFill/>
          <a:ln>
            <a:noFill/>
          </a:ln>
        </p:spPr>
      </p:pic>
      <p:pic>
        <p:nvPicPr>
          <p:cNvPr id="190" name="Google Shape;190;p25"/>
          <p:cNvPicPr preferRelativeResize="0"/>
          <p:nvPr/>
        </p:nvPicPr>
        <p:blipFill rotWithShape="1">
          <a:blip r:embed="rId4">
            <a:alphaModFix amt="90000"/>
          </a:blip>
          <a:srcRect b="0" l="0" r="0" t="0"/>
          <a:stretch/>
        </p:blipFill>
        <p:spPr>
          <a:xfrm rot="-5400000">
            <a:off x="15527187" y="0"/>
            <a:ext cx="2760813" cy="2760813"/>
          </a:xfrm>
          <a:prstGeom prst="rect">
            <a:avLst/>
          </a:prstGeom>
          <a:noFill/>
          <a:ln>
            <a:noFill/>
          </a:ln>
        </p:spPr>
      </p:pic>
      <p:pic>
        <p:nvPicPr>
          <p:cNvPr id="191" name="Google Shape;191;p25"/>
          <p:cNvPicPr preferRelativeResize="0"/>
          <p:nvPr/>
        </p:nvPicPr>
        <p:blipFill>
          <a:blip r:embed="rId5">
            <a:alphaModFix/>
          </a:blip>
          <a:stretch>
            <a:fillRect/>
          </a:stretch>
        </p:blipFill>
        <p:spPr>
          <a:xfrm>
            <a:off x="1292200" y="1791050"/>
            <a:ext cx="7944675" cy="8363400"/>
          </a:xfrm>
          <a:prstGeom prst="rect">
            <a:avLst/>
          </a:prstGeom>
          <a:noFill/>
          <a:ln>
            <a:noFill/>
          </a:ln>
        </p:spPr>
      </p:pic>
      <p:sp>
        <p:nvSpPr>
          <p:cNvPr id="192" name="Google Shape;192;p25"/>
          <p:cNvSpPr txBox="1"/>
          <p:nvPr/>
        </p:nvSpPr>
        <p:spPr>
          <a:xfrm>
            <a:off x="10395200" y="3881450"/>
            <a:ext cx="7648500" cy="22164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dk1"/>
              </a:buClr>
              <a:buSzPts val="2400"/>
              <a:buFont typeface="Roboto"/>
              <a:buChar char="●"/>
            </a:pPr>
            <a:r>
              <a:rPr b="1" lang="en-US" sz="2400">
                <a:solidFill>
                  <a:schemeClr val="dk1"/>
                </a:solidFill>
                <a:highlight>
                  <a:schemeClr val="lt1"/>
                </a:highlight>
                <a:latin typeface="Roboto"/>
                <a:ea typeface="Roboto"/>
                <a:cs typeface="Roboto"/>
                <a:sym typeface="Roboto"/>
              </a:rPr>
              <a:t>Fournit des performances évolutives et linéaires élevées</a:t>
            </a:r>
            <a:endParaRPr b="1" sz="2400">
              <a:solidFill>
                <a:schemeClr val="dk1"/>
              </a:solidFill>
              <a:highlight>
                <a:schemeClr val="lt1"/>
              </a:highlight>
              <a:latin typeface="Roboto"/>
              <a:ea typeface="Roboto"/>
              <a:cs typeface="Roboto"/>
              <a:sym typeface="Roboto"/>
            </a:endParaRPr>
          </a:p>
          <a:p>
            <a:pPr indent="-381000" lvl="0" marL="457200" rtl="0" algn="l">
              <a:lnSpc>
                <a:spcPct val="150000"/>
              </a:lnSpc>
              <a:spcBef>
                <a:spcPts val="0"/>
              </a:spcBef>
              <a:spcAft>
                <a:spcPts val="0"/>
              </a:spcAft>
              <a:buClr>
                <a:schemeClr val="dk1"/>
              </a:buClr>
              <a:buSzPts val="2400"/>
              <a:buFont typeface="Roboto"/>
              <a:buChar char="●"/>
            </a:pPr>
            <a:r>
              <a:rPr b="1" lang="en-US" sz="2400">
                <a:solidFill>
                  <a:schemeClr val="dk1"/>
                </a:solidFill>
                <a:highlight>
                  <a:schemeClr val="lt1"/>
                </a:highlight>
                <a:latin typeface="Roboto"/>
                <a:ea typeface="Roboto"/>
                <a:cs typeface="Roboto"/>
                <a:sym typeface="Roboto"/>
              </a:rPr>
              <a:t>Capacité d'exécution multi-requêtes</a:t>
            </a:r>
            <a:endParaRPr b="1" sz="2400">
              <a:solidFill>
                <a:schemeClr val="dk1"/>
              </a:solidFill>
              <a:highlight>
                <a:schemeClr val="lt1"/>
              </a:highlight>
              <a:latin typeface="Roboto"/>
              <a:ea typeface="Roboto"/>
              <a:cs typeface="Roboto"/>
              <a:sym typeface="Roboto"/>
            </a:endParaRPr>
          </a:p>
          <a:p>
            <a:pPr indent="-381000" lvl="0" marL="457200" rtl="0" algn="l">
              <a:lnSpc>
                <a:spcPct val="150000"/>
              </a:lnSpc>
              <a:spcBef>
                <a:spcPts val="0"/>
              </a:spcBef>
              <a:spcAft>
                <a:spcPts val="0"/>
              </a:spcAft>
              <a:buClr>
                <a:schemeClr val="dk1"/>
              </a:buClr>
              <a:buSzPts val="2400"/>
              <a:buFont typeface="Roboto"/>
              <a:buChar char="●"/>
            </a:pPr>
            <a:r>
              <a:rPr b="1" lang="en-US" sz="2400">
                <a:solidFill>
                  <a:schemeClr val="dk1"/>
                </a:solidFill>
                <a:highlight>
                  <a:schemeClr val="lt1"/>
                </a:highlight>
                <a:latin typeface="Roboto"/>
                <a:ea typeface="Roboto"/>
                <a:cs typeface="Roboto"/>
                <a:sym typeface="Roboto"/>
              </a:rPr>
              <a:t>Plus rapide pour les requêtes de petits scripts</a:t>
            </a:r>
            <a:endParaRPr b="1"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1f6e5f44c9_0_3"/>
          <p:cNvSpPr txBox="1"/>
          <p:nvPr/>
        </p:nvSpPr>
        <p:spPr>
          <a:xfrm>
            <a:off x="6223025" y="1286150"/>
            <a:ext cx="8736000" cy="769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5000">
                <a:solidFill>
                  <a:srgbClr val="552CF0"/>
                </a:solidFill>
                <a:latin typeface="Montserrat"/>
                <a:ea typeface="Montserrat"/>
                <a:cs typeface="Montserrat"/>
                <a:sym typeface="Montserrat"/>
              </a:rPr>
              <a:t>Web Scraping</a:t>
            </a:r>
            <a:endParaRPr sz="5000"/>
          </a:p>
        </p:txBody>
      </p:sp>
      <p:pic>
        <p:nvPicPr>
          <p:cNvPr id="198" name="Google Shape;198;g11f6e5f44c9_0_3"/>
          <p:cNvPicPr preferRelativeResize="0"/>
          <p:nvPr/>
        </p:nvPicPr>
        <p:blipFill rotWithShape="1">
          <a:blip r:embed="rId3">
            <a:alphaModFix/>
          </a:blip>
          <a:srcRect b="0" l="0" r="0" t="0"/>
          <a:stretch/>
        </p:blipFill>
        <p:spPr>
          <a:xfrm>
            <a:off x="16474913" y="8954414"/>
            <a:ext cx="1568775" cy="1568775"/>
          </a:xfrm>
          <a:prstGeom prst="rect">
            <a:avLst/>
          </a:prstGeom>
          <a:noFill/>
          <a:ln>
            <a:noFill/>
          </a:ln>
        </p:spPr>
      </p:pic>
      <p:pic>
        <p:nvPicPr>
          <p:cNvPr id="199" name="Google Shape;199;g11f6e5f44c9_0_3"/>
          <p:cNvPicPr preferRelativeResize="0"/>
          <p:nvPr/>
        </p:nvPicPr>
        <p:blipFill rotWithShape="1">
          <a:blip r:embed="rId4">
            <a:alphaModFix amt="90000"/>
          </a:blip>
          <a:srcRect b="0" l="0" r="0" t="0"/>
          <a:stretch/>
        </p:blipFill>
        <p:spPr>
          <a:xfrm rot="-5400000">
            <a:off x="15527187" y="0"/>
            <a:ext cx="2760813" cy="2760813"/>
          </a:xfrm>
          <a:prstGeom prst="rect">
            <a:avLst/>
          </a:prstGeom>
          <a:noFill/>
          <a:ln>
            <a:noFill/>
          </a:ln>
        </p:spPr>
      </p:pic>
      <p:sp>
        <p:nvSpPr>
          <p:cNvPr id="200" name="Google Shape;200;g11f6e5f44c9_0_3"/>
          <p:cNvSpPr txBox="1"/>
          <p:nvPr/>
        </p:nvSpPr>
        <p:spPr>
          <a:xfrm>
            <a:off x="865225" y="3429000"/>
            <a:ext cx="7648500" cy="5541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dk1"/>
              </a:buClr>
              <a:buSzPts val="2400"/>
              <a:buFont typeface="Roboto"/>
              <a:buChar char="●"/>
            </a:pPr>
            <a:r>
              <a:rPr b="1" lang="en-US" sz="2400">
                <a:solidFill>
                  <a:schemeClr val="dk1"/>
                </a:solidFill>
                <a:highlight>
                  <a:schemeClr val="lt1"/>
                </a:highlight>
                <a:latin typeface="Roboto"/>
                <a:ea typeface="Roboto"/>
                <a:cs typeface="Roboto"/>
                <a:sym typeface="Roboto"/>
              </a:rPr>
              <a:t>Medium.com </a:t>
            </a:r>
            <a:endParaRPr b="1" sz="2400">
              <a:solidFill>
                <a:schemeClr val="dk1"/>
              </a:solidFill>
              <a:highlight>
                <a:schemeClr val="lt1"/>
              </a:highlight>
              <a:latin typeface="Roboto"/>
              <a:ea typeface="Roboto"/>
              <a:cs typeface="Roboto"/>
              <a:sym typeface="Roboto"/>
            </a:endParaRPr>
          </a:p>
        </p:txBody>
      </p:sp>
      <p:pic>
        <p:nvPicPr>
          <p:cNvPr id="201" name="Google Shape;201;g11f6e5f44c9_0_3"/>
          <p:cNvPicPr preferRelativeResize="0"/>
          <p:nvPr/>
        </p:nvPicPr>
        <p:blipFill>
          <a:blip r:embed="rId5">
            <a:alphaModFix/>
          </a:blip>
          <a:stretch>
            <a:fillRect/>
          </a:stretch>
        </p:blipFill>
        <p:spPr>
          <a:xfrm>
            <a:off x="1245400" y="4595825"/>
            <a:ext cx="14948298" cy="2090725"/>
          </a:xfrm>
          <a:prstGeom prst="rect">
            <a:avLst/>
          </a:prstGeom>
          <a:noFill/>
          <a:ln>
            <a:noFill/>
          </a:ln>
        </p:spPr>
      </p:pic>
      <p:pic>
        <p:nvPicPr>
          <p:cNvPr id="202" name="Google Shape;202;g11f6e5f44c9_0_3"/>
          <p:cNvPicPr preferRelativeResize="0"/>
          <p:nvPr/>
        </p:nvPicPr>
        <p:blipFill>
          <a:blip r:embed="rId6">
            <a:alphaModFix/>
          </a:blip>
          <a:stretch>
            <a:fillRect/>
          </a:stretch>
        </p:blipFill>
        <p:spPr>
          <a:xfrm>
            <a:off x="2959925" y="525525"/>
            <a:ext cx="2290749" cy="2290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9"/>
          <p:cNvPicPr preferRelativeResize="0"/>
          <p:nvPr/>
        </p:nvPicPr>
        <p:blipFill rotWithShape="1">
          <a:blip r:embed="rId3">
            <a:alphaModFix/>
          </a:blip>
          <a:srcRect b="18998" l="13342" r="13173" t="18998"/>
          <a:stretch/>
        </p:blipFill>
        <p:spPr>
          <a:xfrm>
            <a:off x="0" y="0"/>
            <a:ext cx="18288000" cy="10287000"/>
          </a:xfrm>
          <a:prstGeom prst="rect">
            <a:avLst/>
          </a:prstGeom>
          <a:noFill/>
          <a:ln>
            <a:noFill/>
          </a:ln>
        </p:spPr>
      </p:pic>
      <p:sp>
        <p:nvSpPr>
          <p:cNvPr id="208" name="Google Shape;208;p29"/>
          <p:cNvSpPr txBox="1"/>
          <p:nvPr/>
        </p:nvSpPr>
        <p:spPr>
          <a:xfrm>
            <a:off x="12338448" y="6424488"/>
            <a:ext cx="4920852" cy="272466"/>
          </a:xfrm>
          <a:prstGeom prst="rect">
            <a:avLst/>
          </a:prstGeom>
          <a:noFill/>
          <a:ln>
            <a:noFill/>
          </a:ln>
        </p:spPr>
        <p:txBody>
          <a:bodyPr anchorCtr="0" anchor="t" bIns="0" lIns="0" spcFirstLastPara="1" rIns="0" wrap="square" tIns="0">
            <a:spAutoFit/>
          </a:bodyPr>
          <a:lstStyle/>
          <a:p>
            <a:pPr indent="0" lvl="0" marL="0" marR="0" rtl="0" algn="ctr">
              <a:lnSpc>
                <a:spcPct val="136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209" name="Google Shape;209;p29"/>
          <p:cNvPicPr preferRelativeResize="0"/>
          <p:nvPr/>
        </p:nvPicPr>
        <p:blipFill rotWithShape="1">
          <a:blip r:embed="rId4">
            <a:alphaModFix amt="64000"/>
          </a:blip>
          <a:srcRect b="0" l="0" r="0" t="0"/>
          <a:stretch/>
        </p:blipFill>
        <p:spPr>
          <a:xfrm>
            <a:off x="7649294" y="0"/>
            <a:ext cx="10638706" cy="10638706"/>
          </a:xfrm>
          <a:prstGeom prst="rect">
            <a:avLst/>
          </a:prstGeom>
          <a:noFill/>
          <a:ln>
            <a:noFill/>
          </a:ln>
        </p:spPr>
      </p:pic>
      <p:pic>
        <p:nvPicPr>
          <p:cNvPr id="210" name="Google Shape;210;p29"/>
          <p:cNvPicPr preferRelativeResize="0"/>
          <p:nvPr/>
        </p:nvPicPr>
        <p:blipFill rotWithShape="1">
          <a:blip r:embed="rId5">
            <a:alphaModFix amt="90000"/>
          </a:blip>
          <a:srcRect b="0" l="0" r="0" t="0"/>
          <a:stretch/>
        </p:blipFill>
        <p:spPr>
          <a:xfrm rot="10800000">
            <a:off x="0" y="0"/>
            <a:ext cx="2760813" cy="2760813"/>
          </a:xfrm>
          <a:prstGeom prst="rect">
            <a:avLst/>
          </a:prstGeom>
          <a:noFill/>
          <a:ln>
            <a:noFill/>
          </a:ln>
        </p:spPr>
      </p:pic>
      <p:sp>
        <p:nvSpPr>
          <p:cNvPr id="211" name="Google Shape;211;p29"/>
          <p:cNvSpPr txBox="1"/>
          <p:nvPr/>
        </p:nvSpPr>
        <p:spPr>
          <a:xfrm>
            <a:off x="0" y="9540364"/>
            <a:ext cx="18288000" cy="3492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2022-2023</a:t>
            </a:r>
            <a:endParaRPr/>
          </a:p>
        </p:txBody>
      </p:sp>
      <p:grpSp>
        <p:nvGrpSpPr>
          <p:cNvPr id="212" name="Google Shape;212;p29"/>
          <p:cNvGrpSpPr/>
          <p:nvPr/>
        </p:nvGrpSpPr>
        <p:grpSpPr>
          <a:xfrm>
            <a:off x="9878021" y="4529387"/>
            <a:ext cx="4920852" cy="2028173"/>
            <a:chOff x="0" y="-57150"/>
            <a:chExt cx="6561137" cy="2704230"/>
          </a:xfrm>
        </p:grpSpPr>
        <p:sp>
          <p:nvSpPr>
            <p:cNvPr id="213" name="Google Shape;213;p29"/>
            <p:cNvSpPr txBox="1"/>
            <p:nvPr/>
          </p:nvSpPr>
          <p:spPr>
            <a:xfrm>
              <a:off x="0" y="-57150"/>
              <a:ext cx="6561137" cy="127635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6000" u="none" cap="none" strike="noStrike">
                  <a:solidFill>
                    <a:srgbClr val="F8F8F8"/>
                  </a:solidFill>
                  <a:latin typeface="Montserrat ExtraBold"/>
                  <a:ea typeface="Montserrat ExtraBold"/>
                  <a:cs typeface="Montserrat ExtraBold"/>
                  <a:sym typeface="Montserrat ExtraBold"/>
                </a:rPr>
                <a:t>Merci </a:t>
              </a:r>
              <a:endParaRPr/>
            </a:p>
          </p:txBody>
        </p:sp>
        <p:sp>
          <p:nvSpPr>
            <p:cNvPr id="214" name="Google Shape;214;p29"/>
            <p:cNvSpPr txBox="1"/>
            <p:nvPr/>
          </p:nvSpPr>
          <p:spPr>
            <a:xfrm>
              <a:off x="0" y="2296492"/>
              <a:ext cx="6561137" cy="350588"/>
            </a:xfrm>
            <a:prstGeom prst="rect">
              <a:avLst/>
            </a:prstGeom>
            <a:noFill/>
            <a:ln>
              <a:noFill/>
            </a:ln>
          </p:spPr>
          <p:txBody>
            <a:bodyPr anchorCtr="0" anchor="t" bIns="0" lIns="0" spcFirstLastPara="1" rIns="0" wrap="square" tIns="0">
              <a:spAutoFit/>
            </a:bodyPr>
            <a:lstStyle/>
            <a:p>
              <a:pPr indent="0" lvl="0" marL="0" marR="0" rtl="0" algn="ctr">
                <a:lnSpc>
                  <a:spcPct val="136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15" name="Google Shape;215;p29"/>
          <p:cNvPicPr preferRelativeResize="0"/>
          <p:nvPr/>
        </p:nvPicPr>
        <p:blipFill rotWithShape="1">
          <a:blip r:embed="rId6">
            <a:alphaModFix/>
          </a:blip>
          <a:srcRect b="68068" l="0" r="0" t="0"/>
          <a:stretch/>
        </p:blipFill>
        <p:spPr>
          <a:xfrm>
            <a:off x="15909551" y="9012967"/>
            <a:ext cx="2484401" cy="11219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6"/>
          <p:cNvGrpSpPr/>
          <p:nvPr/>
        </p:nvGrpSpPr>
        <p:grpSpPr>
          <a:xfrm>
            <a:off x="1726775" y="1021556"/>
            <a:ext cx="11339099" cy="5749706"/>
            <a:chOff x="930767" y="-9525"/>
            <a:chExt cx="15118800" cy="7666275"/>
          </a:xfrm>
        </p:grpSpPr>
        <p:sp>
          <p:nvSpPr>
            <p:cNvPr id="102" name="Google Shape;102;p6"/>
            <p:cNvSpPr txBox="1"/>
            <p:nvPr/>
          </p:nvSpPr>
          <p:spPr>
            <a:xfrm>
              <a:off x="930767" y="3316050"/>
              <a:ext cx="15118800" cy="4340700"/>
            </a:xfrm>
            <a:prstGeom prst="rect">
              <a:avLst/>
            </a:prstGeom>
            <a:noFill/>
            <a:ln>
              <a:noFill/>
            </a:ln>
          </p:spPr>
          <p:txBody>
            <a:bodyPr anchorCtr="0" anchor="t" bIns="0" lIns="0" spcFirstLastPara="1" rIns="0" wrap="square" tIns="0">
              <a:spAutoFit/>
            </a:bodyPr>
            <a:lstStyle/>
            <a:p>
              <a:pPr indent="-387350" lvl="0" marL="457200" rtl="0" algn="l">
                <a:lnSpc>
                  <a:spcPct val="150000"/>
                </a:lnSpc>
                <a:spcBef>
                  <a:spcPts val="0"/>
                </a:spcBef>
                <a:spcAft>
                  <a:spcPts val="0"/>
                </a:spcAft>
                <a:buClr>
                  <a:schemeClr val="dk1"/>
                </a:buClr>
                <a:buSzPts val="2500"/>
                <a:buChar char="●"/>
              </a:pPr>
              <a:r>
                <a:rPr lang="en-US" sz="2500">
                  <a:solidFill>
                    <a:schemeClr val="dk1"/>
                  </a:solidFill>
                </a:rPr>
                <a:t>La majorité des entreprises semblent être sujettes à </a:t>
              </a:r>
              <a:r>
                <a:rPr b="1" lang="en-US" sz="2500">
                  <a:solidFill>
                    <a:schemeClr val="dk1"/>
                  </a:solidFill>
                </a:rPr>
                <a:t>une évolution informationnelle d’envergure mondiale</a:t>
              </a:r>
              <a:r>
                <a:rPr lang="en-US" sz="2500">
                  <a:solidFill>
                    <a:schemeClr val="dk1"/>
                  </a:solidFill>
                </a:rPr>
                <a:t> .</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b="1" lang="en-US" sz="2500">
                  <a:solidFill>
                    <a:schemeClr val="dk1"/>
                  </a:solidFill>
                </a:rPr>
                <a:t>Veille Informationnelle :</a:t>
              </a:r>
              <a:endParaRPr b="1" sz="2500">
                <a:solidFill>
                  <a:schemeClr val="dk1"/>
                </a:solidFill>
              </a:endParaRPr>
            </a:p>
            <a:p>
              <a:pPr indent="-387350" lvl="1" marL="1371600" rtl="0" algn="l">
                <a:lnSpc>
                  <a:spcPct val="150000"/>
                </a:lnSpc>
                <a:spcBef>
                  <a:spcPts val="0"/>
                </a:spcBef>
                <a:spcAft>
                  <a:spcPts val="0"/>
                </a:spcAft>
                <a:buClr>
                  <a:schemeClr val="dk1"/>
                </a:buClr>
                <a:buSzPts val="2500"/>
                <a:buChar char="○"/>
              </a:pPr>
              <a:r>
                <a:rPr b="1" lang="en-US" sz="2500">
                  <a:solidFill>
                    <a:schemeClr val="dk1"/>
                  </a:solidFill>
                </a:rPr>
                <a:t>Pull : </a:t>
              </a:r>
              <a:r>
                <a:rPr lang="en-US" sz="2500">
                  <a:solidFill>
                    <a:schemeClr val="dk1"/>
                  </a:solidFill>
                </a:rPr>
                <a:t>Se rendre sur plusieurs sites pour prendre de l’information.</a:t>
              </a:r>
              <a:endParaRPr sz="2500">
                <a:solidFill>
                  <a:schemeClr val="dk1"/>
                </a:solidFill>
              </a:endParaRPr>
            </a:p>
            <a:p>
              <a:pPr indent="-387350" lvl="1" marL="1371600" rtl="0" algn="l">
                <a:lnSpc>
                  <a:spcPct val="150000"/>
                </a:lnSpc>
                <a:spcBef>
                  <a:spcPts val="0"/>
                </a:spcBef>
                <a:spcAft>
                  <a:spcPts val="0"/>
                </a:spcAft>
                <a:buClr>
                  <a:schemeClr val="dk1"/>
                </a:buClr>
                <a:buSzPts val="2500"/>
                <a:buChar char="○"/>
              </a:pPr>
              <a:r>
                <a:rPr b="1" lang="en-US" sz="2500">
                  <a:solidFill>
                    <a:schemeClr val="dk1"/>
                  </a:solidFill>
                </a:rPr>
                <a:t>Push </a:t>
              </a:r>
              <a:r>
                <a:rPr lang="en-US" sz="2500">
                  <a:solidFill>
                    <a:schemeClr val="dk1"/>
                  </a:solidFill>
                </a:rPr>
                <a:t>: </a:t>
              </a:r>
              <a:r>
                <a:rPr lang="en-US" sz="2400">
                  <a:solidFill>
                    <a:schemeClr val="dk1"/>
                  </a:solidFill>
                  <a:highlight>
                    <a:srgbClr val="FFFFFF"/>
                  </a:highlight>
                </a:rPr>
                <a:t>Programme avec une application ou un logiciel de réception de l’information.</a:t>
              </a:r>
              <a:endParaRPr sz="2400">
                <a:solidFill>
                  <a:schemeClr val="dk1"/>
                </a:solidFill>
              </a:endParaRPr>
            </a:p>
          </p:txBody>
        </p:sp>
        <p:sp>
          <p:nvSpPr>
            <p:cNvPr id="103" name="Google Shape;103;p6"/>
            <p:cNvSpPr txBox="1"/>
            <p:nvPr/>
          </p:nvSpPr>
          <p:spPr>
            <a:xfrm>
              <a:off x="930767" y="-9525"/>
              <a:ext cx="11397300" cy="1107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399">
                  <a:solidFill>
                    <a:srgbClr val="552CF0"/>
                  </a:solidFill>
                  <a:latin typeface="Montserrat"/>
                  <a:ea typeface="Montserrat"/>
                  <a:cs typeface="Montserrat"/>
                  <a:sym typeface="Montserrat"/>
                </a:rPr>
                <a:t>Etude de l’existant</a:t>
              </a:r>
              <a:endParaRPr sz="700"/>
            </a:p>
          </p:txBody>
        </p:sp>
      </p:grpSp>
      <p:pic>
        <p:nvPicPr>
          <p:cNvPr id="104" name="Google Shape;104;p6"/>
          <p:cNvPicPr preferRelativeResize="0"/>
          <p:nvPr/>
        </p:nvPicPr>
        <p:blipFill rotWithShape="1">
          <a:blip r:embed="rId3">
            <a:alphaModFix/>
          </a:blip>
          <a:srcRect b="0" l="0" r="0" t="0"/>
          <a:stretch/>
        </p:blipFill>
        <p:spPr>
          <a:xfrm>
            <a:off x="16474913" y="8954414"/>
            <a:ext cx="1568775" cy="1568775"/>
          </a:xfrm>
          <a:prstGeom prst="rect">
            <a:avLst/>
          </a:prstGeom>
          <a:noFill/>
          <a:ln>
            <a:noFill/>
          </a:ln>
        </p:spPr>
      </p:pic>
      <p:sp>
        <p:nvSpPr>
          <p:cNvPr id="105" name="Google Shape;105;p6"/>
          <p:cNvSpPr/>
          <p:nvPr/>
        </p:nvSpPr>
        <p:spPr>
          <a:xfrm>
            <a:off x="17259300" y="0"/>
            <a:ext cx="365006" cy="1194605"/>
          </a:xfrm>
          <a:custGeom>
            <a:rect b="b" l="l" r="r" t="t"/>
            <a:pathLst>
              <a:path extrusionOk="0" h="1913890" w="584780">
                <a:moveTo>
                  <a:pt x="0" y="0"/>
                </a:moveTo>
                <a:lnTo>
                  <a:pt x="584780" y="0"/>
                </a:lnTo>
                <a:lnTo>
                  <a:pt x="584780" y="1913890"/>
                </a:lnTo>
                <a:lnTo>
                  <a:pt x="0" y="1913890"/>
                </a:lnTo>
                <a:close/>
              </a:path>
            </a:pathLst>
          </a:custGeom>
          <a:solidFill>
            <a:srgbClr val="7CAD3E"/>
          </a:solidFill>
          <a:ln>
            <a:noFill/>
          </a:ln>
        </p:spPr>
      </p:sp>
      <p:pic>
        <p:nvPicPr>
          <p:cNvPr id="106" name="Google Shape;106;p6"/>
          <p:cNvPicPr preferRelativeResize="0"/>
          <p:nvPr/>
        </p:nvPicPr>
        <p:blipFill>
          <a:blip r:embed="rId4">
            <a:alphaModFix/>
          </a:blip>
          <a:stretch>
            <a:fillRect/>
          </a:stretch>
        </p:blipFill>
        <p:spPr>
          <a:xfrm>
            <a:off x="13529100" y="4191400"/>
            <a:ext cx="4379400" cy="368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g11dfe62ecbd_1_1"/>
          <p:cNvGrpSpPr/>
          <p:nvPr/>
        </p:nvGrpSpPr>
        <p:grpSpPr>
          <a:xfrm>
            <a:off x="1726775" y="1021556"/>
            <a:ext cx="8547975" cy="5193946"/>
            <a:chOff x="930767" y="-9525"/>
            <a:chExt cx="11397300" cy="6925262"/>
          </a:xfrm>
        </p:grpSpPr>
        <p:sp>
          <p:nvSpPr>
            <p:cNvPr id="112" name="Google Shape;112;g11dfe62ecbd_1_1"/>
            <p:cNvSpPr txBox="1"/>
            <p:nvPr/>
          </p:nvSpPr>
          <p:spPr>
            <a:xfrm>
              <a:off x="930767" y="2688137"/>
              <a:ext cx="9651300" cy="4227600"/>
            </a:xfrm>
            <a:prstGeom prst="rect">
              <a:avLst/>
            </a:prstGeom>
            <a:noFill/>
            <a:ln>
              <a:noFill/>
            </a:ln>
          </p:spPr>
          <p:txBody>
            <a:bodyPr anchorCtr="0" anchor="t" bIns="0" lIns="0" spcFirstLastPara="1" rIns="0" wrap="square" tIns="0">
              <a:spAutoFit/>
            </a:bodyPr>
            <a:lstStyle/>
            <a:p>
              <a:pPr indent="-381000" lvl="0" marL="457200" rtl="0" algn="l">
                <a:lnSpc>
                  <a:spcPct val="150000"/>
                </a:lnSpc>
                <a:spcBef>
                  <a:spcPts val="0"/>
                </a:spcBef>
                <a:spcAft>
                  <a:spcPts val="0"/>
                </a:spcAft>
                <a:buClr>
                  <a:schemeClr val="dk1"/>
                </a:buClr>
                <a:buSzPts val="2400"/>
                <a:buChar char="●"/>
              </a:pPr>
              <a:r>
                <a:rPr b="1" lang="en-US" sz="2400">
                  <a:solidFill>
                    <a:schemeClr val="dk1"/>
                  </a:solidFill>
                </a:rPr>
                <a:t>Une solution basée sur une architecture Big Data pour la mise en place d’une veille informationnelle à travers Les Newsletters.</a:t>
              </a:r>
              <a:endParaRPr b="1" sz="2400">
                <a:solidFill>
                  <a:schemeClr val="dk1"/>
                </a:solidFill>
              </a:endParaRPr>
            </a:p>
            <a:p>
              <a:pPr indent="0" lvl="0" marL="0" rtl="0" algn="l">
                <a:lnSpc>
                  <a:spcPct val="150000"/>
                </a:lnSpc>
                <a:spcBef>
                  <a:spcPts val="0"/>
                </a:spcBef>
                <a:spcAft>
                  <a:spcPts val="0"/>
                </a:spcAft>
                <a:buNone/>
              </a:pPr>
              <a:r>
                <a:t/>
              </a:r>
              <a:endParaRPr b="1" sz="2800">
                <a:solidFill>
                  <a:schemeClr val="dk1"/>
                </a:solidFill>
              </a:endParaRPr>
            </a:p>
            <a:p>
              <a:pPr indent="0" lvl="0" marL="457200" rtl="0" algn="l">
                <a:lnSpc>
                  <a:spcPct val="150000"/>
                </a:lnSpc>
                <a:spcBef>
                  <a:spcPts val="0"/>
                </a:spcBef>
                <a:spcAft>
                  <a:spcPts val="0"/>
                </a:spcAft>
                <a:buSzPts val="1100"/>
                <a:buNone/>
              </a:pPr>
              <a:r>
                <a:t/>
              </a:r>
              <a:endParaRPr>
                <a:solidFill>
                  <a:schemeClr val="dk1"/>
                </a:solidFill>
              </a:endParaRPr>
            </a:p>
            <a:p>
              <a:pPr indent="0" lvl="0" marL="0" marR="0" rtl="0" algn="l">
                <a:lnSpc>
                  <a:spcPct val="130008"/>
                </a:lnSpc>
                <a:spcBef>
                  <a:spcPts val="0"/>
                </a:spcBef>
                <a:spcAft>
                  <a:spcPts val="0"/>
                </a:spcAft>
                <a:buNone/>
              </a:pPr>
              <a:r>
                <a:t/>
              </a:r>
              <a:endParaRPr sz="3499">
                <a:latin typeface="Montserrat"/>
                <a:ea typeface="Montserrat"/>
                <a:cs typeface="Montserrat"/>
                <a:sym typeface="Montserrat"/>
              </a:endParaRPr>
            </a:p>
          </p:txBody>
        </p:sp>
        <p:sp>
          <p:nvSpPr>
            <p:cNvPr id="113" name="Google Shape;113;g11dfe62ecbd_1_1"/>
            <p:cNvSpPr txBox="1"/>
            <p:nvPr/>
          </p:nvSpPr>
          <p:spPr>
            <a:xfrm>
              <a:off x="930767" y="-9525"/>
              <a:ext cx="11397300" cy="1107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399">
                  <a:solidFill>
                    <a:srgbClr val="552CF0"/>
                  </a:solidFill>
                  <a:latin typeface="Montserrat"/>
                  <a:ea typeface="Montserrat"/>
                  <a:cs typeface="Montserrat"/>
                  <a:sym typeface="Montserrat"/>
                </a:rPr>
                <a:t>E</a:t>
              </a:r>
              <a:r>
                <a:rPr lang="en-US" sz="5399">
                  <a:solidFill>
                    <a:srgbClr val="552CF0"/>
                  </a:solidFill>
                  <a:latin typeface="Montserrat"/>
                  <a:ea typeface="Montserrat"/>
                  <a:cs typeface="Montserrat"/>
                  <a:sym typeface="Montserrat"/>
                </a:rPr>
                <a:t>tude de l’existant</a:t>
              </a:r>
              <a:endParaRPr sz="700"/>
            </a:p>
          </p:txBody>
        </p:sp>
      </p:grpSp>
      <p:pic>
        <p:nvPicPr>
          <p:cNvPr id="114" name="Google Shape;114;g11dfe62ecbd_1_1"/>
          <p:cNvPicPr preferRelativeResize="0"/>
          <p:nvPr/>
        </p:nvPicPr>
        <p:blipFill rotWithShape="1">
          <a:blip r:embed="rId3">
            <a:alphaModFix/>
          </a:blip>
          <a:srcRect b="0" l="0" r="0" t="0"/>
          <a:stretch/>
        </p:blipFill>
        <p:spPr>
          <a:xfrm>
            <a:off x="16474913" y="8954414"/>
            <a:ext cx="1568775" cy="1568775"/>
          </a:xfrm>
          <a:prstGeom prst="rect">
            <a:avLst/>
          </a:prstGeom>
          <a:noFill/>
          <a:ln>
            <a:noFill/>
          </a:ln>
        </p:spPr>
      </p:pic>
      <p:sp>
        <p:nvSpPr>
          <p:cNvPr id="115" name="Google Shape;115;g11dfe62ecbd_1_1"/>
          <p:cNvSpPr/>
          <p:nvPr/>
        </p:nvSpPr>
        <p:spPr>
          <a:xfrm>
            <a:off x="17259300" y="0"/>
            <a:ext cx="365488" cy="1196181"/>
          </a:xfrm>
          <a:custGeom>
            <a:rect b="b" l="l" r="r" t="t"/>
            <a:pathLst>
              <a:path extrusionOk="0" h="1913890" w="584780">
                <a:moveTo>
                  <a:pt x="0" y="0"/>
                </a:moveTo>
                <a:lnTo>
                  <a:pt x="584780" y="0"/>
                </a:lnTo>
                <a:lnTo>
                  <a:pt x="584780" y="1913890"/>
                </a:lnTo>
                <a:lnTo>
                  <a:pt x="0" y="1913890"/>
                </a:lnTo>
                <a:close/>
              </a:path>
            </a:pathLst>
          </a:custGeom>
          <a:solidFill>
            <a:srgbClr val="7CAD3E"/>
          </a:solidFill>
          <a:ln>
            <a:noFill/>
          </a:ln>
        </p:spPr>
      </p:sp>
      <p:pic>
        <p:nvPicPr>
          <p:cNvPr id="116" name="Google Shape;116;g11dfe62ecbd_1_1"/>
          <p:cNvPicPr preferRelativeResize="0"/>
          <p:nvPr/>
        </p:nvPicPr>
        <p:blipFill>
          <a:blip r:embed="rId4">
            <a:alphaModFix/>
          </a:blip>
          <a:stretch>
            <a:fillRect/>
          </a:stretch>
        </p:blipFill>
        <p:spPr>
          <a:xfrm>
            <a:off x="10433225" y="3533095"/>
            <a:ext cx="7610475" cy="3371850"/>
          </a:xfrm>
          <a:prstGeom prst="rect">
            <a:avLst/>
          </a:prstGeom>
          <a:noFill/>
          <a:ln>
            <a:noFill/>
          </a:ln>
        </p:spPr>
      </p:pic>
      <p:sp>
        <p:nvSpPr>
          <p:cNvPr id="117" name="Google Shape;117;g11dfe62ecbd_1_1"/>
          <p:cNvSpPr txBox="1"/>
          <p:nvPr/>
        </p:nvSpPr>
        <p:spPr>
          <a:xfrm>
            <a:off x="2078825" y="5495000"/>
            <a:ext cx="69222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Verdana"/>
              <a:buChar char="➔"/>
            </a:pPr>
            <a:r>
              <a:rPr b="1" lang="en-US" sz="2400">
                <a:solidFill>
                  <a:schemeClr val="dk1"/>
                </a:solidFill>
                <a:highlight>
                  <a:srgbClr val="FFFFFF"/>
                </a:highlight>
                <a:latin typeface="Verdana"/>
                <a:ea typeface="Verdana"/>
                <a:cs typeface="Verdana"/>
                <a:sym typeface="Verdana"/>
              </a:rPr>
              <a:t>surveiller l'apparition de nouvelles informations, de nouveaux documents sur un sujet en particulier.</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21" name="Shape 121"/>
        <p:cNvGrpSpPr/>
        <p:nvPr/>
      </p:nvGrpSpPr>
      <p:grpSpPr>
        <a:xfrm>
          <a:off x="0" y="0"/>
          <a:ext cx="0" cy="0"/>
          <a:chOff x="0" y="0"/>
          <a:chExt cx="0" cy="0"/>
        </a:xfrm>
      </p:grpSpPr>
      <p:sp>
        <p:nvSpPr>
          <p:cNvPr id="122" name="Google Shape;122;p4"/>
          <p:cNvSpPr/>
          <p:nvPr/>
        </p:nvSpPr>
        <p:spPr>
          <a:xfrm>
            <a:off x="6501372" y="0"/>
            <a:ext cx="11786628" cy="3914430"/>
          </a:xfrm>
          <a:prstGeom prst="rect">
            <a:avLst/>
          </a:prstGeom>
          <a:solidFill>
            <a:srgbClr val="552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4"/>
          <p:cNvPicPr preferRelativeResize="0"/>
          <p:nvPr/>
        </p:nvPicPr>
        <p:blipFill rotWithShape="1">
          <a:blip r:embed="rId3">
            <a:alphaModFix amt="90000"/>
          </a:blip>
          <a:srcRect b="0" l="0" r="0" t="0"/>
          <a:stretch/>
        </p:blipFill>
        <p:spPr>
          <a:xfrm rot="5400000">
            <a:off x="0" y="7561622"/>
            <a:ext cx="2791024" cy="2791024"/>
          </a:xfrm>
          <a:prstGeom prst="rect">
            <a:avLst/>
          </a:prstGeom>
          <a:noFill/>
          <a:ln>
            <a:noFill/>
          </a:ln>
        </p:spPr>
      </p:pic>
      <p:sp>
        <p:nvSpPr>
          <p:cNvPr id="124" name="Google Shape;124;p4"/>
          <p:cNvSpPr txBox="1"/>
          <p:nvPr/>
        </p:nvSpPr>
        <p:spPr>
          <a:xfrm>
            <a:off x="7647648" y="1318567"/>
            <a:ext cx="7995000" cy="1593000"/>
          </a:xfrm>
          <a:prstGeom prst="rect">
            <a:avLst/>
          </a:prstGeom>
          <a:noFill/>
          <a:ln>
            <a:noFill/>
          </a:ln>
        </p:spPr>
        <p:txBody>
          <a:bodyPr anchorCtr="0" anchor="t" bIns="0" lIns="0" spcFirstLastPara="1" rIns="0" wrap="square" tIns="0">
            <a:spAutoFit/>
          </a:bodyPr>
          <a:lstStyle/>
          <a:p>
            <a:pPr indent="0" lvl="0" marL="0" marR="0" rtl="0" algn="l">
              <a:lnSpc>
                <a:spcPct val="130005"/>
              </a:lnSpc>
              <a:spcBef>
                <a:spcPts val="0"/>
              </a:spcBef>
              <a:spcAft>
                <a:spcPts val="0"/>
              </a:spcAft>
              <a:buNone/>
            </a:pPr>
            <a:r>
              <a:rPr b="1" lang="en-US" sz="4500">
                <a:solidFill>
                  <a:srgbClr val="F8F8F8"/>
                </a:solidFill>
                <a:latin typeface="Montserrat"/>
                <a:ea typeface="Montserrat"/>
                <a:cs typeface="Montserrat"/>
                <a:sym typeface="Montserrat"/>
              </a:rPr>
              <a:t>Les étapes pour créer et diffuser une newsletter</a:t>
            </a:r>
            <a:endParaRPr sz="4500"/>
          </a:p>
        </p:txBody>
      </p:sp>
      <p:sp>
        <p:nvSpPr>
          <p:cNvPr id="125" name="Google Shape;125;p4"/>
          <p:cNvSpPr txBox="1"/>
          <p:nvPr/>
        </p:nvSpPr>
        <p:spPr>
          <a:xfrm>
            <a:off x="7665917" y="4671286"/>
            <a:ext cx="4280174" cy="1403775"/>
          </a:xfrm>
          <a:prstGeom prst="rect">
            <a:avLst/>
          </a:prstGeom>
          <a:noFill/>
          <a:ln>
            <a:noFill/>
          </a:ln>
        </p:spPr>
        <p:txBody>
          <a:bodyPr anchorCtr="0" anchor="t" bIns="0" lIns="0" spcFirstLastPara="1" rIns="0" wrap="square" tIns="0">
            <a:spAutoFit/>
          </a:bodyPr>
          <a:lstStyle/>
          <a:p>
            <a:pPr indent="-381000" lvl="0" marL="457200" marR="0" rtl="0" algn="l">
              <a:lnSpc>
                <a:spcPct val="140000"/>
              </a:lnSpc>
              <a:spcBef>
                <a:spcPts val="0"/>
              </a:spcBef>
              <a:spcAft>
                <a:spcPts val="0"/>
              </a:spcAft>
              <a:buSzPts val="2400"/>
              <a:buChar char="●"/>
            </a:pPr>
            <a:r>
              <a:rPr b="1" lang="en-US" sz="2400">
                <a:solidFill>
                  <a:schemeClr val="dk1"/>
                </a:solidFill>
              </a:rPr>
              <a:t>Collecter les nouveautés  via les réseaux sociaux et les pages we</a:t>
            </a:r>
            <a:r>
              <a:rPr b="1" lang="en-US" sz="2400">
                <a:latin typeface="Montserrat"/>
                <a:ea typeface="Montserrat"/>
                <a:cs typeface="Montserrat"/>
                <a:sym typeface="Montserrat"/>
              </a:rPr>
              <a:t>b</a:t>
            </a:r>
            <a:endParaRPr b="1" sz="2400"/>
          </a:p>
        </p:txBody>
      </p:sp>
      <p:sp>
        <p:nvSpPr>
          <p:cNvPr id="126" name="Google Shape;126;p4"/>
          <p:cNvSpPr txBox="1"/>
          <p:nvPr/>
        </p:nvSpPr>
        <p:spPr>
          <a:xfrm>
            <a:off x="12843375" y="4671286"/>
            <a:ext cx="4280100" cy="923400"/>
          </a:xfrm>
          <a:prstGeom prst="rect">
            <a:avLst/>
          </a:prstGeom>
          <a:noFill/>
          <a:ln>
            <a:noFill/>
          </a:ln>
        </p:spPr>
        <p:txBody>
          <a:bodyPr anchorCtr="0" anchor="t" bIns="0" lIns="0" spcFirstLastPara="1" rIns="0" wrap="square" tIns="0">
            <a:spAutoFit/>
          </a:bodyPr>
          <a:lstStyle/>
          <a:p>
            <a:pPr indent="-381000" lvl="0" marL="457200" rtl="0" algn="l">
              <a:lnSpc>
                <a:spcPct val="150000"/>
              </a:lnSpc>
              <a:spcBef>
                <a:spcPts val="0"/>
              </a:spcBef>
              <a:spcAft>
                <a:spcPts val="0"/>
              </a:spcAft>
              <a:buClr>
                <a:schemeClr val="dk1"/>
              </a:buClr>
              <a:buSzPts val="2400"/>
              <a:buChar char="●"/>
            </a:pPr>
            <a:r>
              <a:rPr b="1" lang="en-US" sz="2400">
                <a:solidFill>
                  <a:schemeClr val="dk1"/>
                </a:solidFill>
                <a:highlight>
                  <a:srgbClr val="FFFFFF"/>
                </a:highlight>
              </a:rPr>
              <a:t>Construire un mail bien structuré</a:t>
            </a:r>
            <a:endParaRPr b="1" sz="2400"/>
          </a:p>
        </p:txBody>
      </p:sp>
      <p:sp>
        <p:nvSpPr>
          <p:cNvPr id="127" name="Google Shape;127;p4"/>
          <p:cNvSpPr txBox="1"/>
          <p:nvPr/>
        </p:nvSpPr>
        <p:spPr>
          <a:xfrm>
            <a:off x="7647648" y="7297469"/>
            <a:ext cx="9457800" cy="775800"/>
          </a:xfrm>
          <a:prstGeom prst="rect">
            <a:avLst/>
          </a:prstGeom>
          <a:noFill/>
          <a:ln>
            <a:noFill/>
          </a:ln>
        </p:spPr>
        <p:txBody>
          <a:bodyPr anchorCtr="0" anchor="t" bIns="0" lIns="0" spcFirstLastPara="1" rIns="0" wrap="square" tIns="0">
            <a:spAutoFit/>
          </a:bodyPr>
          <a:lstStyle/>
          <a:p>
            <a:pPr indent="-361950" lvl="0" marL="457200" marR="0" rtl="0" algn="l">
              <a:lnSpc>
                <a:spcPct val="140000"/>
              </a:lnSpc>
              <a:spcBef>
                <a:spcPts val="0"/>
              </a:spcBef>
              <a:spcAft>
                <a:spcPts val="0"/>
              </a:spcAft>
              <a:buClr>
                <a:srgbClr val="000000"/>
              </a:buClr>
              <a:buSzPts val="2100"/>
              <a:buFont typeface="Montserrat"/>
              <a:buChar char="➔"/>
            </a:pPr>
            <a:r>
              <a:rPr b="1" lang="en-US" sz="2100">
                <a:latin typeface="Montserrat"/>
                <a:ea typeface="Montserrat"/>
                <a:cs typeface="Montserrat"/>
                <a:sym typeface="Montserrat"/>
              </a:rPr>
              <a:t>Manuellement</a:t>
            </a:r>
            <a:endParaRPr b="1" sz="2100">
              <a:latin typeface="Montserrat"/>
              <a:ea typeface="Montserrat"/>
              <a:cs typeface="Montserrat"/>
              <a:sym typeface="Montserrat"/>
            </a:endParaRPr>
          </a:p>
          <a:p>
            <a:pPr indent="-361950" lvl="0" marL="457200" marR="0" rtl="0" algn="l">
              <a:lnSpc>
                <a:spcPct val="140000"/>
              </a:lnSpc>
              <a:spcBef>
                <a:spcPts val="0"/>
              </a:spcBef>
              <a:spcAft>
                <a:spcPts val="0"/>
              </a:spcAft>
              <a:buSzPts val="2100"/>
              <a:buFont typeface="Montserrat"/>
              <a:buChar char="➔"/>
            </a:pPr>
            <a:r>
              <a:rPr b="1" lang="en-US" sz="2100">
                <a:latin typeface="Montserrat"/>
                <a:ea typeface="Montserrat"/>
                <a:cs typeface="Montserrat"/>
                <a:sym typeface="Montserrat"/>
              </a:rPr>
              <a:t>un outil automatique de gestion des Newsletters</a:t>
            </a:r>
            <a:endParaRPr b="1" sz="2100">
              <a:latin typeface="Montserrat"/>
              <a:ea typeface="Montserrat"/>
              <a:cs typeface="Montserrat"/>
              <a:sym typeface="Montserrat"/>
            </a:endParaRPr>
          </a:p>
        </p:txBody>
      </p:sp>
      <p:sp>
        <p:nvSpPr>
          <p:cNvPr id="128" name="Google Shape;128;p4"/>
          <p:cNvSpPr/>
          <p:nvPr/>
        </p:nvSpPr>
        <p:spPr>
          <a:xfrm>
            <a:off x="16204865" y="1429997"/>
            <a:ext cx="1054435" cy="1054435"/>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50B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4"/>
          <p:cNvPicPr preferRelativeResize="0"/>
          <p:nvPr/>
        </p:nvPicPr>
        <p:blipFill rotWithShape="1">
          <a:blip r:embed="rId4">
            <a:alphaModFix/>
          </a:blip>
          <a:srcRect b="0" l="0" r="0" t="0"/>
          <a:stretch/>
        </p:blipFill>
        <p:spPr>
          <a:xfrm>
            <a:off x="16719225" y="8957134"/>
            <a:ext cx="1568775" cy="1568775"/>
          </a:xfrm>
          <a:prstGeom prst="rect">
            <a:avLst/>
          </a:prstGeom>
          <a:noFill/>
          <a:ln>
            <a:noFill/>
          </a:ln>
        </p:spPr>
      </p:pic>
      <p:sp>
        <p:nvSpPr>
          <p:cNvPr id="130" name="Google Shape;130;p4"/>
          <p:cNvSpPr/>
          <p:nvPr/>
        </p:nvSpPr>
        <p:spPr>
          <a:xfrm rot="-5400000">
            <a:off x="6318869" y="6546238"/>
            <a:ext cx="365006" cy="1194605"/>
          </a:xfrm>
          <a:custGeom>
            <a:rect b="b" l="l" r="r" t="t"/>
            <a:pathLst>
              <a:path extrusionOk="0" h="1913890" w="584780">
                <a:moveTo>
                  <a:pt x="0" y="0"/>
                </a:moveTo>
                <a:lnTo>
                  <a:pt x="584780" y="0"/>
                </a:lnTo>
                <a:lnTo>
                  <a:pt x="584780" y="1913890"/>
                </a:lnTo>
                <a:lnTo>
                  <a:pt x="0" y="1913890"/>
                </a:lnTo>
                <a:close/>
              </a:path>
            </a:pathLst>
          </a:custGeom>
          <a:solidFill>
            <a:srgbClr val="EBD72F"/>
          </a:solidFill>
          <a:ln>
            <a:noFill/>
          </a:ln>
        </p:spPr>
      </p:sp>
      <p:pic>
        <p:nvPicPr>
          <p:cNvPr id="131" name="Google Shape;131;p4"/>
          <p:cNvPicPr preferRelativeResize="0"/>
          <p:nvPr/>
        </p:nvPicPr>
        <p:blipFill rotWithShape="1">
          <a:blip r:embed="rId5">
            <a:alphaModFix amt="40000"/>
          </a:blip>
          <a:srcRect b="68068" l="0" r="0" t="0"/>
          <a:stretch/>
        </p:blipFill>
        <p:spPr>
          <a:xfrm>
            <a:off x="0" y="7966599"/>
            <a:ext cx="1565945" cy="707184"/>
          </a:xfrm>
          <a:prstGeom prst="rect">
            <a:avLst/>
          </a:prstGeom>
          <a:noFill/>
          <a:ln>
            <a:noFill/>
          </a:ln>
        </p:spPr>
      </p:pic>
      <p:pic>
        <p:nvPicPr>
          <p:cNvPr id="132" name="Google Shape;132;p4"/>
          <p:cNvPicPr preferRelativeResize="0"/>
          <p:nvPr/>
        </p:nvPicPr>
        <p:blipFill rotWithShape="1">
          <a:blip r:embed="rId5">
            <a:alphaModFix amt="40000"/>
          </a:blip>
          <a:srcRect b="68068" l="0" r="0" t="0"/>
          <a:stretch/>
        </p:blipFill>
        <p:spPr>
          <a:xfrm>
            <a:off x="782972" y="8603542"/>
            <a:ext cx="1565945" cy="707184"/>
          </a:xfrm>
          <a:prstGeom prst="rect">
            <a:avLst/>
          </a:prstGeom>
          <a:noFill/>
          <a:ln>
            <a:noFill/>
          </a:ln>
        </p:spPr>
      </p:pic>
      <p:pic>
        <p:nvPicPr>
          <p:cNvPr id="133" name="Google Shape;133;p4"/>
          <p:cNvPicPr preferRelativeResize="0"/>
          <p:nvPr/>
        </p:nvPicPr>
        <p:blipFill rotWithShape="1">
          <a:blip r:embed="rId5">
            <a:alphaModFix amt="40000"/>
          </a:blip>
          <a:srcRect b="68068" l="0" r="0" t="0"/>
          <a:stretch/>
        </p:blipFill>
        <p:spPr>
          <a:xfrm>
            <a:off x="1395512" y="9387930"/>
            <a:ext cx="1565945" cy="707184"/>
          </a:xfrm>
          <a:prstGeom prst="rect">
            <a:avLst/>
          </a:prstGeom>
          <a:noFill/>
          <a:ln>
            <a:noFill/>
          </a:ln>
        </p:spPr>
      </p:pic>
      <p:pic>
        <p:nvPicPr>
          <p:cNvPr id="134" name="Google Shape;134;p4"/>
          <p:cNvPicPr preferRelativeResize="0"/>
          <p:nvPr/>
        </p:nvPicPr>
        <p:blipFill>
          <a:blip r:embed="rId6">
            <a:alphaModFix/>
          </a:blip>
          <a:stretch>
            <a:fillRect/>
          </a:stretch>
        </p:blipFill>
        <p:spPr>
          <a:xfrm>
            <a:off x="495325" y="960800"/>
            <a:ext cx="4657725" cy="660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1dfe62ecbd_1_13"/>
          <p:cNvSpPr/>
          <p:nvPr/>
        </p:nvSpPr>
        <p:spPr>
          <a:xfrm>
            <a:off x="0" y="0"/>
            <a:ext cx="11469300" cy="4008600"/>
          </a:xfrm>
          <a:prstGeom prst="rect">
            <a:avLst/>
          </a:prstGeom>
          <a:solidFill>
            <a:srgbClr val="552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1dfe62ecbd_1_13"/>
          <p:cNvSpPr txBox="1"/>
          <p:nvPr/>
        </p:nvSpPr>
        <p:spPr>
          <a:xfrm>
            <a:off x="1028700" y="994719"/>
            <a:ext cx="8115300" cy="7695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5000">
                <a:solidFill>
                  <a:srgbClr val="F8F8F8"/>
                </a:solidFill>
                <a:latin typeface="Montserrat"/>
                <a:ea typeface="Montserrat"/>
                <a:cs typeface="Montserrat"/>
                <a:sym typeface="Montserrat"/>
              </a:rPr>
              <a:t>Critique de L’existant</a:t>
            </a:r>
            <a:endParaRPr sz="5000"/>
          </a:p>
        </p:txBody>
      </p:sp>
      <p:sp>
        <p:nvSpPr>
          <p:cNvPr id="141" name="Google Shape;141;g11dfe62ecbd_1_13"/>
          <p:cNvSpPr txBox="1"/>
          <p:nvPr/>
        </p:nvSpPr>
        <p:spPr>
          <a:xfrm>
            <a:off x="561152" y="4452175"/>
            <a:ext cx="10121400" cy="4775100"/>
          </a:xfrm>
          <a:prstGeom prst="rect">
            <a:avLst/>
          </a:prstGeom>
          <a:noFill/>
          <a:ln>
            <a:noFill/>
          </a:ln>
        </p:spPr>
        <p:txBody>
          <a:bodyPr anchorCtr="0" anchor="t" bIns="0" lIns="0" spcFirstLastPara="1" rIns="0" wrap="square" tIns="0">
            <a:spAutoFit/>
          </a:bodyPr>
          <a:lstStyle/>
          <a:p>
            <a:pPr indent="-438150" lvl="0" marL="457200" marR="0" rtl="0" algn="l">
              <a:lnSpc>
                <a:spcPct val="140017"/>
              </a:lnSpc>
              <a:spcBef>
                <a:spcPts val="0"/>
              </a:spcBef>
              <a:spcAft>
                <a:spcPts val="0"/>
              </a:spcAft>
              <a:buSzPts val="3300"/>
              <a:buChar char="●"/>
            </a:pPr>
            <a:r>
              <a:rPr b="1" lang="en-US" sz="3300">
                <a:latin typeface="Montserrat"/>
                <a:ea typeface="Montserrat"/>
                <a:cs typeface="Montserrat"/>
                <a:sym typeface="Montserrat"/>
              </a:rPr>
              <a:t>Partage d’information via Microsoft Teams et LinkedIn.</a:t>
            </a:r>
            <a:endParaRPr b="1" sz="3300">
              <a:latin typeface="Montserrat"/>
              <a:ea typeface="Montserrat"/>
              <a:cs typeface="Montserrat"/>
              <a:sym typeface="Montserrat"/>
            </a:endParaRPr>
          </a:p>
          <a:p>
            <a:pPr indent="-438150" lvl="0" marL="457200" marR="0" rtl="0" algn="l">
              <a:lnSpc>
                <a:spcPct val="140017"/>
              </a:lnSpc>
              <a:spcBef>
                <a:spcPts val="0"/>
              </a:spcBef>
              <a:spcAft>
                <a:spcPts val="0"/>
              </a:spcAft>
              <a:buSzPts val="3300"/>
              <a:buFont typeface="Montserrat"/>
              <a:buChar char="●"/>
            </a:pPr>
            <a:r>
              <a:rPr b="1" lang="en-US" sz="3300">
                <a:latin typeface="Montserrat"/>
                <a:ea typeface="Montserrat"/>
                <a:cs typeface="Montserrat"/>
                <a:sym typeface="Montserrat"/>
              </a:rPr>
              <a:t>Pas d’historique.</a:t>
            </a:r>
            <a:endParaRPr b="1" sz="3300">
              <a:latin typeface="Montserrat"/>
              <a:ea typeface="Montserrat"/>
              <a:cs typeface="Montserrat"/>
              <a:sym typeface="Montserrat"/>
            </a:endParaRPr>
          </a:p>
          <a:p>
            <a:pPr indent="-438150" lvl="0" marL="457200" marR="0" rtl="0" algn="l">
              <a:lnSpc>
                <a:spcPct val="140017"/>
              </a:lnSpc>
              <a:spcBef>
                <a:spcPts val="0"/>
              </a:spcBef>
              <a:spcAft>
                <a:spcPts val="0"/>
              </a:spcAft>
              <a:buSzPts val="3300"/>
              <a:buFont typeface="Montserrat"/>
              <a:buChar char="●"/>
            </a:pPr>
            <a:r>
              <a:rPr b="1" lang="en-US" sz="3300">
                <a:latin typeface="Montserrat"/>
                <a:ea typeface="Montserrat"/>
                <a:cs typeface="Montserrat"/>
                <a:sym typeface="Montserrat"/>
              </a:rPr>
              <a:t>Risque de perte de l’information, qui peut causer sa non-examination par les personnes concernées.</a:t>
            </a:r>
            <a:endParaRPr b="1" sz="3300">
              <a:latin typeface="Montserrat"/>
              <a:ea typeface="Montserrat"/>
              <a:cs typeface="Montserrat"/>
              <a:sym typeface="Montserrat"/>
            </a:endParaRPr>
          </a:p>
          <a:p>
            <a:pPr indent="-438150" lvl="0" marL="457200" marR="0" rtl="0" algn="l">
              <a:lnSpc>
                <a:spcPct val="140017"/>
              </a:lnSpc>
              <a:spcBef>
                <a:spcPts val="0"/>
              </a:spcBef>
              <a:spcAft>
                <a:spcPts val="0"/>
              </a:spcAft>
              <a:buSzPts val="3300"/>
              <a:buFont typeface="Montserrat"/>
              <a:buChar char="●"/>
            </a:pPr>
            <a:r>
              <a:rPr b="1" lang="en-US" sz="3300">
                <a:latin typeface="Montserrat"/>
                <a:ea typeface="Montserrat"/>
                <a:cs typeface="Montserrat"/>
                <a:sym typeface="Montserrat"/>
              </a:rPr>
              <a:t>Perte du  temps.</a:t>
            </a:r>
            <a:endParaRPr b="1" sz="3300">
              <a:latin typeface="Montserrat"/>
              <a:ea typeface="Montserrat"/>
              <a:cs typeface="Montserrat"/>
              <a:sym typeface="Montserrat"/>
            </a:endParaRPr>
          </a:p>
        </p:txBody>
      </p:sp>
      <p:pic>
        <p:nvPicPr>
          <p:cNvPr id="142" name="Google Shape;142;g11dfe62ecbd_1_13"/>
          <p:cNvPicPr preferRelativeResize="0"/>
          <p:nvPr/>
        </p:nvPicPr>
        <p:blipFill rotWithShape="1">
          <a:blip r:embed="rId3">
            <a:alphaModFix amt="90000"/>
          </a:blip>
          <a:srcRect b="0" l="0" r="0" t="0"/>
          <a:stretch/>
        </p:blipFill>
        <p:spPr>
          <a:xfrm>
            <a:off x="16355435" y="7905802"/>
            <a:ext cx="2760813" cy="2760813"/>
          </a:xfrm>
          <a:prstGeom prst="rect">
            <a:avLst/>
          </a:prstGeom>
          <a:noFill/>
          <a:ln>
            <a:noFill/>
          </a:ln>
        </p:spPr>
      </p:pic>
      <p:pic>
        <p:nvPicPr>
          <p:cNvPr id="143" name="Google Shape;143;g11dfe62ecbd_1_13"/>
          <p:cNvPicPr preferRelativeResize="0"/>
          <p:nvPr/>
        </p:nvPicPr>
        <p:blipFill rotWithShape="1">
          <a:blip r:embed="rId4">
            <a:alphaModFix/>
          </a:blip>
          <a:srcRect b="68068" l="0" r="0" t="0"/>
          <a:stretch/>
        </p:blipFill>
        <p:spPr>
          <a:xfrm>
            <a:off x="16355435" y="9286209"/>
            <a:ext cx="1941151" cy="876628"/>
          </a:xfrm>
          <a:prstGeom prst="rect">
            <a:avLst/>
          </a:prstGeom>
          <a:noFill/>
          <a:ln>
            <a:noFill/>
          </a:ln>
        </p:spPr>
      </p:pic>
      <p:sp>
        <p:nvSpPr>
          <p:cNvPr id="144" name="Google Shape;144;g11dfe62ecbd_1_13"/>
          <p:cNvSpPr/>
          <p:nvPr/>
        </p:nvSpPr>
        <p:spPr>
          <a:xfrm>
            <a:off x="10942214" y="1477152"/>
            <a:ext cx="1054783" cy="105478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5BEEA7">
              <a:alpha val="8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g11dfe62ecbd_1_13"/>
          <p:cNvPicPr preferRelativeResize="0"/>
          <p:nvPr/>
        </p:nvPicPr>
        <p:blipFill>
          <a:blip r:embed="rId5">
            <a:alphaModFix/>
          </a:blip>
          <a:stretch>
            <a:fillRect/>
          </a:stretch>
        </p:blipFill>
        <p:spPr>
          <a:xfrm>
            <a:off x="11621700" y="2684335"/>
            <a:ext cx="6410879" cy="50690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p:nvPr/>
        </p:nvSpPr>
        <p:spPr>
          <a:xfrm>
            <a:off x="0" y="0"/>
            <a:ext cx="11469432" cy="4008739"/>
          </a:xfrm>
          <a:prstGeom prst="rect">
            <a:avLst/>
          </a:prstGeom>
          <a:solidFill>
            <a:srgbClr val="552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txBox="1"/>
          <p:nvPr/>
        </p:nvSpPr>
        <p:spPr>
          <a:xfrm>
            <a:off x="561150" y="973275"/>
            <a:ext cx="9913500" cy="1723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4000">
                <a:solidFill>
                  <a:srgbClr val="F8F8F8"/>
                </a:solidFill>
                <a:latin typeface="Montserrat"/>
                <a:ea typeface="Montserrat"/>
                <a:cs typeface="Montserrat"/>
                <a:sym typeface="Montserrat"/>
              </a:rPr>
              <a:t>Solution : un système de gestion de newsletter</a:t>
            </a:r>
            <a:r>
              <a:rPr b="1" lang="en-US" sz="6000">
                <a:solidFill>
                  <a:srgbClr val="F8F8F8"/>
                </a:solidFill>
                <a:latin typeface="Montserrat"/>
                <a:ea typeface="Montserrat"/>
                <a:cs typeface="Montserrat"/>
                <a:sym typeface="Montserrat"/>
              </a:rPr>
              <a:t> </a:t>
            </a:r>
            <a:r>
              <a:rPr b="1" lang="en-US" sz="4000">
                <a:solidFill>
                  <a:srgbClr val="F8F8F8"/>
                </a:solidFill>
                <a:latin typeface="Montserrat"/>
                <a:ea typeface="Montserrat"/>
                <a:cs typeface="Montserrat"/>
                <a:sym typeface="Montserrat"/>
              </a:rPr>
              <a:t>intelligent </a:t>
            </a:r>
            <a:endParaRPr sz="4000"/>
          </a:p>
        </p:txBody>
      </p:sp>
      <p:sp>
        <p:nvSpPr>
          <p:cNvPr id="152" name="Google Shape;152;p11"/>
          <p:cNvSpPr txBox="1"/>
          <p:nvPr/>
        </p:nvSpPr>
        <p:spPr>
          <a:xfrm>
            <a:off x="561139" y="4452175"/>
            <a:ext cx="9640200" cy="4374000"/>
          </a:xfrm>
          <a:prstGeom prst="rect">
            <a:avLst/>
          </a:prstGeom>
          <a:noFill/>
          <a:ln>
            <a:noFill/>
          </a:ln>
        </p:spPr>
        <p:txBody>
          <a:bodyPr anchorCtr="0" anchor="t" bIns="0" lIns="0" spcFirstLastPara="1" rIns="0" wrap="square" tIns="0">
            <a:spAutoFit/>
          </a:bodyPr>
          <a:lstStyle/>
          <a:p>
            <a:pPr indent="-376491" lvl="0" marL="457200" marR="0" rtl="0" algn="l">
              <a:lnSpc>
                <a:spcPct val="140017"/>
              </a:lnSpc>
              <a:spcBef>
                <a:spcPts val="0"/>
              </a:spcBef>
              <a:spcAft>
                <a:spcPts val="0"/>
              </a:spcAft>
              <a:buSzPts val="2329"/>
              <a:buFont typeface="Montserrat"/>
              <a:buChar char="●"/>
            </a:pPr>
            <a:r>
              <a:rPr b="1" lang="en-US" sz="2329">
                <a:latin typeface="Montserrat"/>
                <a:ea typeface="Montserrat"/>
                <a:cs typeface="Montserrat"/>
                <a:sym typeface="Montserrat"/>
              </a:rPr>
              <a:t>Collecter les informations sur un domaine précis de différentes sources.</a:t>
            </a:r>
            <a:endParaRPr b="1" sz="2329">
              <a:latin typeface="Montserrat"/>
              <a:ea typeface="Montserrat"/>
              <a:cs typeface="Montserrat"/>
              <a:sym typeface="Montserrat"/>
            </a:endParaRPr>
          </a:p>
          <a:p>
            <a:pPr indent="-376491" lvl="0" marL="457200" marR="0" rtl="0" algn="l">
              <a:lnSpc>
                <a:spcPct val="140017"/>
              </a:lnSpc>
              <a:spcBef>
                <a:spcPts val="0"/>
              </a:spcBef>
              <a:spcAft>
                <a:spcPts val="0"/>
              </a:spcAft>
              <a:buSzPts val="2329"/>
              <a:buFont typeface="Montserrat"/>
              <a:buChar char="●"/>
            </a:pPr>
            <a:r>
              <a:rPr b="1" lang="en-US" sz="2329">
                <a:latin typeface="Montserrat"/>
                <a:ea typeface="Montserrat"/>
                <a:cs typeface="Montserrat"/>
                <a:sym typeface="Montserrat"/>
              </a:rPr>
              <a:t>Stocker les </a:t>
            </a:r>
            <a:r>
              <a:rPr b="1" lang="en-US" sz="2329">
                <a:latin typeface="Montserrat"/>
                <a:ea typeface="Montserrat"/>
                <a:cs typeface="Montserrat"/>
                <a:sym typeface="Montserrat"/>
              </a:rPr>
              <a:t>données .</a:t>
            </a:r>
            <a:endParaRPr b="1" sz="2329">
              <a:latin typeface="Montserrat"/>
              <a:ea typeface="Montserrat"/>
              <a:cs typeface="Montserrat"/>
              <a:sym typeface="Montserrat"/>
            </a:endParaRPr>
          </a:p>
          <a:p>
            <a:pPr indent="-376491" lvl="0" marL="457200" marR="0" rtl="0" algn="l">
              <a:lnSpc>
                <a:spcPct val="140017"/>
              </a:lnSpc>
              <a:spcBef>
                <a:spcPts val="0"/>
              </a:spcBef>
              <a:spcAft>
                <a:spcPts val="0"/>
              </a:spcAft>
              <a:buSzPts val="2329"/>
              <a:buFont typeface="Montserrat"/>
              <a:buChar char="●"/>
            </a:pPr>
            <a:r>
              <a:rPr b="1" lang="en-US" sz="2329">
                <a:latin typeface="Montserrat"/>
                <a:ea typeface="Montserrat"/>
                <a:cs typeface="Montserrat"/>
                <a:sym typeface="Montserrat"/>
              </a:rPr>
              <a:t>Traitement automatique  des données affin de déterminer les meilleurs articles selon plusieurs critères tels que le nombre de vues , les j’aimes …</a:t>
            </a:r>
            <a:endParaRPr b="1" sz="2329">
              <a:latin typeface="Montserrat"/>
              <a:ea typeface="Montserrat"/>
              <a:cs typeface="Montserrat"/>
              <a:sym typeface="Montserrat"/>
            </a:endParaRPr>
          </a:p>
          <a:p>
            <a:pPr indent="-376491" lvl="0" marL="457200" marR="0" rtl="0" algn="l">
              <a:lnSpc>
                <a:spcPct val="140017"/>
              </a:lnSpc>
              <a:spcBef>
                <a:spcPts val="0"/>
              </a:spcBef>
              <a:spcAft>
                <a:spcPts val="0"/>
              </a:spcAft>
              <a:buSzPts val="2329"/>
              <a:buFont typeface="Montserrat"/>
              <a:buChar char="●"/>
            </a:pPr>
            <a:r>
              <a:rPr b="1" lang="en-US" sz="2329">
                <a:latin typeface="Montserrat"/>
                <a:ea typeface="Montserrat"/>
                <a:cs typeface="Montserrat"/>
                <a:sym typeface="Montserrat"/>
              </a:rPr>
              <a:t>Visualisation statistique de données.</a:t>
            </a:r>
            <a:endParaRPr b="1" sz="2329">
              <a:latin typeface="Montserrat"/>
              <a:ea typeface="Montserrat"/>
              <a:cs typeface="Montserrat"/>
              <a:sym typeface="Montserrat"/>
            </a:endParaRPr>
          </a:p>
          <a:p>
            <a:pPr indent="-376491" lvl="0" marL="457200" marR="0" rtl="0" algn="l">
              <a:lnSpc>
                <a:spcPct val="140017"/>
              </a:lnSpc>
              <a:spcBef>
                <a:spcPts val="0"/>
              </a:spcBef>
              <a:spcAft>
                <a:spcPts val="0"/>
              </a:spcAft>
              <a:buSzPts val="2329"/>
              <a:buFont typeface="Montserrat"/>
              <a:buChar char="●"/>
            </a:pPr>
            <a:r>
              <a:rPr b="1" lang="en-US" sz="2329">
                <a:latin typeface="Montserrat"/>
                <a:ea typeface="Montserrat"/>
                <a:cs typeface="Montserrat"/>
                <a:sym typeface="Montserrat"/>
              </a:rPr>
              <a:t>Construire la newsletter et la diffuser à la personne concernée</a:t>
            </a:r>
            <a:endParaRPr b="1" sz="2329">
              <a:latin typeface="Montserrat"/>
              <a:ea typeface="Montserrat"/>
              <a:cs typeface="Montserrat"/>
              <a:sym typeface="Montserrat"/>
            </a:endParaRPr>
          </a:p>
        </p:txBody>
      </p:sp>
      <p:pic>
        <p:nvPicPr>
          <p:cNvPr id="153" name="Google Shape;153;p11"/>
          <p:cNvPicPr preferRelativeResize="0"/>
          <p:nvPr/>
        </p:nvPicPr>
        <p:blipFill rotWithShape="1">
          <a:blip r:embed="rId3">
            <a:alphaModFix amt="90000"/>
          </a:blip>
          <a:srcRect b="0" l="0" r="0" t="0"/>
          <a:stretch/>
        </p:blipFill>
        <p:spPr>
          <a:xfrm>
            <a:off x="16355435" y="7905802"/>
            <a:ext cx="2760813" cy="2760813"/>
          </a:xfrm>
          <a:prstGeom prst="rect">
            <a:avLst/>
          </a:prstGeom>
          <a:noFill/>
          <a:ln>
            <a:noFill/>
          </a:ln>
        </p:spPr>
      </p:pic>
      <p:pic>
        <p:nvPicPr>
          <p:cNvPr id="154" name="Google Shape;154;p11"/>
          <p:cNvPicPr preferRelativeResize="0"/>
          <p:nvPr/>
        </p:nvPicPr>
        <p:blipFill rotWithShape="1">
          <a:blip r:embed="rId4">
            <a:alphaModFix/>
          </a:blip>
          <a:srcRect b="68068" l="0" r="0" t="0"/>
          <a:stretch/>
        </p:blipFill>
        <p:spPr>
          <a:xfrm>
            <a:off x="16355435" y="9286209"/>
            <a:ext cx="1941151" cy="876628"/>
          </a:xfrm>
          <a:prstGeom prst="rect">
            <a:avLst/>
          </a:prstGeom>
          <a:noFill/>
          <a:ln>
            <a:noFill/>
          </a:ln>
        </p:spPr>
      </p:pic>
      <p:sp>
        <p:nvSpPr>
          <p:cNvPr id="155" name="Google Shape;155;p11"/>
          <p:cNvSpPr/>
          <p:nvPr/>
        </p:nvSpPr>
        <p:spPr>
          <a:xfrm>
            <a:off x="10942214" y="1477152"/>
            <a:ext cx="1054435" cy="1054435"/>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5BEEA7">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11"/>
          <p:cNvPicPr preferRelativeResize="0"/>
          <p:nvPr/>
        </p:nvPicPr>
        <p:blipFill>
          <a:blip r:embed="rId5">
            <a:alphaModFix/>
          </a:blip>
          <a:stretch>
            <a:fillRect/>
          </a:stretch>
        </p:blipFill>
        <p:spPr>
          <a:xfrm>
            <a:off x="12823850" y="698225"/>
            <a:ext cx="4870750" cy="7626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nvSpPr>
        <p:spPr>
          <a:xfrm>
            <a:off x="4405245" y="710946"/>
            <a:ext cx="9477600" cy="554100"/>
          </a:xfrm>
          <a:prstGeom prst="rect">
            <a:avLst/>
          </a:prstGeom>
          <a:noFill/>
          <a:ln>
            <a:noFill/>
          </a:ln>
        </p:spPr>
        <p:txBody>
          <a:bodyPr anchorCtr="0" anchor="t" bIns="0" lIns="0" spcFirstLastPara="1" rIns="0" wrap="square" tIns="0">
            <a:spAutoFit/>
          </a:bodyPr>
          <a:lstStyle/>
          <a:p>
            <a:pPr indent="0" lvl="0" marL="0" marR="0" rtl="0" algn="ctr">
              <a:lnSpc>
                <a:spcPct val="131000"/>
              </a:lnSpc>
              <a:spcBef>
                <a:spcPts val="0"/>
              </a:spcBef>
              <a:spcAft>
                <a:spcPts val="0"/>
              </a:spcAft>
              <a:buNone/>
            </a:pPr>
            <a:r>
              <a:rPr b="1" lang="en-US" sz="3600">
                <a:solidFill>
                  <a:srgbClr val="552CF0"/>
                </a:solidFill>
                <a:latin typeface="Montserrat"/>
                <a:ea typeface="Montserrat"/>
                <a:cs typeface="Montserrat"/>
                <a:sym typeface="Montserrat"/>
              </a:rPr>
              <a:t>Prototypes de l’application</a:t>
            </a:r>
            <a:endParaRPr/>
          </a:p>
        </p:txBody>
      </p:sp>
      <p:pic>
        <p:nvPicPr>
          <p:cNvPr id="162" name="Google Shape;162;p18"/>
          <p:cNvPicPr preferRelativeResize="0"/>
          <p:nvPr/>
        </p:nvPicPr>
        <p:blipFill rotWithShape="1">
          <a:blip r:embed="rId3">
            <a:alphaModFix/>
          </a:blip>
          <a:srcRect b="0" l="0" r="0" t="0"/>
          <a:stretch/>
        </p:blipFill>
        <p:spPr>
          <a:xfrm>
            <a:off x="16474913" y="8954414"/>
            <a:ext cx="1568775" cy="1568775"/>
          </a:xfrm>
          <a:prstGeom prst="rect">
            <a:avLst/>
          </a:prstGeom>
          <a:noFill/>
          <a:ln>
            <a:noFill/>
          </a:ln>
        </p:spPr>
      </p:pic>
      <p:pic>
        <p:nvPicPr>
          <p:cNvPr id="163" name="Google Shape;163;p18"/>
          <p:cNvPicPr preferRelativeResize="0"/>
          <p:nvPr/>
        </p:nvPicPr>
        <p:blipFill>
          <a:blip r:embed="rId4">
            <a:alphaModFix/>
          </a:blip>
          <a:stretch>
            <a:fillRect/>
          </a:stretch>
        </p:blipFill>
        <p:spPr>
          <a:xfrm>
            <a:off x="585050" y="3429000"/>
            <a:ext cx="5395925" cy="5525425"/>
          </a:xfrm>
          <a:prstGeom prst="rect">
            <a:avLst/>
          </a:prstGeom>
          <a:noFill/>
          <a:ln>
            <a:noFill/>
          </a:ln>
        </p:spPr>
      </p:pic>
      <p:pic>
        <p:nvPicPr>
          <p:cNvPr id="164" name="Google Shape;164;p18"/>
          <p:cNvPicPr preferRelativeResize="0"/>
          <p:nvPr/>
        </p:nvPicPr>
        <p:blipFill>
          <a:blip r:embed="rId5">
            <a:alphaModFix/>
          </a:blip>
          <a:stretch>
            <a:fillRect/>
          </a:stretch>
        </p:blipFill>
        <p:spPr>
          <a:xfrm>
            <a:off x="6315400" y="3429000"/>
            <a:ext cx="5395925" cy="5525460"/>
          </a:xfrm>
          <a:prstGeom prst="rect">
            <a:avLst/>
          </a:prstGeom>
          <a:noFill/>
          <a:ln>
            <a:noFill/>
          </a:ln>
        </p:spPr>
      </p:pic>
      <p:pic>
        <p:nvPicPr>
          <p:cNvPr id="165" name="Google Shape;165;p18"/>
          <p:cNvPicPr preferRelativeResize="0"/>
          <p:nvPr/>
        </p:nvPicPr>
        <p:blipFill>
          <a:blip r:embed="rId6">
            <a:alphaModFix/>
          </a:blip>
          <a:stretch>
            <a:fillRect/>
          </a:stretch>
        </p:blipFill>
        <p:spPr>
          <a:xfrm>
            <a:off x="12045750" y="3428999"/>
            <a:ext cx="5395925" cy="5525440"/>
          </a:xfrm>
          <a:prstGeom prst="rect">
            <a:avLst/>
          </a:prstGeom>
          <a:noFill/>
          <a:ln>
            <a:noFill/>
          </a:ln>
        </p:spPr>
      </p:pic>
      <p:sp>
        <p:nvSpPr>
          <p:cNvPr id="166" name="Google Shape;166;p18"/>
          <p:cNvSpPr txBox="1"/>
          <p:nvPr/>
        </p:nvSpPr>
        <p:spPr>
          <a:xfrm>
            <a:off x="1686425" y="2387425"/>
            <a:ext cx="319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5000">
                <a:solidFill>
                  <a:schemeClr val="dk2"/>
                </a:solidFill>
                <a:latin typeface="Calibri"/>
                <a:ea typeface="Calibri"/>
                <a:cs typeface="Calibri"/>
                <a:sym typeface="Calibri"/>
              </a:rPr>
              <a:t>1</a:t>
            </a:r>
            <a:endParaRPr b="1" sz="5000">
              <a:solidFill>
                <a:schemeClr val="dk2"/>
              </a:solidFill>
              <a:latin typeface="Calibri"/>
              <a:ea typeface="Calibri"/>
              <a:cs typeface="Calibri"/>
              <a:sym typeface="Calibri"/>
            </a:endParaRPr>
          </a:p>
        </p:txBody>
      </p:sp>
      <p:sp>
        <p:nvSpPr>
          <p:cNvPr id="167" name="Google Shape;167;p18"/>
          <p:cNvSpPr txBox="1"/>
          <p:nvPr/>
        </p:nvSpPr>
        <p:spPr>
          <a:xfrm>
            <a:off x="7547450" y="2233525"/>
            <a:ext cx="319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5000">
                <a:solidFill>
                  <a:schemeClr val="dk2"/>
                </a:solidFill>
                <a:latin typeface="Calibri"/>
                <a:ea typeface="Calibri"/>
                <a:cs typeface="Calibri"/>
                <a:sym typeface="Calibri"/>
              </a:rPr>
              <a:t>2</a:t>
            </a:r>
            <a:endParaRPr b="1" sz="5000">
              <a:solidFill>
                <a:schemeClr val="dk2"/>
              </a:solidFill>
              <a:latin typeface="Calibri"/>
              <a:ea typeface="Calibri"/>
              <a:cs typeface="Calibri"/>
              <a:sym typeface="Calibri"/>
            </a:endParaRPr>
          </a:p>
        </p:txBody>
      </p:sp>
      <p:sp>
        <p:nvSpPr>
          <p:cNvPr id="168" name="Google Shape;168;p18"/>
          <p:cNvSpPr txBox="1"/>
          <p:nvPr/>
        </p:nvSpPr>
        <p:spPr>
          <a:xfrm>
            <a:off x="13147113" y="2233525"/>
            <a:ext cx="319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5000">
                <a:solidFill>
                  <a:schemeClr val="dk2"/>
                </a:solidFill>
                <a:latin typeface="Calibri"/>
                <a:ea typeface="Calibri"/>
                <a:cs typeface="Calibri"/>
                <a:sym typeface="Calibri"/>
              </a:rPr>
              <a:t>3</a:t>
            </a:r>
            <a:endParaRPr b="1" sz="50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1e2367525a_0_19"/>
          <p:cNvSpPr txBox="1"/>
          <p:nvPr/>
        </p:nvSpPr>
        <p:spPr>
          <a:xfrm>
            <a:off x="4405195" y="467171"/>
            <a:ext cx="9477600" cy="554100"/>
          </a:xfrm>
          <a:prstGeom prst="rect">
            <a:avLst/>
          </a:prstGeom>
          <a:noFill/>
          <a:ln>
            <a:noFill/>
          </a:ln>
        </p:spPr>
        <p:txBody>
          <a:bodyPr anchorCtr="0" anchor="t" bIns="0" lIns="0" spcFirstLastPara="1" rIns="0" wrap="square" tIns="0">
            <a:spAutoFit/>
          </a:bodyPr>
          <a:lstStyle/>
          <a:p>
            <a:pPr indent="0" lvl="0" marL="0" marR="0" rtl="0" algn="ctr">
              <a:lnSpc>
                <a:spcPct val="131000"/>
              </a:lnSpc>
              <a:spcBef>
                <a:spcPts val="0"/>
              </a:spcBef>
              <a:spcAft>
                <a:spcPts val="0"/>
              </a:spcAft>
              <a:buNone/>
            </a:pPr>
            <a:r>
              <a:rPr b="1" lang="en-US" sz="3600">
                <a:solidFill>
                  <a:srgbClr val="552CF0"/>
                </a:solidFill>
                <a:latin typeface="Montserrat"/>
                <a:ea typeface="Montserrat"/>
                <a:cs typeface="Montserrat"/>
                <a:sym typeface="Montserrat"/>
              </a:rPr>
              <a:t>Prototypes de l’application</a:t>
            </a:r>
            <a:endParaRPr/>
          </a:p>
        </p:txBody>
      </p:sp>
      <p:pic>
        <p:nvPicPr>
          <p:cNvPr id="174" name="Google Shape;174;g11e2367525a_0_19"/>
          <p:cNvPicPr preferRelativeResize="0"/>
          <p:nvPr/>
        </p:nvPicPr>
        <p:blipFill rotWithShape="1">
          <a:blip r:embed="rId3">
            <a:alphaModFix/>
          </a:blip>
          <a:srcRect b="0" l="0" r="0" t="0"/>
          <a:stretch/>
        </p:blipFill>
        <p:spPr>
          <a:xfrm>
            <a:off x="16474913" y="8954414"/>
            <a:ext cx="1568775" cy="1568775"/>
          </a:xfrm>
          <a:prstGeom prst="rect">
            <a:avLst/>
          </a:prstGeom>
          <a:noFill/>
          <a:ln>
            <a:noFill/>
          </a:ln>
        </p:spPr>
      </p:pic>
      <p:pic>
        <p:nvPicPr>
          <p:cNvPr id="175" name="Google Shape;175;g11e2367525a_0_19"/>
          <p:cNvPicPr preferRelativeResize="0"/>
          <p:nvPr/>
        </p:nvPicPr>
        <p:blipFill>
          <a:blip r:embed="rId4">
            <a:alphaModFix/>
          </a:blip>
          <a:stretch>
            <a:fillRect/>
          </a:stretch>
        </p:blipFill>
        <p:spPr>
          <a:xfrm>
            <a:off x="4679150" y="1326071"/>
            <a:ext cx="8750908" cy="89609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nvSpPr>
        <p:spPr>
          <a:xfrm>
            <a:off x="3550138" y="979033"/>
            <a:ext cx="11187600" cy="554100"/>
          </a:xfrm>
          <a:prstGeom prst="rect">
            <a:avLst/>
          </a:prstGeom>
          <a:noFill/>
          <a:ln>
            <a:noFill/>
          </a:ln>
        </p:spPr>
        <p:txBody>
          <a:bodyPr anchorCtr="0" anchor="t" bIns="0" lIns="0" spcFirstLastPara="1" rIns="0" wrap="square" tIns="0">
            <a:spAutoFit/>
          </a:bodyPr>
          <a:lstStyle/>
          <a:p>
            <a:pPr indent="0" lvl="0" marL="0" marR="0" rtl="0" algn="ctr">
              <a:lnSpc>
                <a:spcPct val="131000"/>
              </a:lnSpc>
              <a:spcBef>
                <a:spcPts val="0"/>
              </a:spcBef>
              <a:spcAft>
                <a:spcPts val="0"/>
              </a:spcAft>
              <a:buNone/>
            </a:pPr>
            <a:r>
              <a:rPr lang="en-US" sz="3600">
                <a:solidFill>
                  <a:srgbClr val="552CF0"/>
                </a:solidFill>
                <a:latin typeface="Montserrat"/>
                <a:ea typeface="Montserrat"/>
                <a:cs typeface="Montserrat"/>
                <a:sym typeface="Montserrat"/>
              </a:rPr>
              <a:t>Architecture Big Data</a:t>
            </a:r>
            <a:endParaRPr/>
          </a:p>
        </p:txBody>
      </p:sp>
      <p:pic>
        <p:nvPicPr>
          <p:cNvPr id="181" name="Google Shape;181;p22"/>
          <p:cNvPicPr preferRelativeResize="0"/>
          <p:nvPr/>
        </p:nvPicPr>
        <p:blipFill rotWithShape="1">
          <a:blip r:embed="rId3">
            <a:alphaModFix/>
          </a:blip>
          <a:srcRect b="0" l="0" r="0" t="0"/>
          <a:stretch/>
        </p:blipFill>
        <p:spPr>
          <a:xfrm>
            <a:off x="16474913" y="8954414"/>
            <a:ext cx="1568775" cy="1568775"/>
          </a:xfrm>
          <a:prstGeom prst="rect">
            <a:avLst/>
          </a:prstGeom>
          <a:noFill/>
          <a:ln>
            <a:noFill/>
          </a:ln>
        </p:spPr>
      </p:pic>
      <p:sp>
        <p:nvSpPr>
          <p:cNvPr id="182" name="Google Shape;182;p22"/>
          <p:cNvSpPr/>
          <p:nvPr/>
        </p:nvSpPr>
        <p:spPr>
          <a:xfrm>
            <a:off x="17259300" y="0"/>
            <a:ext cx="365006" cy="1194605"/>
          </a:xfrm>
          <a:custGeom>
            <a:rect b="b" l="l" r="r" t="t"/>
            <a:pathLst>
              <a:path extrusionOk="0" h="1913890" w="584780">
                <a:moveTo>
                  <a:pt x="0" y="0"/>
                </a:moveTo>
                <a:lnTo>
                  <a:pt x="584780" y="0"/>
                </a:lnTo>
                <a:lnTo>
                  <a:pt x="584780" y="1913890"/>
                </a:lnTo>
                <a:lnTo>
                  <a:pt x="0" y="1913890"/>
                </a:lnTo>
                <a:close/>
              </a:path>
            </a:pathLst>
          </a:custGeom>
          <a:solidFill>
            <a:srgbClr val="EBD72F"/>
          </a:solidFill>
          <a:ln>
            <a:noFill/>
          </a:ln>
        </p:spPr>
      </p:sp>
      <p:pic>
        <p:nvPicPr>
          <p:cNvPr id="183" name="Google Shape;183;p22"/>
          <p:cNvPicPr preferRelativeResize="0"/>
          <p:nvPr/>
        </p:nvPicPr>
        <p:blipFill>
          <a:blip r:embed="rId4">
            <a:alphaModFix/>
          </a:blip>
          <a:stretch>
            <a:fillRect/>
          </a:stretch>
        </p:blipFill>
        <p:spPr>
          <a:xfrm>
            <a:off x="900125" y="2443075"/>
            <a:ext cx="16359175" cy="6343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