
<file path=[Content_Types].xml><?xml version="1.0" encoding="utf-8"?>
<Types xmlns="http://schemas.openxmlformats.org/package/2006/content-types">
  <Default Extension="bin"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 id="2147483734" r:id="rId2"/>
  </p:sldMasterIdLst>
  <p:notesMasterIdLst>
    <p:notesMasterId r:id="rId43"/>
  </p:notesMasterIdLst>
  <p:sldIdLst>
    <p:sldId id="258" r:id="rId3"/>
    <p:sldId id="301" r:id="rId4"/>
    <p:sldId id="291" r:id="rId5"/>
    <p:sldId id="302" r:id="rId6"/>
    <p:sldId id="303" r:id="rId7"/>
    <p:sldId id="304" r:id="rId8"/>
    <p:sldId id="277" r:id="rId9"/>
    <p:sldId id="260" r:id="rId10"/>
    <p:sldId id="269" r:id="rId11"/>
    <p:sldId id="298" r:id="rId12"/>
    <p:sldId id="273" r:id="rId13"/>
    <p:sldId id="274" r:id="rId14"/>
    <p:sldId id="261" r:id="rId15"/>
    <p:sldId id="278" r:id="rId16"/>
    <p:sldId id="262" r:id="rId17"/>
    <p:sldId id="275" r:id="rId18"/>
    <p:sldId id="299" r:id="rId19"/>
    <p:sldId id="276" r:id="rId20"/>
    <p:sldId id="288" r:id="rId21"/>
    <p:sldId id="290" r:id="rId22"/>
    <p:sldId id="279" r:id="rId23"/>
    <p:sldId id="280" r:id="rId24"/>
    <p:sldId id="283" r:id="rId25"/>
    <p:sldId id="295" r:id="rId26"/>
    <p:sldId id="285" r:id="rId27"/>
    <p:sldId id="296" r:id="rId28"/>
    <p:sldId id="286" r:id="rId29"/>
    <p:sldId id="287" r:id="rId30"/>
    <p:sldId id="305" r:id="rId31"/>
    <p:sldId id="306" r:id="rId32"/>
    <p:sldId id="310" r:id="rId33"/>
    <p:sldId id="311" r:id="rId34"/>
    <p:sldId id="309" r:id="rId35"/>
    <p:sldId id="312" r:id="rId36"/>
    <p:sldId id="292" r:id="rId37"/>
    <p:sldId id="315" r:id="rId38"/>
    <p:sldId id="317" r:id="rId39"/>
    <p:sldId id="318" r:id="rId40"/>
    <p:sldId id="316" r:id="rId41"/>
    <p:sldId id="294"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C97E86-CD95-4337-9477-B91180B53D97}">
          <p14:sldIdLst>
            <p14:sldId id="258"/>
            <p14:sldId id="301"/>
            <p14:sldId id="291"/>
            <p14:sldId id="302"/>
            <p14:sldId id="303"/>
            <p14:sldId id="304"/>
            <p14:sldId id="277"/>
            <p14:sldId id="260"/>
            <p14:sldId id="269"/>
            <p14:sldId id="298"/>
            <p14:sldId id="273"/>
            <p14:sldId id="274"/>
            <p14:sldId id="261"/>
            <p14:sldId id="278"/>
            <p14:sldId id="262"/>
            <p14:sldId id="275"/>
            <p14:sldId id="299"/>
            <p14:sldId id="276"/>
            <p14:sldId id="288"/>
            <p14:sldId id="290"/>
            <p14:sldId id="279"/>
            <p14:sldId id="280"/>
            <p14:sldId id="283"/>
            <p14:sldId id="295"/>
            <p14:sldId id="285"/>
            <p14:sldId id="296"/>
            <p14:sldId id="286"/>
            <p14:sldId id="287"/>
            <p14:sldId id="305"/>
            <p14:sldId id="306"/>
            <p14:sldId id="310"/>
            <p14:sldId id="311"/>
            <p14:sldId id="309"/>
            <p14:sldId id="312"/>
            <p14:sldId id="292"/>
            <p14:sldId id="315"/>
            <p14:sldId id="317"/>
            <p14:sldId id="318"/>
            <p14:sldId id="316"/>
            <p14:sldId id="29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hma Saleh Ali" initials="RSA"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6" autoAdjust="0"/>
    <p:restoredTop sz="93867" autoAdjust="0"/>
  </p:normalViewPr>
  <p:slideViewPr>
    <p:cSldViewPr snapToGrid="0">
      <p:cViewPr varScale="1">
        <p:scale>
          <a:sx n="67" d="100"/>
          <a:sy n="67" d="100"/>
        </p:scale>
        <p:origin x="71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ma Ali" userId="5912e113-f565-4ff4-b616-408ec8dfdaf8" providerId="ADAL" clId="{F354DCD7-BB40-4CC7-B38D-033FB83C9396}"/>
    <pc:docChg chg="undo custSel addSld delSld modSld sldOrd modSection">
      <pc:chgData name="Rahma Ali" userId="5912e113-f565-4ff4-b616-408ec8dfdaf8" providerId="ADAL" clId="{F354DCD7-BB40-4CC7-B38D-033FB83C9396}" dt="2017-11-21T19:51:54.715" v="978" actId="20577"/>
      <pc:docMkLst>
        <pc:docMk/>
      </pc:docMkLst>
      <pc:sldChg chg="modSp">
        <pc:chgData name="Rahma Ali" userId="5912e113-f565-4ff4-b616-408ec8dfdaf8" providerId="ADAL" clId="{F354DCD7-BB40-4CC7-B38D-033FB83C9396}" dt="2017-11-21T19:14:20.350" v="45" actId="20577"/>
        <pc:sldMkLst>
          <pc:docMk/>
          <pc:sldMk cId="2930526733" sldId="261"/>
        </pc:sldMkLst>
        <pc:spChg chg="mod">
          <ac:chgData name="Rahma Ali" userId="5912e113-f565-4ff4-b616-408ec8dfdaf8" providerId="ADAL" clId="{F354DCD7-BB40-4CC7-B38D-033FB83C9396}" dt="2017-11-21T19:14:20.350" v="45" actId="20577"/>
          <ac:spMkLst>
            <pc:docMk/>
            <pc:sldMk cId="2930526733" sldId="261"/>
            <ac:spMk id="5" creationId="{B0D4AEEE-7569-4ABD-9092-7CBE109446DF}"/>
          </ac:spMkLst>
        </pc:spChg>
      </pc:sldChg>
      <pc:sldChg chg="addSp delSp modSp mod setBg">
        <pc:chgData name="Rahma Ali" userId="5912e113-f565-4ff4-b616-408ec8dfdaf8" providerId="ADAL" clId="{F354DCD7-BB40-4CC7-B38D-033FB83C9396}" dt="2017-11-21T19:14:33.696" v="46" actId="12"/>
        <pc:sldMkLst>
          <pc:docMk/>
          <pc:sldMk cId="3625982571" sldId="274"/>
        </pc:sldMkLst>
        <pc:spChg chg="mod">
          <ac:chgData name="Rahma Ali" userId="5912e113-f565-4ff4-b616-408ec8dfdaf8" providerId="ADAL" clId="{F354DCD7-BB40-4CC7-B38D-033FB83C9396}" dt="2017-11-21T19:13:41.302" v="33" actId="26606"/>
          <ac:spMkLst>
            <pc:docMk/>
            <pc:sldMk cId="3625982571" sldId="274"/>
            <ac:spMk id="3" creationId="{619C220D-C4D4-4812-979A-0ECFF75FB38A}"/>
          </ac:spMkLst>
        </pc:spChg>
        <pc:spChg chg="mod ord">
          <ac:chgData name="Rahma Ali" userId="5912e113-f565-4ff4-b616-408ec8dfdaf8" providerId="ADAL" clId="{F354DCD7-BB40-4CC7-B38D-033FB83C9396}" dt="2017-11-21T19:13:41.302" v="33" actId="26606"/>
          <ac:spMkLst>
            <pc:docMk/>
            <pc:sldMk cId="3625982571" sldId="274"/>
            <ac:spMk id="8" creationId="{C3E49194-F667-4CDF-8A40-B65386628471}"/>
          </ac:spMkLst>
        </pc:spChg>
        <pc:spChg chg="mod">
          <ac:chgData name="Rahma Ali" userId="5912e113-f565-4ff4-b616-408ec8dfdaf8" providerId="ADAL" clId="{F354DCD7-BB40-4CC7-B38D-033FB83C9396}" dt="2017-11-21T19:14:33.696" v="46" actId="12"/>
          <ac:spMkLst>
            <pc:docMk/>
            <pc:sldMk cId="3625982571" sldId="274"/>
            <ac:spMk id="11" creationId="{EB3FAA2D-590C-4F82-A1F3-6B9653AB7D56}"/>
          </ac:spMkLst>
        </pc:spChg>
        <pc:spChg chg="add del">
          <ac:chgData name="Rahma Ali" userId="5912e113-f565-4ff4-b616-408ec8dfdaf8" providerId="ADAL" clId="{F354DCD7-BB40-4CC7-B38D-033FB83C9396}" dt="2017-11-21T19:13:13.627" v="27" actId="26606"/>
          <ac:spMkLst>
            <pc:docMk/>
            <pc:sldMk cId="3625982571" sldId="274"/>
            <ac:spMk id="13" creationId="{48E96387-12F1-45E4-9322-ABBF2EE040E9}"/>
          </ac:spMkLst>
        </pc:spChg>
        <pc:spChg chg="add del">
          <ac:chgData name="Rahma Ali" userId="5912e113-f565-4ff4-b616-408ec8dfdaf8" providerId="ADAL" clId="{F354DCD7-BB40-4CC7-B38D-033FB83C9396}" dt="2017-11-21T19:13:13.627" v="27" actId="26606"/>
          <ac:spMkLst>
            <pc:docMk/>
            <pc:sldMk cId="3625982571" sldId="274"/>
            <ac:spMk id="14" creationId="{A9F421DD-DE4E-4547-A904-3F80E25E3F35}"/>
          </ac:spMkLst>
        </pc:spChg>
        <pc:spChg chg="add del">
          <ac:chgData name="Rahma Ali" userId="5912e113-f565-4ff4-b616-408ec8dfdaf8" providerId="ADAL" clId="{F354DCD7-BB40-4CC7-B38D-033FB83C9396}" dt="2017-11-21T19:13:13.627" v="27" actId="26606"/>
          <ac:spMkLst>
            <pc:docMk/>
            <pc:sldMk cId="3625982571" sldId="274"/>
            <ac:spMk id="15" creationId="{09985DEC-1215-4209-9708-B45CC977402E}"/>
          </ac:spMkLst>
        </pc:spChg>
        <pc:spChg chg="add del">
          <ac:chgData name="Rahma Ali" userId="5912e113-f565-4ff4-b616-408ec8dfdaf8" providerId="ADAL" clId="{F354DCD7-BB40-4CC7-B38D-033FB83C9396}" dt="2017-11-21T19:13:09.292" v="25" actId="26606"/>
          <ac:spMkLst>
            <pc:docMk/>
            <pc:sldMk cId="3625982571" sldId="274"/>
            <ac:spMk id="16" creationId="{48E96387-12F1-45E4-9322-ABBF2EE040E9}"/>
          </ac:spMkLst>
        </pc:spChg>
        <pc:spChg chg="add del">
          <ac:chgData name="Rahma Ali" userId="5912e113-f565-4ff4-b616-408ec8dfdaf8" providerId="ADAL" clId="{F354DCD7-BB40-4CC7-B38D-033FB83C9396}" dt="2017-11-21T19:13:13.627" v="27" actId="26606"/>
          <ac:spMkLst>
            <pc:docMk/>
            <pc:sldMk cId="3625982571" sldId="274"/>
            <ac:spMk id="17" creationId="{A926A64B-3BCB-44CC-892E-C791C324B7F0}"/>
          </ac:spMkLst>
        </pc:spChg>
        <pc:spChg chg="add del">
          <ac:chgData name="Rahma Ali" userId="5912e113-f565-4ff4-b616-408ec8dfdaf8" providerId="ADAL" clId="{F354DCD7-BB40-4CC7-B38D-033FB83C9396}" dt="2017-11-21T19:13:09.292" v="25" actId="26606"/>
          <ac:spMkLst>
            <pc:docMk/>
            <pc:sldMk cId="3625982571" sldId="274"/>
            <ac:spMk id="18" creationId="{A9F421DD-DE4E-4547-A904-3F80E25E3F35}"/>
          </ac:spMkLst>
        </pc:spChg>
        <pc:spChg chg="add del">
          <ac:chgData name="Rahma Ali" userId="5912e113-f565-4ff4-b616-408ec8dfdaf8" providerId="ADAL" clId="{F354DCD7-BB40-4CC7-B38D-033FB83C9396}" dt="2017-11-21T19:13:13.627" v="27" actId="26606"/>
          <ac:spMkLst>
            <pc:docMk/>
            <pc:sldMk cId="3625982571" sldId="274"/>
            <ac:spMk id="19" creationId="{3FE9758B-E361-4084-8D9F-729FA6C4AD7E}"/>
          </ac:spMkLst>
        </pc:spChg>
        <pc:spChg chg="add del">
          <ac:chgData name="Rahma Ali" userId="5912e113-f565-4ff4-b616-408ec8dfdaf8" providerId="ADAL" clId="{F354DCD7-BB40-4CC7-B38D-033FB83C9396}" dt="2017-11-21T19:13:09.292" v="25" actId="26606"/>
          <ac:spMkLst>
            <pc:docMk/>
            <pc:sldMk cId="3625982571" sldId="274"/>
            <ac:spMk id="20" creationId="{09985DEC-1215-4209-9708-B45CC977402E}"/>
          </ac:spMkLst>
        </pc:spChg>
        <pc:spChg chg="add del">
          <ac:chgData name="Rahma Ali" userId="5912e113-f565-4ff4-b616-408ec8dfdaf8" providerId="ADAL" clId="{F354DCD7-BB40-4CC7-B38D-033FB83C9396}" dt="2017-11-21T19:13:41.302" v="33" actId="26606"/>
          <ac:spMkLst>
            <pc:docMk/>
            <pc:sldMk cId="3625982571" sldId="274"/>
            <ac:spMk id="21" creationId="{48E96387-12F1-45E4-9322-ABBF2EE040E9}"/>
          </ac:spMkLst>
        </pc:spChg>
        <pc:spChg chg="add del">
          <ac:chgData name="Rahma Ali" userId="5912e113-f565-4ff4-b616-408ec8dfdaf8" providerId="ADAL" clId="{F354DCD7-BB40-4CC7-B38D-033FB83C9396}" dt="2017-11-21T19:13:09.292" v="25" actId="26606"/>
          <ac:spMkLst>
            <pc:docMk/>
            <pc:sldMk cId="3625982571" sldId="274"/>
            <ac:spMk id="22" creationId="{A926A64B-3BCB-44CC-892E-C791C324B7F0}"/>
          </ac:spMkLst>
        </pc:spChg>
        <pc:spChg chg="add del">
          <ac:chgData name="Rahma Ali" userId="5912e113-f565-4ff4-b616-408ec8dfdaf8" providerId="ADAL" clId="{F354DCD7-BB40-4CC7-B38D-033FB83C9396}" dt="2017-11-21T19:13:41.302" v="33" actId="26606"/>
          <ac:spMkLst>
            <pc:docMk/>
            <pc:sldMk cId="3625982571" sldId="274"/>
            <ac:spMk id="23" creationId="{A9F421DD-DE4E-4547-A904-3F80E25E3F35}"/>
          </ac:spMkLst>
        </pc:spChg>
        <pc:spChg chg="add del">
          <ac:chgData name="Rahma Ali" userId="5912e113-f565-4ff4-b616-408ec8dfdaf8" providerId="ADAL" clId="{F354DCD7-BB40-4CC7-B38D-033FB83C9396}" dt="2017-11-21T19:13:09.292" v="25" actId="26606"/>
          <ac:spMkLst>
            <pc:docMk/>
            <pc:sldMk cId="3625982571" sldId="274"/>
            <ac:spMk id="24" creationId="{F9E22090-20B0-4E64-847E-6DE402F70577}"/>
          </ac:spMkLst>
        </pc:spChg>
        <pc:spChg chg="add del">
          <ac:chgData name="Rahma Ali" userId="5912e113-f565-4ff4-b616-408ec8dfdaf8" providerId="ADAL" clId="{F354DCD7-BB40-4CC7-B38D-033FB83C9396}" dt="2017-11-21T19:13:41.302" v="33" actId="26606"/>
          <ac:spMkLst>
            <pc:docMk/>
            <pc:sldMk cId="3625982571" sldId="274"/>
            <ac:spMk id="25" creationId="{09985DEC-1215-4209-9708-B45CC977402E}"/>
          </ac:spMkLst>
        </pc:spChg>
        <pc:spChg chg="add del">
          <ac:chgData name="Rahma Ali" userId="5912e113-f565-4ff4-b616-408ec8dfdaf8" providerId="ADAL" clId="{F354DCD7-BB40-4CC7-B38D-033FB83C9396}" dt="2017-11-21T19:13:41.302" v="33" actId="26606"/>
          <ac:spMkLst>
            <pc:docMk/>
            <pc:sldMk cId="3625982571" sldId="274"/>
            <ac:spMk id="26" creationId="{F166425F-5B9E-47A4-9DDB-F86B87375E30}"/>
          </ac:spMkLst>
        </pc:spChg>
        <pc:spChg chg="add del">
          <ac:chgData name="Rahma Ali" userId="5912e113-f565-4ff4-b616-408ec8dfdaf8" providerId="ADAL" clId="{F354DCD7-BB40-4CC7-B38D-033FB83C9396}" dt="2017-11-21T19:13:41.302" v="33" actId="26606"/>
          <ac:spMkLst>
            <pc:docMk/>
            <pc:sldMk cId="3625982571" sldId="274"/>
            <ac:spMk id="27" creationId="{A926A64B-3BCB-44CC-892E-C791C324B7F0}"/>
          </ac:spMkLst>
        </pc:spChg>
        <pc:spChg chg="add del">
          <ac:chgData name="Rahma Ali" userId="5912e113-f565-4ff4-b616-408ec8dfdaf8" providerId="ADAL" clId="{F354DCD7-BB40-4CC7-B38D-033FB83C9396}" dt="2017-11-21T19:13:41.302" v="33" actId="26606"/>
          <ac:spMkLst>
            <pc:docMk/>
            <pc:sldMk cId="3625982571" sldId="274"/>
            <ac:spMk id="28" creationId="{E97FF61E-4BA9-4C8B-AD03-05E9B2A40AA7}"/>
          </ac:spMkLst>
        </pc:spChg>
        <pc:picChg chg="mod ord">
          <ac:chgData name="Rahma Ali" userId="5912e113-f565-4ff4-b616-408ec8dfdaf8" providerId="ADAL" clId="{F354DCD7-BB40-4CC7-B38D-033FB83C9396}" dt="2017-11-21T19:13:41.302" v="33" actId="26606"/>
          <ac:picMkLst>
            <pc:docMk/>
            <pc:sldMk cId="3625982571" sldId="274"/>
            <ac:picMk id="4" creationId="{00000000-0000-0000-0000-000000000000}"/>
          </ac:picMkLst>
        </pc:picChg>
      </pc:sldChg>
      <pc:sldChg chg="modSp">
        <pc:chgData name="Rahma Ali" userId="5912e113-f565-4ff4-b616-408ec8dfdaf8" providerId="ADAL" clId="{F354DCD7-BB40-4CC7-B38D-033FB83C9396}" dt="2017-11-21T19:49:41.500" v="920" actId="20577"/>
        <pc:sldMkLst>
          <pc:docMk/>
          <pc:sldMk cId="2245839232" sldId="277"/>
        </pc:sldMkLst>
        <pc:spChg chg="mod">
          <ac:chgData name="Rahma Ali" userId="5912e113-f565-4ff4-b616-408ec8dfdaf8" providerId="ADAL" clId="{F354DCD7-BB40-4CC7-B38D-033FB83C9396}" dt="2017-11-21T19:49:41.500" v="920" actId="20577"/>
          <ac:spMkLst>
            <pc:docMk/>
            <pc:sldMk cId="2245839232" sldId="277"/>
            <ac:spMk id="4" creationId="{B5AA14DC-37F4-407D-8D2D-A64730DAA6A0}"/>
          </ac:spMkLst>
        </pc:spChg>
      </pc:sldChg>
      <pc:sldChg chg="modSp">
        <pc:chgData name="Rahma Ali" userId="5912e113-f565-4ff4-b616-408ec8dfdaf8" providerId="ADAL" clId="{F354DCD7-BB40-4CC7-B38D-033FB83C9396}" dt="2017-11-21T19:50:53.952" v="948" actId="20577"/>
        <pc:sldMkLst>
          <pc:docMk/>
          <pc:sldMk cId="3282527866" sldId="278"/>
        </pc:sldMkLst>
        <pc:spChg chg="mod">
          <ac:chgData name="Rahma Ali" userId="5912e113-f565-4ff4-b616-408ec8dfdaf8" providerId="ADAL" clId="{F354DCD7-BB40-4CC7-B38D-033FB83C9396}" dt="2017-11-21T19:50:53.952" v="948" actId="20577"/>
          <ac:spMkLst>
            <pc:docMk/>
            <pc:sldMk cId="3282527866" sldId="278"/>
            <ac:spMk id="4" creationId="{B5AA14DC-37F4-407D-8D2D-A64730DAA6A0}"/>
          </ac:spMkLst>
        </pc:spChg>
      </pc:sldChg>
      <pc:sldChg chg="modSp">
        <pc:chgData name="Rahma Ali" userId="5912e113-f565-4ff4-b616-408ec8dfdaf8" providerId="ADAL" clId="{F354DCD7-BB40-4CC7-B38D-033FB83C9396}" dt="2017-11-21T19:51:18.920" v="954" actId="20577"/>
        <pc:sldMkLst>
          <pc:docMk/>
          <pc:sldMk cId="2049983490" sldId="279"/>
        </pc:sldMkLst>
        <pc:spChg chg="mod">
          <ac:chgData name="Rahma Ali" userId="5912e113-f565-4ff4-b616-408ec8dfdaf8" providerId="ADAL" clId="{F354DCD7-BB40-4CC7-B38D-033FB83C9396}" dt="2017-11-21T19:51:18.920" v="954" actId="20577"/>
          <ac:spMkLst>
            <pc:docMk/>
            <pc:sldMk cId="2049983490" sldId="279"/>
            <ac:spMk id="4" creationId="{B5AA14DC-37F4-407D-8D2D-A64730DAA6A0}"/>
          </ac:spMkLst>
        </pc:spChg>
      </pc:sldChg>
      <pc:sldChg chg="modSp">
        <pc:chgData name="Rahma Ali" userId="5912e113-f565-4ff4-b616-408ec8dfdaf8" providerId="ADAL" clId="{F354DCD7-BB40-4CC7-B38D-033FB83C9396}" dt="2017-11-21T19:51:37.415" v="961" actId="20577"/>
        <pc:sldMkLst>
          <pc:docMk/>
          <pc:sldMk cId="34500879" sldId="286"/>
        </pc:sldMkLst>
        <pc:spChg chg="mod">
          <ac:chgData name="Rahma Ali" userId="5912e113-f565-4ff4-b616-408ec8dfdaf8" providerId="ADAL" clId="{F354DCD7-BB40-4CC7-B38D-033FB83C9396}" dt="2017-11-21T19:51:37.415" v="961" actId="20577"/>
          <ac:spMkLst>
            <pc:docMk/>
            <pc:sldMk cId="34500879" sldId="286"/>
            <ac:spMk id="2" creationId="{00000000-0000-0000-0000-000000000000}"/>
          </ac:spMkLst>
        </pc:spChg>
      </pc:sldChg>
      <pc:sldChg chg="modSp">
        <pc:chgData name="Rahma Ali" userId="5912e113-f565-4ff4-b616-408ec8dfdaf8" providerId="ADAL" clId="{F354DCD7-BB40-4CC7-B38D-033FB83C9396}" dt="2017-11-21T19:51:44.367" v="963" actId="20577"/>
        <pc:sldMkLst>
          <pc:docMk/>
          <pc:sldMk cId="2821196515" sldId="287"/>
        </pc:sldMkLst>
        <pc:spChg chg="mod">
          <ac:chgData name="Rahma Ali" userId="5912e113-f565-4ff4-b616-408ec8dfdaf8" providerId="ADAL" clId="{F354DCD7-BB40-4CC7-B38D-033FB83C9396}" dt="2017-11-21T19:51:44.367" v="963" actId="20577"/>
          <ac:spMkLst>
            <pc:docMk/>
            <pc:sldMk cId="2821196515" sldId="287"/>
            <ac:spMk id="2" creationId="{00000000-0000-0000-0000-000000000000}"/>
          </ac:spMkLst>
        </pc:spChg>
      </pc:sldChg>
      <pc:sldChg chg="modSp">
        <pc:chgData name="Rahma Ali" userId="5912e113-f565-4ff4-b616-408ec8dfdaf8" providerId="ADAL" clId="{F354DCD7-BB40-4CC7-B38D-033FB83C9396}" dt="2017-11-21T19:50:27.587" v="932" actId="20577"/>
        <pc:sldMkLst>
          <pc:docMk/>
          <pc:sldMk cId="2938637148" sldId="290"/>
        </pc:sldMkLst>
        <pc:spChg chg="mod">
          <ac:chgData name="Rahma Ali" userId="5912e113-f565-4ff4-b616-408ec8dfdaf8" providerId="ADAL" clId="{F354DCD7-BB40-4CC7-B38D-033FB83C9396}" dt="2017-11-21T19:50:27.587" v="932" actId="20577"/>
          <ac:spMkLst>
            <pc:docMk/>
            <pc:sldMk cId="2938637148" sldId="290"/>
            <ac:spMk id="2" creationId="{5917E6AE-EDC7-4E2D-8711-BFE211FB4C04}"/>
          </ac:spMkLst>
        </pc:spChg>
      </pc:sldChg>
      <pc:sldChg chg="modSp del">
        <pc:chgData name="Rahma Ali" userId="5912e113-f565-4ff4-b616-408ec8dfdaf8" providerId="ADAL" clId="{F354DCD7-BB40-4CC7-B38D-033FB83C9396}" dt="2017-11-21T19:19:52.896" v="82" actId="2696"/>
        <pc:sldMkLst>
          <pc:docMk/>
          <pc:sldMk cId="3048336892" sldId="293"/>
        </pc:sldMkLst>
        <pc:spChg chg="mod">
          <ac:chgData name="Rahma Ali" userId="5912e113-f565-4ff4-b616-408ec8dfdaf8" providerId="ADAL" clId="{F354DCD7-BB40-4CC7-B38D-033FB83C9396}" dt="2017-11-21T19:19:41.015" v="81" actId="20577"/>
          <ac:spMkLst>
            <pc:docMk/>
            <pc:sldMk cId="3048336892" sldId="293"/>
            <ac:spMk id="3" creationId="{4700AF38-A396-4627-BFB4-29C92E442A0B}"/>
          </ac:spMkLst>
        </pc:spChg>
      </pc:sldChg>
      <pc:sldChg chg="del">
        <pc:chgData name="Rahma Ali" userId="5912e113-f565-4ff4-b616-408ec8dfdaf8" providerId="ADAL" clId="{F354DCD7-BB40-4CC7-B38D-033FB83C9396}" dt="2017-11-21T19:19:55.143" v="83" actId="2696"/>
        <pc:sldMkLst>
          <pc:docMk/>
          <pc:sldMk cId="4151498732" sldId="297"/>
        </pc:sldMkLst>
      </pc:sldChg>
      <pc:sldChg chg="modSp">
        <pc:chgData name="Rahma Ali" userId="5912e113-f565-4ff4-b616-408ec8dfdaf8" providerId="ADAL" clId="{F354DCD7-BB40-4CC7-B38D-033FB83C9396}" dt="2017-11-21T19:12:20.740" v="23" actId="12"/>
        <pc:sldMkLst>
          <pc:docMk/>
          <pc:sldMk cId="1531306402" sldId="298"/>
        </pc:sldMkLst>
        <pc:spChg chg="mod">
          <ac:chgData name="Rahma Ali" userId="5912e113-f565-4ff4-b616-408ec8dfdaf8" providerId="ADAL" clId="{F354DCD7-BB40-4CC7-B38D-033FB83C9396}" dt="2017-11-21T19:12:20.740" v="23" actId="12"/>
          <ac:spMkLst>
            <pc:docMk/>
            <pc:sldMk cId="1531306402" sldId="298"/>
            <ac:spMk id="4" creationId="{C98DE769-0D9B-4D26-B72F-F970F7BF2C1E}"/>
          </ac:spMkLst>
        </pc:spChg>
      </pc:sldChg>
      <pc:sldChg chg="modSp">
        <pc:chgData name="Rahma Ali" userId="5912e113-f565-4ff4-b616-408ec8dfdaf8" providerId="ADAL" clId="{F354DCD7-BB40-4CC7-B38D-033FB83C9396}" dt="2017-11-21T19:49:23.369" v="919" actId="20577"/>
        <pc:sldMkLst>
          <pc:docMk/>
          <pc:sldMk cId="1259731849" sldId="301"/>
        </pc:sldMkLst>
        <pc:spChg chg="mod">
          <ac:chgData name="Rahma Ali" userId="5912e113-f565-4ff4-b616-408ec8dfdaf8" providerId="ADAL" clId="{F354DCD7-BB40-4CC7-B38D-033FB83C9396}" dt="2017-11-21T19:49:23.369" v="919" actId="20577"/>
          <ac:spMkLst>
            <pc:docMk/>
            <pc:sldMk cId="1259731849" sldId="301"/>
            <ac:spMk id="3" creationId="{00000000-0000-0000-0000-000000000000}"/>
          </ac:spMkLst>
        </pc:spChg>
      </pc:sldChg>
      <pc:sldChg chg="modSp">
        <pc:chgData name="Rahma Ali" userId="5912e113-f565-4ff4-b616-408ec8dfdaf8" providerId="ADAL" clId="{F354DCD7-BB40-4CC7-B38D-033FB83C9396}" dt="2017-11-21T19:09:44.407" v="8" actId="20577"/>
        <pc:sldMkLst>
          <pc:docMk/>
          <pc:sldMk cId="2929008354" sldId="302"/>
        </pc:sldMkLst>
        <pc:spChg chg="mod">
          <ac:chgData name="Rahma Ali" userId="5912e113-f565-4ff4-b616-408ec8dfdaf8" providerId="ADAL" clId="{F354DCD7-BB40-4CC7-B38D-033FB83C9396}" dt="2017-11-21T19:09:44.407" v="8" actId="20577"/>
          <ac:spMkLst>
            <pc:docMk/>
            <pc:sldMk cId="2929008354" sldId="302"/>
            <ac:spMk id="3" creationId="{00000000-0000-0000-0000-000000000000}"/>
          </ac:spMkLst>
        </pc:spChg>
      </pc:sldChg>
      <pc:sldChg chg="modSp">
        <pc:chgData name="Rahma Ali" userId="5912e113-f565-4ff4-b616-408ec8dfdaf8" providerId="ADAL" clId="{F354DCD7-BB40-4CC7-B38D-033FB83C9396}" dt="2017-11-21T19:10:50.798" v="20" actId="255"/>
        <pc:sldMkLst>
          <pc:docMk/>
          <pc:sldMk cId="2755417036" sldId="303"/>
        </pc:sldMkLst>
        <pc:spChg chg="mod">
          <ac:chgData name="Rahma Ali" userId="5912e113-f565-4ff4-b616-408ec8dfdaf8" providerId="ADAL" clId="{F354DCD7-BB40-4CC7-B38D-033FB83C9396}" dt="2017-11-21T19:10:50.798" v="20" actId="255"/>
          <ac:spMkLst>
            <pc:docMk/>
            <pc:sldMk cId="2755417036" sldId="303"/>
            <ac:spMk id="3" creationId="{00000000-0000-0000-0000-000000000000}"/>
          </ac:spMkLst>
        </pc:spChg>
      </pc:sldChg>
      <pc:sldChg chg="modSp">
        <pc:chgData name="Rahma Ali" userId="5912e113-f565-4ff4-b616-408ec8dfdaf8" providerId="ADAL" clId="{F354DCD7-BB40-4CC7-B38D-033FB83C9396}" dt="2017-11-21T19:11:59.696" v="22" actId="12"/>
        <pc:sldMkLst>
          <pc:docMk/>
          <pc:sldMk cId="4119121078" sldId="304"/>
        </pc:sldMkLst>
        <pc:spChg chg="mod">
          <ac:chgData name="Rahma Ali" userId="5912e113-f565-4ff4-b616-408ec8dfdaf8" providerId="ADAL" clId="{F354DCD7-BB40-4CC7-B38D-033FB83C9396}" dt="2017-11-21T19:11:59.696" v="22" actId="12"/>
          <ac:spMkLst>
            <pc:docMk/>
            <pc:sldMk cId="4119121078" sldId="304"/>
            <ac:spMk id="3" creationId="{00000000-0000-0000-0000-000000000000}"/>
          </ac:spMkLst>
        </pc:spChg>
      </pc:sldChg>
      <pc:sldChg chg="modSp">
        <pc:chgData name="Rahma Ali" userId="5912e113-f565-4ff4-b616-408ec8dfdaf8" providerId="ADAL" clId="{F354DCD7-BB40-4CC7-B38D-033FB83C9396}" dt="2017-11-21T19:51:54.715" v="978" actId="20577"/>
        <pc:sldMkLst>
          <pc:docMk/>
          <pc:sldMk cId="3482530504" sldId="305"/>
        </pc:sldMkLst>
        <pc:spChg chg="mod">
          <ac:chgData name="Rahma Ali" userId="5912e113-f565-4ff4-b616-408ec8dfdaf8" providerId="ADAL" clId="{F354DCD7-BB40-4CC7-B38D-033FB83C9396}" dt="2017-11-21T19:51:54.715" v="978" actId="20577"/>
          <ac:spMkLst>
            <pc:docMk/>
            <pc:sldMk cId="3482530504" sldId="305"/>
            <ac:spMk id="4" creationId="{B5AA14DC-37F4-407D-8D2D-A64730DAA6A0}"/>
          </ac:spMkLst>
        </pc:spChg>
      </pc:sldChg>
      <pc:sldChg chg="modSp modNotesTx">
        <pc:chgData name="Rahma Ali" userId="5912e113-f565-4ff4-b616-408ec8dfdaf8" providerId="ADAL" clId="{F354DCD7-BB40-4CC7-B38D-033FB83C9396}" dt="2017-11-21T19:16:37.727" v="53" actId="14100"/>
        <pc:sldMkLst>
          <pc:docMk/>
          <pc:sldMk cId="4062733488" sldId="306"/>
        </pc:sldMkLst>
        <pc:spChg chg="mod">
          <ac:chgData name="Rahma Ali" userId="5912e113-f565-4ff4-b616-408ec8dfdaf8" providerId="ADAL" clId="{F354DCD7-BB40-4CC7-B38D-033FB83C9396}" dt="2017-11-21T19:16:37.727" v="53" actId="14100"/>
          <ac:spMkLst>
            <pc:docMk/>
            <pc:sldMk cId="4062733488" sldId="306"/>
            <ac:spMk id="3" creationId="{00000000-0000-0000-0000-000000000000}"/>
          </ac:spMkLst>
        </pc:spChg>
      </pc:sldChg>
      <pc:sldChg chg="modSp">
        <pc:chgData name="Rahma Ali" userId="5912e113-f565-4ff4-b616-408ec8dfdaf8" providerId="ADAL" clId="{F354DCD7-BB40-4CC7-B38D-033FB83C9396}" dt="2017-11-21T19:18:45.870" v="71" actId="12"/>
        <pc:sldMkLst>
          <pc:docMk/>
          <pc:sldMk cId="1657648202" sldId="309"/>
        </pc:sldMkLst>
        <pc:spChg chg="mod">
          <ac:chgData name="Rahma Ali" userId="5912e113-f565-4ff4-b616-408ec8dfdaf8" providerId="ADAL" clId="{F354DCD7-BB40-4CC7-B38D-033FB83C9396}" dt="2017-11-21T19:18:45.870" v="71" actId="12"/>
          <ac:spMkLst>
            <pc:docMk/>
            <pc:sldMk cId="1657648202" sldId="309"/>
            <ac:spMk id="6" creationId="{91E3748B-21C2-439B-959C-C5790FF7C608}"/>
          </ac:spMkLst>
        </pc:spChg>
      </pc:sldChg>
      <pc:sldChg chg="modSp">
        <pc:chgData name="Rahma Ali" userId="5912e113-f565-4ff4-b616-408ec8dfdaf8" providerId="ADAL" clId="{F354DCD7-BB40-4CC7-B38D-033FB83C9396}" dt="2017-11-21T19:16:59.954" v="54" actId="12"/>
        <pc:sldMkLst>
          <pc:docMk/>
          <pc:sldMk cId="1182831062" sldId="310"/>
        </pc:sldMkLst>
        <pc:spChg chg="mod">
          <ac:chgData name="Rahma Ali" userId="5912e113-f565-4ff4-b616-408ec8dfdaf8" providerId="ADAL" clId="{F354DCD7-BB40-4CC7-B38D-033FB83C9396}" dt="2017-11-21T19:16:59.954" v="54" actId="12"/>
          <ac:spMkLst>
            <pc:docMk/>
            <pc:sldMk cId="1182831062" sldId="310"/>
            <ac:spMk id="4" creationId="{C98DE769-0D9B-4D26-B72F-F970F7BF2C1E}"/>
          </ac:spMkLst>
        </pc:spChg>
      </pc:sldChg>
      <pc:sldChg chg="modSp">
        <pc:chgData name="Rahma Ali" userId="5912e113-f565-4ff4-b616-408ec8dfdaf8" providerId="ADAL" clId="{F354DCD7-BB40-4CC7-B38D-033FB83C9396}" dt="2017-11-21T19:19:31.234" v="80" actId="14100"/>
        <pc:sldMkLst>
          <pc:docMk/>
          <pc:sldMk cId="3206725640" sldId="312"/>
        </pc:sldMkLst>
        <pc:spChg chg="mod">
          <ac:chgData name="Rahma Ali" userId="5912e113-f565-4ff4-b616-408ec8dfdaf8" providerId="ADAL" clId="{F354DCD7-BB40-4CC7-B38D-033FB83C9396}" dt="2017-11-21T19:19:31.234" v="80" actId="14100"/>
          <ac:spMkLst>
            <pc:docMk/>
            <pc:sldMk cId="3206725640" sldId="312"/>
            <ac:spMk id="4" creationId="{4CE47634-59C3-43BE-85F0-30002F1BEA16}"/>
          </ac:spMkLst>
        </pc:spChg>
      </pc:sldChg>
      <pc:sldChg chg="modSp add del modNotesTx">
        <pc:chgData name="Rahma Ali" userId="5912e113-f565-4ff4-b616-408ec8dfdaf8" providerId="ADAL" clId="{F354DCD7-BB40-4CC7-B38D-033FB83C9396}" dt="2017-11-21T19:39:32.655" v="610" actId="2696"/>
        <pc:sldMkLst>
          <pc:docMk/>
          <pc:sldMk cId="1587267626" sldId="313"/>
        </pc:sldMkLst>
        <pc:spChg chg="mod">
          <ac:chgData name="Rahma Ali" userId="5912e113-f565-4ff4-b616-408ec8dfdaf8" providerId="ADAL" clId="{F354DCD7-BB40-4CC7-B38D-033FB83C9396}" dt="2017-11-21T19:36:12.514" v="535" actId="27636"/>
          <ac:spMkLst>
            <pc:docMk/>
            <pc:sldMk cId="1587267626" sldId="313"/>
            <ac:spMk id="4" creationId="{4CE47634-59C3-43BE-85F0-30002F1BEA16}"/>
          </ac:spMkLst>
        </pc:spChg>
      </pc:sldChg>
      <pc:sldChg chg="modSp add del">
        <pc:chgData name="Rahma Ali" userId="5912e113-f565-4ff4-b616-408ec8dfdaf8" providerId="ADAL" clId="{F354DCD7-BB40-4CC7-B38D-033FB83C9396}" dt="2017-11-21T19:39:25.966" v="609" actId="2696"/>
        <pc:sldMkLst>
          <pc:docMk/>
          <pc:sldMk cId="749848566" sldId="314"/>
        </pc:sldMkLst>
        <pc:spChg chg="mod">
          <ac:chgData name="Rahma Ali" userId="5912e113-f565-4ff4-b616-408ec8dfdaf8" providerId="ADAL" clId="{F354DCD7-BB40-4CC7-B38D-033FB83C9396}" dt="2017-11-21T19:35:35.261" v="532"/>
          <ac:spMkLst>
            <pc:docMk/>
            <pc:sldMk cId="749848566" sldId="314"/>
            <ac:spMk id="4" creationId="{4CE47634-59C3-43BE-85F0-30002F1BEA16}"/>
          </ac:spMkLst>
        </pc:spChg>
      </pc:sldChg>
      <pc:sldChg chg="modSp add">
        <pc:chgData name="Rahma Ali" userId="5912e113-f565-4ff4-b616-408ec8dfdaf8" providerId="ADAL" clId="{F354DCD7-BB40-4CC7-B38D-033FB83C9396}" dt="2017-11-21T19:41:50.726" v="654" actId="1076"/>
        <pc:sldMkLst>
          <pc:docMk/>
          <pc:sldMk cId="2405629071" sldId="315"/>
        </pc:sldMkLst>
        <pc:spChg chg="mod">
          <ac:chgData name="Rahma Ali" userId="5912e113-f565-4ff4-b616-408ec8dfdaf8" providerId="ADAL" clId="{F354DCD7-BB40-4CC7-B38D-033FB83C9396}" dt="2017-11-21T19:41:11.060" v="648" actId="20577"/>
          <ac:spMkLst>
            <pc:docMk/>
            <pc:sldMk cId="2405629071" sldId="315"/>
            <ac:spMk id="2" creationId="{4EA9158D-CABB-4B88-8DA9-62C063E84DC2}"/>
          </ac:spMkLst>
        </pc:spChg>
        <pc:spChg chg="mod">
          <ac:chgData name="Rahma Ali" userId="5912e113-f565-4ff4-b616-408ec8dfdaf8" providerId="ADAL" clId="{F354DCD7-BB40-4CC7-B38D-033FB83C9396}" dt="2017-11-21T19:41:50.726" v="654" actId="1076"/>
          <ac:spMkLst>
            <pc:docMk/>
            <pc:sldMk cId="2405629071" sldId="315"/>
            <ac:spMk id="4" creationId="{4CE47634-59C3-43BE-85F0-30002F1BEA16}"/>
          </ac:spMkLst>
        </pc:spChg>
      </pc:sldChg>
      <pc:sldChg chg="modSp add ord modNotesTx">
        <pc:chgData name="Rahma Ali" userId="5912e113-f565-4ff4-b616-408ec8dfdaf8" providerId="ADAL" clId="{F354DCD7-BB40-4CC7-B38D-033FB83C9396}" dt="2017-11-21T19:48:28.958" v="908" actId="20577"/>
        <pc:sldMkLst>
          <pc:docMk/>
          <pc:sldMk cId="2930097706" sldId="316"/>
        </pc:sldMkLst>
        <pc:spChg chg="mod">
          <ac:chgData name="Rahma Ali" userId="5912e113-f565-4ff4-b616-408ec8dfdaf8" providerId="ADAL" clId="{F354DCD7-BB40-4CC7-B38D-033FB83C9396}" dt="2017-11-21T19:48:28.958" v="908" actId="20577"/>
          <ac:spMkLst>
            <pc:docMk/>
            <pc:sldMk cId="2930097706" sldId="316"/>
            <ac:spMk id="4" creationId="{4CE47634-59C3-43BE-85F0-30002F1BEA16}"/>
          </ac:spMkLst>
        </pc:spChg>
      </pc:sldChg>
      <pc:sldChg chg="modSp add">
        <pc:chgData name="Rahma Ali" userId="5912e113-f565-4ff4-b616-408ec8dfdaf8" providerId="ADAL" clId="{F354DCD7-BB40-4CC7-B38D-033FB83C9396}" dt="2017-11-21T19:43:02.751" v="701" actId="20577"/>
        <pc:sldMkLst>
          <pc:docMk/>
          <pc:sldMk cId="3698335369" sldId="317"/>
        </pc:sldMkLst>
        <pc:spChg chg="mod">
          <ac:chgData name="Rahma Ali" userId="5912e113-f565-4ff4-b616-408ec8dfdaf8" providerId="ADAL" clId="{F354DCD7-BB40-4CC7-B38D-033FB83C9396}" dt="2017-11-21T19:42:05.102" v="672" actId="20577"/>
          <ac:spMkLst>
            <pc:docMk/>
            <pc:sldMk cId="3698335369" sldId="317"/>
            <ac:spMk id="2" creationId="{4EA9158D-CABB-4B88-8DA9-62C063E84DC2}"/>
          </ac:spMkLst>
        </pc:spChg>
        <pc:spChg chg="mod">
          <ac:chgData name="Rahma Ali" userId="5912e113-f565-4ff4-b616-408ec8dfdaf8" providerId="ADAL" clId="{F354DCD7-BB40-4CC7-B38D-033FB83C9396}" dt="2017-11-21T19:43:02.751" v="701" actId="20577"/>
          <ac:spMkLst>
            <pc:docMk/>
            <pc:sldMk cId="3698335369" sldId="317"/>
            <ac:spMk id="4" creationId="{4CE47634-59C3-43BE-85F0-30002F1BEA16}"/>
          </ac:spMkLst>
        </pc:spChg>
      </pc:sldChg>
      <pc:sldChg chg="modSp add">
        <pc:chgData name="Rahma Ali" userId="5912e113-f565-4ff4-b616-408ec8dfdaf8" providerId="ADAL" clId="{F354DCD7-BB40-4CC7-B38D-033FB83C9396}" dt="2017-11-21T19:43:24.067" v="736" actId="20577"/>
        <pc:sldMkLst>
          <pc:docMk/>
          <pc:sldMk cId="2884152160" sldId="318"/>
        </pc:sldMkLst>
        <pc:spChg chg="mod">
          <ac:chgData name="Rahma Ali" userId="5912e113-f565-4ff4-b616-408ec8dfdaf8" providerId="ADAL" clId="{F354DCD7-BB40-4CC7-B38D-033FB83C9396}" dt="2017-11-21T19:43:24.067" v="736" actId="20577"/>
          <ac:spMkLst>
            <pc:docMk/>
            <pc:sldMk cId="2884152160" sldId="318"/>
            <ac:spMk id="4" creationId="{B5AA14DC-37F4-407D-8D2D-A64730DAA6A0}"/>
          </ac:spMkLst>
        </pc:spChg>
      </pc:sldChg>
      <pc:sldChg chg="addSp delSp modSp add del">
        <pc:chgData name="Rahma Ali" userId="5912e113-f565-4ff4-b616-408ec8dfdaf8" providerId="ADAL" clId="{F354DCD7-BB40-4CC7-B38D-033FB83C9396}" dt="2017-11-21T19:44:54.988" v="754" actId="2696"/>
        <pc:sldMkLst>
          <pc:docMk/>
          <pc:sldMk cId="2451769482" sldId="319"/>
        </pc:sldMkLst>
        <pc:spChg chg="del">
          <ac:chgData name="Rahma Ali" userId="5912e113-f565-4ff4-b616-408ec8dfdaf8" providerId="ADAL" clId="{F354DCD7-BB40-4CC7-B38D-033FB83C9396}" dt="2017-11-21T19:43:42.099" v="738"/>
          <ac:spMkLst>
            <pc:docMk/>
            <pc:sldMk cId="2451769482" sldId="319"/>
            <ac:spMk id="2" creationId="{4D06713A-6B28-4B37-ADBF-4104E87C3ADB}"/>
          </ac:spMkLst>
        </pc:spChg>
        <pc:spChg chg="del">
          <ac:chgData name="Rahma Ali" userId="5912e113-f565-4ff4-b616-408ec8dfdaf8" providerId="ADAL" clId="{F354DCD7-BB40-4CC7-B38D-033FB83C9396}" dt="2017-11-21T19:43:42.099" v="738"/>
          <ac:spMkLst>
            <pc:docMk/>
            <pc:sldMk cId="2451769482" sldId="319"/>
            <ac:spMk id="3" creationId="{7A32A5CC-AA62-40BB-B92B-67DFB092BD26}"/>
          </ac:spMkLst>
        </pc:spChg>
        <pc:spChg chg="add del mod">
          <ac:chgData name="Rahma Ali" userId="5912e113-f565-4ff4-b616-408ec8dfdaf8" providerId="ADAL" clId="{F354DCD7-BB40-4CC7-B38D-033FB83C9396}" dt="2017-11-21T19:44:28.485" v="750" actId="478"/>
          <ac:spMkLst>
            <pc:docMk/>
            <pc:sldMk cId="2451769482" sldId="319"/>
            <ac:spMk id="4" creationId="{ABA737FB-2A0F-41DC-A78F-6A6E6B85390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298267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3636248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US" dirty="0"/>
          </a:p>
          <a:p>
            <a:endParaRPr lang="en-GB" dirty="0"/>
          </a:p>
        </p:txBody>
      </p:sp>
      <p:sp>
        <p:nvSpPr>
          <p:cNvPr id="4" name="Slide Number Placeholder 3"/>
          <p:cNvSpPr>
            <a:spLocks noGrp="1"/>
          </p:cNvSpPr>
          <p:nvPr>
            <p:ph type="sldNum" sz="quarter" idx="10"/>
          </p:nvPr>
        </p:nvSpPr>
        <p:spPr/>
        <p:txBody>
          <a:bodyPr/>
          <a:lstStyle/>
          <a:p>
            <a:fld id="{E0746DE6-3336-457D-A091-FA20AC1C536E}" type="slidenum">
              <a:rPr lang="en-US" smtClean="0"/>
              <a:t>30</a:t>
            </a:fld>
            <a:endParaRPr lang="en-US"/>
          </a:p>
        </p:txBody>
      </p:sp>
    </p:spTree>
    <p:extLst>
      <p:ext uri="{BB962C8B-B14F-4D97-AF65-F5344CB8AC3E}">
        <p14:creationId xmlns:p14="http://schemas.microsoft.com/office/powerpoint/2010/main" val="429914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Authors argues that other consider the metrics in isolation</a:t>
            </a:r>
          </a:p>
        </p:txBody>
      </p:sp>
      <p:sp>
        <p:nvSpPr>
          <p:cNvPr id="4" name="Slide Number Placeholder 3"/>
          <p:cNvSpPr>
            <a:spLocks noGrp="1"/>
          </p:cNvSpPr>
          <p:nvPr>
            <p:ph type="sldNum" sz="quarter" idx="10"/>
          </p:nvPr>
        </p:nvSpPr>
        <p:spPr/>
        <p:txBody>
          <a:bodyPr/>
          <a:lstStyle/>
          <a:p>
            <a:fld id="{E0746DE6-3336-457D-A091-FA20AC1C536E}" type="slidenum">
              <a:rPr lang="en-US" smtClean="0"/>
              <a:t>31</a:t>
            </a:fld>
            <a:endParaRPr lang="en-US"/>
          </a:p>
        </p:txBody>
      </p:sp>
    </p:spTree>
    <p:extLst>
      <p:ext uri="{BB962C8B-B14F-4D97-AF65-F5344CB8AC3E}">
        <p14:creationId xmlns:p14="http://schemas.microsoft.com/office/powerpoint/2010/main" val="2297024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Authors argues that other consider the metrics in isolation</a:t>
            </a:r>
          </a:p>
        </p:txBody>
      </p:sp>
      <p:sp>
        <p:nvSpPr>
          <p:cNvPr id="4" name="Slide Number Placeholder 3"/>
          <p:cNvSpPr>
            <a:spLocks noGrp="1"/>
          </p:cNvSpPr>
          <p:nvPr>
            <p:ph type="sldNum" sz="quarter" idx="10"/>
          </p:nvPr>
        </p:nvSpPr>
        <p:spPr/>
        <p:txBody>
          <a:bodyPr/>
          <a:lstStyle/>
          <a:p>
            <a:fld id="{E0746DE6-3336-457D-A091-FA20AC1C536E}" type="slidenum">
              <a:rPr lang="en-US" smtClean="0"/>
              <a:t>32</a:t>
            </a:fld>
            <a:endParaRPr lang="en-US"/>
          </a:p>
        </p:txBody>
      </p:sp>
    </p:spTree>
    <p:extLst>
      <p:ext uri="{BB962C8B-B14F-4D97-AF65-F5344CB8AC3E}">
        <p14:creationId xmlns:p14="http://schemas.microsoft.com/office/powerpoint/2010/main" val="2121264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Authors argues that other consider the metrics in isolation</a:t>
            </a:r>
          </a:p>
        </p:txBody>
      </p:sp>
      <p:sp>
        <p:nvSpPr>
          <p:cNvPr id="4" name="Slide Number Placeholder 3"/>
          <p:cNvSpPr>
            <a:spLocks noGrp="1"/>
          </p:cNvSpPr>
          <p:nvPr>
            <p:ph type="sldNum" sz="quarter" idx="10"/>
          </p:nvPr>
        </p:nvSpPr>
        <p:spPr/>
        <p:txBody>
          <a:bodyPr/>
          <a:lstStyle/>
          <a:p>
            <a:fld id="{E0746DE6-3336-457D-A091-FA20AC1C536E}" type="slidenum">
              <a:rPr lang="en-US" smtClean="0"/>
              <a:t>33</a:t>
            </a:fld>
            <a:endParaRPr lang="en-US"/>
          </a:p>
        </p:txBody>
      </p:sp>
    </p:spTree>
    <p:extLst>
      <p:ext uri="{BB962C8B-B14F-4D97-AF65-F5344CB8AC3E}">
        <p14:creationId xmlns:p14="http://schemas.microsoft.com/office/powerpoint/2010/main" val="864677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Authors argues that other consider the metrics in isolation</a:t>
            </a:r>
          </a:p>
        </p:txBody>
      </p:sp>
      <p:sp>
        <p:nvSpPr>
          <p:cNvPr id="4" name="Slide Number Placeholder 3"/>
          <p:cNvSpPr>
            <a:spLocks noGrp="1"/>
          </p:cNvSpPr>
          <p:nvPr>
            <p:ph type="sldNum" sz="quarter" idx="10"/>
          </p:nvPr>
        </p:nvSpPr>
        <p:spPr/>
        <p:txBody>
          <a:bodyPr/>
          <a:lstStyle/>
          <a:p>
            <a:fld id="{E0746DE6-3336-457D-A091-FA20AC1C536E}" type="slidenum">
              <a:rPr lang="en-US" smtClean="0"/>
              <a:t>34</a:t>
            </a:fld>
            <a:endParaRPr lang="en-US"/>
          </a:p>
        </p:txBody>
      </p:sp>
    </p:spTree>
    <p:extLst>
      <p:ext uri="{BB962C8B-B14F-4D97-AF65-F5344CB8AC3E}">
        <p14:creationId xmlns:p14="http://schemas.microsoft.com/office/powerpoint/2010/main" val="4290105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In this section, we discuss the strengths and weaknesses of the different techniques discussed above. We also discuss where each of these techniques could effectively be used. </a:t>
            </a:r>
          </a:p>
          <a:p>
            <a:endParaRPr lang="en-GB" sz="1200" dirty="0"/>
          </a:p>
          <a:p>
            <a:r>
              <a:rPr lang="en-GB" sz="1200" dirty="0"/>
              <a:t>For example, when more virtual machines are required, booting them usually takes anywhere from 5 to 10 minutes thus resulting in a noticeably slow reaction to workload changes </a:t>
            </a:r>
          </a:p>
          <a:p>
            <a:endParaRPr lang="en-US" sz="1200" dirty="0"/>
          </a:p>
          <a:p>
            <a:r>
              <a:rPr lang="en-GB" sz="1200" dirty="0"/>
              <a:t>As explained earlier, it adopts a learning process and auto scales accordingly. This is useful for applications that have unpredictable workload patterns.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36</a:t>
            </a:fld>
            <a:endParaRPr lang="en-US"/>
          </a:p>
        </p:txBody>
      </p:sp>
    </p:spTree>
    <p:extLst>
      <p:ext uri="{BB962C8B-B14F-4D97-AF65-F5344CB8AC3E}">
        <p14:creationId xmlns:p14="http://schemas.microsoft.com/office/powerpoint/2010/main" val="2663874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In this section, we discuss the strengths and weaknesses of the different techniques discussed above. We also discuss where each of these techniques could effectively be used. </a:t>
            </a:r>
          </a:p>
          <a:p>
            <a:endParaRPr lang="en-GB" sz="1200" dirty="0"/>
          </a:p>
          <a:p>
            <a:r>
              <a:rPr lang="en-GB" sz="1200" dirty="0"/>
              <a:t>For example, when more virtual machines are required, booting them usually takes anywhere from 5 to 10 minutes thus resulting in a noticeably slow reaction to workload changes </a:t>
            </a:r>
          </a:p>
          <a:p>
            <a:endParaRPr lang="en-US" sz="1200" dirty="0"/>
          </a:p>
          <a:p>
            <a:r>
              <a:rPr lang="en-GB" sz="1200" dirty="0"/>
              <a:t>As explained earlier, it adopts a learning process and auto scales accordingly. This is useful for applications that have unpredictable workload patterns.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37</a:t>
            </a:fld>
            <a:endParaRPr lang="en-US"/>
          </a:p>
        </p:txBody>
      </p:sp>
    </p:spTree>
    <p:extLst>
      <p:ext uri="{BB962C8B-B14F-4D97-AF65-F5344CB8AC3E}">
        <p14:creationId xmlns:p14="http://schemas.microsoft.com/office/powerpoint/2010/main" val="21462372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by predicting the load beforehand and reacting accordingly by providing the needed resources. By doing so, the proactive based auto-scalers are better at avoiding overprovisioning or </a:t>
            </a:r>
            <a:r>
              <a:rPr lang="en-GB" sz="1200" dirty="0" err="1"/>
              <a:t>underprovisioning</a:t>
            </a:r>
            <a:r>
              <a:rPr lang="en-GB" sz="1200" dirty="0"/>
              <a:t> of resources.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39</a:t>
            </a:fld>
            <a:endParaRPr lang="en-US"/>
          </a:p>
        </p:txBody>
      </p:sp>
    </p:spTree>
    <p:extLst>
      <p:ext uri="{BB962C8B-B14F-4D97-AF65-F5344CB8AC3E}">
        <p14:creationId xmlns:p14="http://schemas.microsoft.com/office/powerpoint/2010/main" val="717153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Authors argues that other consider the metrics in isolation</a:t>
            </a:r>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3175476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Authors argues that other consider the metrics in isolation</a:t>
            </a:r>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2851806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Action - which could either be to scale horizontally, scale vertically, or perform no action at all. These actions are selected based on the current state of the application, its workload and the response rate.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GB" dirty="0" err="1"/>
              <a:t>eward</a:t>
            </a:r>
            <a:r>
              <a:rPr lang="en-GB" dirty="0"/>
              <a:t> - That is, if the application is in a better situation, in terms of performance, after an action is performed, the committed action is then considered optimal for the time being and the action is positively rewarded and vice versa.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essence, it is this rewarding system that drives the agent to select the appropriate actions for the given application states.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order to understand how RL techniques are applied in the literature, for this review, we reviewed the implementation of RL techniques in both a single layered application and in a multi-layered web applications.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US" dirty="0"/>
          </a:p>
          <a:p>
            <a:endParaRPr lang="en-GB" dirty="0"/>
          </a:p>
        </p:txBody>
      </p:sp>
      <p:sp>
        <p:nvSpPr>
          <p:cNvPr id="4" name="Slide Number Placeholder 3"/>
          <p:cNvSpPr>
            <a:spLocks noGrp="1"/>
          </p:cNvSpPr>
          <p:nvPr>
            <p:ph type="sldNum" sz="quarter" idx="10"/>
          </p:nvPr>
        </p:nvSpPr>
        <p:spPr/>
        <p:txBody>
          <a:bodyPr/>
          <a:lstStyle/>
          <a:p>
            <a:fld id="{E0746DE6-3336-457D-A091-FA20AC1C536E}" type="slidenum">
              <a:rPr lang="en-US" smtClean="0"/>
              <a:t>22</a:t>
            </a:fld>
            <a:endParaRPr lang="en-US"/>
          </a:p>
        </p:txBody>
      </p:sp>
    </p:spTree>
    <p:extLst>
      <p:ext uri="{BB962C8B-B14F-4D97-AF65-F5344CB8AC3E}">
        <p14:creationId xmlns:p14="http://schemas.microsoft.com/office/powerpoint/2010/main" val="288648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Iqbal et. Al in their paper addressed auto scaling using RL for multi-layer web application. </a:t>
            </a:r>
          </a:p>
          <a:p>
            <a:r>
              <a:rPr lang="en-GB" dirty="0"/>
              <a:t>Their proposed solution is a complete auto scaler that has both workload pattern prediction and resource provisioning policy learning. </a:t>
            </a:r>
          </a:p>
          <a:p>
            <a:r>
              <a:rPr lang="en-GB" dirty="0"/>
              <a:t>For policy learning part, their implementation performs adaptive resource allocation for every tier of multi-tier Web applications using an online unsupervised method for policy learning. </a:t>
            </a:r>
          </a:p>
          <a:p>
            <a:r>
              <a:rPr lang="en-GB" dirty="0"/>
              <a:t>They set their learning agent to use a simplistic method to find the policies that maximize an objective function which rewards satisfying a response time adherence, SLA contracts with minimal resources utilization as possible. They defined the system state at time t as</a:t>
            </a:r>
          </a:p>
          <a:p>
            <a:r>
              <a:rPr lang="en-GB" dirty="0"/>
              <a:t>Their auto scaler was designed to only do vertical scaling but on different tiers. So according to need, the agent could scale up the Web tier ($</a:t>
            </a:r>
            <a:r>
              <a:rPr lang="en-GB" dirty="0" err="1"/>
              <a:t>a_w</a:t>
            </a:r>
            <a:r>
              <a:rPr lang="en-GB" dirty="0"/>
              <a:t>$), scale up the database tier ($</a:t>
            </a:r>
            <a:r>
              <a:rPr lang="en-GB" dirty="0" err="1"/>
              <a:t>a_d</a:t>
            </a:r>
            <a:r>
              <a:rPr lang="en-GB" dirty="0"/>
              <a:t>$), scale up both tiers ($</a:t>
            </a:r>
            <a:r>
              <a:rPr lang="en-GB" dirty="0" err="1"/>
              <a:t>a_b</a:t>
            </a:r>
            <a:r>
              <a:rPr lang="en-GB" dirty="0"/>
              <a:t>$), or do no scaling ($a_\phi$).</a:t>
            </a:r>
          </a:p>
          <a:p>
            <a:r>
              <a:rPr lang="en-GB" dirty="0"/>
              <a:t>As in most reinforcement learning techniques, they consider the policy to be a value function that maximizes the reward. This function does so by predicting the value of each possible action and selecting the one with the highest predicted reward. </a:t>
            </a:r>
          </a:p>
          <a:p>
            <a:endParaRPr lang="en-GB" dirty="0"/>
          </a:p>
        </p:txBody>
      </p:sp>
      <p:sp>
        <p:nvSpPr>
          <p:cNvPr id="4" name="Slide Number Placeholder 3"/>
          <p:cNvSpPr>
            <a:spLocks noGrp="1"/>
          </p:cNvSpPr>
          <p:nvPr>
            <p:ph type="sldNum" sz="quarter" idx="10"/>
          </p:nvPr>
        </p:nvSpPr>
        <p:spPr/>
        <p:txBody>
          <a:bodyPr/>
          <a:lstStyle/>
          <a:p>
            <a:fld id="{E0746DE6-3336-457D-A091-FA20AC1C536E}" type="slidenum">
              <a:rPr lang="en-US" smtClean="0"/>
              <a:t>24</a:t>
            </a:fld>
            <a:endParaRPr lang="en-US"/>
          </a:p>
        </p:txBody>
      </p:sp>
    </p:spTree>
    <p:extLst>
      <p:ext uri="{BB962C8B-B14F-4D97-AF65-F5344CB8AC3E}">
        <p14:creationId xmlns:p14="http://schemas.microsoft.com/office/powerpoint/2010/main" val="2592821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 respect to the algorithms, they implemented their approach in 2 algorithms, one for the exploration phase, which is the online learning phase and other for the exploitation phase which is the decision-making phase. </a:t>
            </a:r>
          </a:p>
          <a:p>
            <a:r>
              <a:rPr lang="en-GB" dirty="0"/>
              <a:t>The resources scaling process is triggered when an SLA violation is encountered. </a:t>
            </a:r>
          </a:p>
          <a:p>
            <a:r>
              <a:rPr lang="en-GB" dirty="0"/>
              <a:t>For the exploration phase, starting with no knowledge, the learning agent periodically monitors for SLA violations. If the agent detects any violation, it selects the action with the highest reward by attempting all possible actions.</a:t>
            </a:r>
          </a:p>
          <a:p>
            <a:r>
              <a:rPr lang="en-GB" dirty="0"/>
              <a:t>The process of exploring of all these actions is done using a simple exhaustive exploration algorithm. Each of the states visited during this phase are logged and later used to build a neural network regression model. </a:t>
            </a:r>
          </a:p>
          <a:p>
            <a:r>
              <a:rPr lang="en-GB" dirty="0"/>
              <a:t>This model will then be used to predict the service time required for by the auto scaler during the exploitation phase for a given workload and tier configuration.</a:t>
            </a:r>
          </a:p>
          <a:p>
            <a:r>
              <a:rPr lang="en-GB" dirty="0"/>
              <a:t>During the exploitation phase, when an SLA violation is perceived, the value of each action is calculated by first predicting the service time that the action would take by using the regression model and then by calculating the reward. </a:t>
            </a:r>
          </a:p>
          <a:p>
            <a:r>
              <a:rPr lang="en-GB" dirty="0"/>
              <a:t>Once that is complete, the action with the maximum reward is selected. They maintain a pool of already booted VMs to quickly add to a specific tier of application when the need arises.</a:t>
            </a:r>
          </a:p>
          <a:p>
            <a:endParaRPr lang="en-GB" dirty="0"/>
          </a:p>
        </p:txBody>
      </p:sp>
      <p:sp>
        <p:nvSpPr>
          <p:cNvPr id="4" name="Slide Number Placeholder 3"/>
          <p:cNvSpPr>
            <a:spLocks noGrp="1"/>
          </p:cNvSpPr>
          <p:nvPr>
            <p:ph type="sldNum" sz="quarter" idx="10"/>
          </p:nvPr>
        </p:nvSpPr>
        <p:spPr/>
        <p:txBody>
          <a:bodyPr/>
          <a:lstStyle/>
          <a:p>
            <a:fld id="{E0746DE6-3336-457D-A091-FA20AC1C536E}" type="slidenum">
              <a:rPr lang="en-US" smtClean="0"/>
              <a:t>25</a:t>
            </a:fld>
            <a:endParaRPr lang="en-US"/>
          </a:p>
        </p:txBody>
      </p:sp>
    </p:spTree>
    <p:extLst>
      <p:ext uri="{BB962C8B-B14F-4D97-AF65-F5344CB8AC3E}">
        <p14:creationId xmlns:p14="http://schemas.microsoft.com/office/powerpoint/2010/main" val="1417895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 respect to the algorithms, they implemented their approach in 2 algorithms, one for the exploration phase, which is the online learning phase and other for the exploitation phase which is the decision-making phase. </a:t>
            </a:r>
          </a:p>
          <a:p>
            <a:r>
              <a:rPr lang="en-GB" dirty="0"/>
              <a:t>The resources scaling process is triggered when an SLA violation is encountered. </a:t>
            </a:r>
          </a:p>
          <a:p>
            <a:r>
              <a:rPr lang="en-GB" dirty="0"/>
              <a:t>For the exploration phase, starting with no knowledge, the learning agent periodically monitors for SLA violations. If the agent detects any violation, it selects the action with the highest reward by attempting all possible actions.</a:t>
            </a:r>
          </a:p>
          <a:p>
            <a:r>
              <a:rPr lang="en-GB" dirty="0"/>
              <a:t>The process of exploring of all these actions is done using a simple exhaustive exploration algorithm. Each of the states visited during this phase are logged and later used to build a neural network regression model. </a:t>
            </a:r>
          </a:p>
          <a:p>
            <a:r>
              <a:rPr lang="en-GB" dirty="0"/>
              <a:t>This model will then be used to predict the service time required for by the auto scaler during the exploitation phase for a given workload and tier configuration.</a:t>
            </a:r>
          </a:p>
          <a:p>
            <a:r>
              <a:rPr lang="en-GB" dirty="0"/>
              <a:t>During the exploitation phase, when an SLA violation is perceived, the value of each action is calculated by first predicting the service time that the action would take by using the regression model and then by calculating the reward. </a:t>
            </a:r>
          </a:p>
          <a:p>
            <a:r>
              <a:rPr lang="en-GB" dirty="0"/>
              <a:t>Once that is complete, the action with the maximum reward is selected. They maintain a pool of already booted VMs to quickly add to a specific tier of application when the need arises.</a:t>
            </a:r>
          </a:p>
          <a:p>
            <a:endParaRPr lang="en-GB" dirty="0"/>
          </a:p>
        </p:txBody>
      </p:sp>
      <p:sp>
        <p:nvSpPr>
          <p:cNvPr id="4" name="Slide Number Placeholder 3"/>
          <p:cNvSpPr>
            <a:spLocks noGrp="1"/>
          </p:cNvSpPr>
          <p:nvPr>
            <p:ph type="sldNum" sz="quarter" idx="10"/>
          </p:nvPr>
        </p:nvSpPr>
        <p:spPr/>
        <p:txBody>
          <a:bodyPr/>
          <a:lstStyle/>
          <a:p>
            <a:fld id="{E0746DE6-3336-457D-A091-FA20AC1C536E}" type="slidenum">
              <a:rPr lang="en-US" smtClean="0"/>
              <a:t>26</a:t>
            </a:fld>
            <a:endParaRPr lang="en-US"/>
          </a:p>
        </p:txBody>
      </p:sp>
    </p:spTree>
    <p:extLst>
      <p:ext uri="{BB962C8B-B14F-4D97-AF65-F5344CB8AC3E}">
        <p14:creationId xmlns:p14="http://schemas.microsoft.com/office/powerpoint/2010/main" val="1607129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evaluate their work, they implemented their policy learning module on a two-tier web application installed on Amazon Elastic Compute Cloud (EC2) and </a:t>
            </a:r>
            <a:r>
              <a:rPr lang="en-GB" dirty="0" err="1"/>
              <a:t>RUBiS</a:t>
            </a:r>
            <a:r>
              <a:rPr lang="en-GB" dirty="0"/>
              <a:t>, a benchmark Web application for auctions, as a sample web application. </a:t>
            </a:r>
          </a:p>
          <a:p>
            <a:r>
              <a:rPr lang="en-GB" dirty="0"/>
              <a:t>They tested their models on two experiments – light workload pattern and heavy workload pattern. For the former case, they modelled each user session to have 32 user requests and assigning lesser resources than required to complete their tasks. In the case of the heavy workload experiment, they modelled each user session to have 10 user requests that require intensive resources which require a long time to process. </a:t>
            </a:r>
          </a:p>
          <a:p>
            <a:r>
              <a:rPr lang="en-GB" dirty="0"/>
              <a:t>They analysed and compared the performance of their policy learning methods – exploration and exploitation with the industry standard rule based methods CPU reactive and response reactive. </a:t>
            </a:r>
          </a:p>
          <a:p>
            <a:r>
              <a:rPr lang="en-GB" dirty="0"/>
              <a:t>The performance metrics they looked at were the total number of allocated CPU hours and the percentage of requests violating the SLA. </a:t>
            </a:r>
          </a:p>
          <a:p>
            <a:r>
              <a:rPr lang="en-GB" dirty="0"/>
              <a:t>Their proposed solutions allocated fewer CPU hours in the policy learning stage for both experiments.</a:t>
            </a:r>
          </a:p>
          <a:p>
            <a:r>
              <a:rPr lang="en-GB" dirty="0"/>
              <a:t>However, in terms of requests violating the SLA, they had a higher percentage for exploration and exploitation phases compared to CPU reactive and response reactive. </a:t>
            </a:r>
          </a:p>
          <a:p>
            <a:r>
              <a:rPr lang="en-GB" dirty="0"/>
              <a:t>Their argument was that, since the workload is always increasing in both experiments, the other methods fall into the mistake of overprovisioning of resources so as to avoid increasing the number of requests that violate the SLA. </a:t>
            </a:r>
          </a:p>
          <a:p>
            <a:endParaRPr lang="en-GB" dirty="0"/>
          </a:p>
        </p:txBody>
      </p:sp>
      <p:sp>
        <p:nvSpPr>
          <p:cNvPr id="4" name="Slide Number Placeholder 3"/>
          <p:cNvSpPr>
            <a:spLocks noGrp="1"/>
          </p:cNvSpPr>
          <p:nvPr>
            <p:ph type="sldNum" sz="quarter" idx="10"/>
          </p:nvPr>
        </p:nvSpPr>
        <p:spPr/>
        <p:txBody>
          <a:bodyPr/>
          <a:lstStyle/>
          <a:p>
            <a:fld id="{E0746DE6-3336-457D-A091-FA20AC1C536E}" type="slidenum">
              <a:rPr lang="en-US" smtClean="0"/>
              <a:t>27</a:t>
            </a:fld>
            <a:endParaRPr lang="en-US"/>
          </a:p>
        </p:txBody>
      </p:sp>
    </p:spTree>
    <p:extLst>
      <p:ext uri="{BB962C8B-B14F-4D97-AF65-F5344CB8AC3E}">
        <p14:creationId xmlns:p14="http://schemas.microsoft.com/office/powerpoint/2010/main" val="1782177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dirty="0"/>
              <a:t>One of the strengths of their proposed methods is that since the input function considers both the raw arrival rate and the workload pattern, the value-function can have different values for the same state-action pair depending on the arrival rate of requests and how intensive the workload pattern is. It is because of this flexibility, that the learner is better at provisioning resources. The basic guideline of the reward function is to encourage the learning agent when it respects the SLO while utilizing the minimum number of resources and vice versa.</a:t>
            </a:r>
          </a:p>
          <a:p>
            <a:pPr lvl="1"/>
            <a:endParaRPr lang="en-GB" dirty="0"/>
          </a:p>
          <a:p>
            <a:pPr lvl="1"/>
            <a:r>
              <a:rPr lang="en-GB" dirty="0"/>
              <a:t>Another strength in this paper is their scaling strategy in terms of what tier in a multi-tier application is scaled. Interestingly, they prioritize scaling out at the web tier over database tier when both actions result in achieving the same response time. They argue that scaling the database tier introduces overhead of load balancing at the web tier and data synchronization in the database tier which can be avoided by scaling at the web tier.</a:t>
            </a:r>
          </a:p>
          <a:p>
            <a:pPr lvl="1"/>
            <a:endParaRPr lang="en-US" dirty="0"/>
          </a:p>
          <a:p>
            <a:r>
              <a:rPr lang="en-GB" dirty="0"/>
              <a:t>Weakness</a:t>
            </a:r>
          </a:p>
          <a:p>
            <a:pPr lvl="1"/>
            <a:r>
              <a:rPr lang="en-GB" dirty="0"/>
              <a:t>While this paper offers compelling arguments, it also has weaknesses. One clear weaknesses is that they proposed their solution with an assumption that their system would always have sufficient bandwidth and that enough time would be given to the auto-scaler to collect access logs from the application, in order to learn and implement a policy before workload changes occur.</a:t>
            </a:r>
          </a:p>
          <a:p>
            <a:pPr lvl="1"/>
            <a:endParaRPr lang="en-GB" dirty="0"/>
          </a:p>
          <a:p>
            <a:endParaRPr lang="en-GB" dirty="0"/>
          </a:p>
        </p:txBody>
      </p:sp>
      <p:sp>
        <p:nvSpPr>
          <p:cNvPr id="4" name="Slide Number Placeholder 3"/>
          <p:cNvSpPr>
            <a:spLocks noGrp="1"/>
          </p:cNvSpPr>
          <p:nvPr>
            <p:ph type="sldNum" sz="quarter" idx="10"/>
          </p:nvPr>
        </p:nvSpPr>
        <p:spPr/>
        <p:txBody>
          <a:bodyPr/>
          <a:lstStyle/>
          <a:p>
            <a:fld id="{E0746DE6-3336-457D-A091-FA20AC1C536E}" type="slidenum">
              <a:rPr lang="en-US" smtClean="0"/>
              <a:t>28</a:t>
            </a:fld>
            <a:endParaRPr lang="en-US"/>
          </a:p>
        </p:txBody>
      </p:sp>
    </p:spTree>
    <p:extLst>
      <p:ext uri="{BB962C8B-B14F-4D97-AF65-F5344CB8AC3E}">
        <p14:creationId xmlns:p14="http://schemas.microsoft.com/office/powerpoint/2010/main" val="3449017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86273E43-B5F8-4F46-B428-B627FCD3ED00}" type="datetime1">
              <a:rPr lang="en-US" smtClean="0"/>
              <a:t>11/21/2017</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a:t>Photo by Christopher Bowns / CC BY-SA 2.0</a:t>
            </a: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352CBF5-17B8-4387-88A6-ABF9F8C64D5A}" type="slidenum">
              <a:rPr lang="en-US" smtClean="0"/>
              <a:t>‹#›</a:t>
            </a:fld>
            <a:endParaRPr lang="en-US"/>
          </a:p>
        </p:txBody>
      </p:sp>
    </p:spTree>
    <p:extLst>
      <p:ext uri="{BB962C8B-B14F-4D97-AF65-F5344CB8AC3E}">
        <p14:creationId xmlns:p14="http://schemas.microsoft.com/office/powerpoint/2010/main" val="126233303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C2D60C-2A14-419C-991B-24353F193B1E}" type="datetime1">
              <a:rPr lang="en-US" smtClean="0"/>
              <a:t>11/21/2017</a:t>
            </a:fld>
            <a:endParaRPr lang="en-US"/>
          </a:p>
        </p:txBody>
      </p:sp>
      <p:sp>
        <p:nvSpPr>
          <p:cNvPr id="5" name="Footer Placeholder 4"/>
          <p:cNvSpPr>
            <a:spLocks noGrp="1"/>
          </p:cNvSpPr>
          <p:nvPr>
            <p:ph type="ftr" sz="quarter" idx="11"/>
          </p:nvPr>
        </p:nvSpPr>
        <p:spPr/>
        <p:txBody>
          <a:bodyPr/>
          <a:lstStyle/>
          <a:p>
            <a:r>
              <a:rPr lang="en-US"/>
              <a:t>Photo by Christopher Bowns / CC BY-SA 2.0</a:t>
            </a:r>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9709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6CF9EF3-7A05-4848-97F8-F7BD375BE9A0}" type="datetime1">
              <a:rPr lang="en-US" smtClean="0"/>
              <a:t>11/21/2017</a:t>
            </a:fld>
            <a:endParaRPr lang="en-US"/>
          </a:p>
        </p:txBody>
      </p:sp>
      <p:sp>
        <p:nvSpPr>
          <p:cNvPr id="5" name="Footer Placeholder 4"/>
          <p:cNvSpPr>
            <a:spLocks noGrp="1"/>
          </p:cNvSpPr>
          <p:nvPr>
            <p:ph type="ftr" sz="quarter" idx="11"/>
          </p:nvPr>
        </p:nvSpPr>
        <p:spPr>
          <a:xfrm>
            <a:off x="774923" y="5951811"/>
            <a:ext cx="7896279" cy="365125"/>
          </a:xfrm>
        </p:spPr>
        <p:txBody>
          <a:bodyPr/>
          <a:lstStyle/>
          <a:p>
            <a:r>
              <a:rPr lang="en-US"/>
              <a:t>Photo by Christopher Bowns / CC BY-SA 2.0</a:t>
            </a: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352CBF5-17B8-4387-88A6-ABF9F8C64D5A}" type="slidenum">
              <a:rPr lang="en-US" smtClean="0"/>
              <a:t>‹#›</a:t>
            </a:fld>
            <a:endParaRPr lang="en-US"/>
          </a:p>
        </p:txBody>
      </p:sp>
    </p:spTree>
    <p:extLst>
      <p:ext uri="{BB962C8B-B14F-4D97-AF65-F5344CB8AC3E}">
        <p14:creationId xmlns:p14="http://schemas.microsoft.com/office/powerpoint/2010/main" val="3331777428"/>
      </p:ext>
    </p:extLst>
  </p:cSld>
  <p:clrMapOvr>
    <a:masterClrMapping/>
  </p:clrMapOvr>
  <p:extLst mod="1">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1555EDF9-3D79-45DA-8367-2F63551C4C7D}" type="datetimeFigureOut">
              <a:rPr lang="en-US" smtClean="0"/>
              <a:t>11/21/2017</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352CBF5-17B8-4387-88A6-ABF9F8C64D5A}" type="slidenum">
              <a:rPr lang="en-US" smtClean="0"/>
              <a:t>‹#›</a:t>
            </a:fld>
            <a:endParaRPr lang="en-US"/>
          </a:p>
        </p:txBody>
      </p:sp>
    </p:spTree>
    <p:extLst>
      <p:ext uri="{BB962C8B-B14F-4D97-AF65-F5344CB8AC3E}">
        <p14:creationId xmlns:p14="http://schemas.microsoft.com/office/powerpoint/2010/main" val="1262333037"/>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55EDF9-3D79-45DA-8367-2F63551C4C7D}" type="datetimeFigureOut">
              <a:rPr lang="en-US" smtClean="0"/>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3661221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555EDF9-3D79-45DA-8367-2F63551C4C7D}" type="datetimeFigureOut">
              <a:rPr lang="en-US" smtClean="0"/>
              <a:t>11/21/2017</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352CBF5-17B8-4387-88A6-ABF9F8C64D5A}" type="slidenum">
              <a:rPr lang="en-US" smtClean="0"/>
              <a:t>‹#›</a:t>
            </a:fld>
            <a:endParaRPr lang="en-US"/>
          </a:p>
        </p:txBody>
      </p:sp>
    </p:spTree>
    <p:extLst>
      <p:ext uri="{BB962C8B-B14F-4D97-AF65-F5344CB8AC3E}">
        <p14:creationId xmlns:p14="http://schemas.microsoft.com/office/powerpoint/2010/main" val="2946758374"/>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55EDF9-3D79-45DA-8367-2F63551C4C7D}" type="datetimeFigureOut">
              <a:rPr lang="en-US" smtClean="0"/>
              <a:t>11/21/2017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738401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55EDF9-3D79-45DA-8367-2F63551C4C7D}" type="datetimeFigureOut">
              <a:rPr lang="en-US" smtClean="0"/>
              <a:t>11/21/2017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4029521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555EDF9-3D79-45DA-8367-2F63551C4C7D}" type="datetimeFigureOut">
              <a:rPr lang="en-US" smtClean="0"/>
              <a:t>11/21/2017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2CBF5-17B8-4387-88A6-ABF9F8C64D5A}"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5825517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55EDF9-3D79-45DA-8367-2F63551C4C7D}" type="datetimeFigureOut">
              <a:rPr lang="en-US" smtClean="0"/>
              <a:t>11/21/2017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4130216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555EDF9-3D79-45DA-8367-2F63551C4C7D}" type="datetimeFigureOut">
              <a:rPr lang="en-US" smtClean="0"/>
              <a:t>11/21/2017</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352CBF5-17B8-4387-88A6-ABF9F8C64D5A}" type="slidenum">
              <a:rPr lang="en-US" smtClean="0"/>
              <a:t>‹#›</a:t>
            </a:fld>
            <a:endParaRPr lang="en-US"/>
          </a:p>
        </p:txBody>
      </p:sp>
    </p:spTree>
    <p:extLst>
      <p:ext uri="{BB962C8B-B14F-4D97-AF65-F5344CB8AC3E}">
        <p14:creationId xmlns:p14="http://schemas.microsoft.com/office/powerpoint/2010/main" val="1116882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6ADD02-87A9-4BBB-AF79-3B034AE87E3D}" type="datetime1">
              <a:rPr lang="en-US" smtClean="0"/>
              <a:t>11/21/2017</a:t>
            </a:fld>
            <a:endParaRPr lang="en-US"/>
          </a:p>
        </p:txBody>
      </p:sp>
      <p:sp>
        <p:nvSpPr>
          <p:cNvPr id="5" name="Footer Placeholder 4"/>
          <p:cNvSpPr>
            <a:spLocks noGrp="1"/>
          </p:cNvSpPr>
          <p:nvPr>
            <p:ph type="ftr" sz="quarter" idx="11"/>
          </p:nvPr>
        </p:nvSpPr>
        <p:spPr/>
        <p:txBody>
          <a:bodyPr/>
          <a:lstStyle/>
          <a:p>
            <a:r>
              <a:rPr lang="en-US"/>
              <a:t>Photo by Christopher Bowns / CC BY-SA 2.0</a:t>
            </a:r>
          </a:p>
        </p:txBody>
      </p:sp>
      <p:sp>
        <p:nvSpPr>
          <p:cNvPr id="6" name="Slide Number Placeholder 5"/>
          <p:cNvSpPr>
            <a:spLocks noGrp="1"/>
          </p:cNvSpPr>
          <p:nvPr>
            <p:ph type="sldNum" sz="quarter" idx="12"/>
          </p:nvPr>
        </p:nvSpPr>
        <p:spPr>
          <a:xfrm>
            <a:off x="10558300" y="5956137"/>
            <a:ext cx="1052508" cy="365125"/>
          </a:xfrm>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36612210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11/21/2017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35692186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55EDF9-3D79-45DA-8367-2F63551C4C7D}" type="datetimeFigureOut">
              <a:rPr lang="en-US" smtClean="0"/>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970963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1555EDF9-3D79-45DA-8367-2F63551C4C7D}" type="datetimeFigureOut">
              <a:rPr lang="en-US" smtClean="0"/>
              <a:t>11/21/2017</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352CBF5-17B8-4387-88A6-ABF9F8C64D5A}" type="slidenum">
              <a:rPr lang="en-US" smtClean="0"/>
              <a:t>‹#›</a:t>
            </a:fld>
            <a:endParaRPr lang="en-US"/>
          </a:p>
        </p:txBody>
      </p:sp>
    </p:spTree>
    <p:extLst>
      <p:ext uri="{BB962C8B-B14F-4D97-AF65-F5344CB8AC3E}">
        <p14:creationId xmlns:p14="http://schemas.microsoft.com/office/powerpoint/2010/main" val="3331777428"/>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D1873E9-E501-455D-877A-89E2084DAC48}" type="datetime1">
              <a:rPr lang="en-US" smtClean="0"/>
              <a:t>11/21/2017</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Photo by Christopher Bowns / CC BY-SA 2.0</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352CBF5-17B8-4387-88A6-ABF9F8C64D5A}" type="slidenum">
              <a:rPr lang="en-US" smtClean="0"/>
              <a:t>‹#›</a:t>
            </a:fld>
            <a:endParaRPr lang="en-US"/>
          </a:p>
        </p:txBody>
      </p:sp>
    </p:spTree>
    <p:extLst>
      <p:ext uri="{BB962C8B-B14F-4D97-AF65-F5344CB8AC3E}">
        <p14:creationId xmlns:p14="http://schemas.microsoft.com/office/powerpoint/2010/main" val="2946758374"/>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7254B0-32E6-4875-A042-5DACAB63A6B0}" type="datetime1">
              <a:rPr lang="en-US" smtClean="0"/>
              <a:t>11/21/2017</a:t>
            </a:fld>
            <a:endParaRPr lang="en-US"/>
          </a:p>
        </p:txBody>
      </p:sp>
      <p:sp>
        <p:nvSpPr>
          <p:cNvPr id="6" name="Footer Placeholder 5"/>
          <p:cNvSpPr>
            <a:spLocks noGrp="1"/>
          </p:cNvSpPr>
          <p:nvPr>
            <p:ph type="ftr" sz="quarter" idx="11"/>
          </p:nvPr>
        </p:nvSpPr>
        <p:spPr/>
        <p:txBody>
          <a:bodyPr/>
          <a:lstStyle/>
          <a:p>
            <a:r>
              <a:rPr lang="en-US"/>
              <a:t>Photo by Christopher Bowns / CC BY-SA 2.0</a:t>
            </a:r>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738401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65B87C-A0B1-4A03-8A1C-4FB083EE1A08}" type="datetime1">
              <a:rPr lang="en-US" smtClean="0"/>
              <a:t>11/21/2017</a:t>
            </a:fld>
            <a:endParaRPr lang="en-US"/>
          </a:p>
        </p:txBody>
      </p:sp>
      <p:sp>
        <p:nvSpPr>
          <p:cNvPr id="8" name="Footer Placeholder 7"/>
          <p:cNvSpPr>
            <a:spLocks noGrp="1"/>
          </p:cNvSpPr>
          <p:nvPr>
            <p:ph type="ftr" sz="quarter" idx="11"/>
          </p:nvPr>
        </p:nvSpPr>
        <p:spPr/>
        <p:txBody>
          <a:bodyPr/>
          <a:lstStyle/>
          <a:p>
            <a:r>
              <a:rPr lang="en-US"/>
              <a:t>Photo by Christopher Bowns / CC BY-SA 2.0</a:t>
            </a:r>
          </a:p>
        </p:txBody>
      </p:sp>
      <p:sp>
        <p:nvSpPr>
          <p:cNvPr id="9" name="Slide Number Placeholder 8"/>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4029521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3846BF2-E71B-4473-A495-880685E1FFA8}" type="datetime1">
              <a:rPr lang="en-US" smtClean="0"/>
              <a:t>11/21/2017</a:t>
            </a:fld>
            <a:endParaRPr lang="en-US"/>
          </a:p>
        </p:txBody>
      </p:sp>
      <p:sp>
        <p:nvSpPr>
          <p:cNvPr id="4" name="Footer Placeholder 3"/>
          <p:cNvSpPr>
            <a:spLocks noGrp="1"/>
          </p:cNvSpPr>
          <p:nvPr>
            <p:ph type="ftr" sz="quarter" idx="11"/>
          </p:nvPr>
        </p:nvSpPr>
        <p:spPr/>
        <p:txBody>
          <a:bodyPr/>
          <a:lstStyle/>
          <a:p>
            <a:r>
              <a:rPr lang="en-US"/>
              <a:t>Photo by Christopher Bowns / CC BY-SA 2.0</a:t>
            </a:r>
          </a:p>
        </p:txBody>
      </p:sp>
      <p:sp>
        <p:nvSpPr>
          <p:cNvPr id="5" name="Slide Number Placeholder 4"/>
          <p:cNvSpPr>
            <a:spLocks noGrp="1"/>
          </p:cNvSpPr>
          <p:nvPr>
            <p:ph type="sldNum" sz="quarter" idx="12"/>
          </p:nvPr>
        </p:nvSpPr>
        <p:spPr/>
        <p:txBody>
          <a:bodyPr/>
          <a:lstStyle/>
          <a:p>
            <a:fld id="{3352CBF5-17B8-4387-88A6-ABF9F8C64D5A}"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582551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EF86BA-AAB0-4992-A02A-FEC5052D7684}" type="datetime1">
              <a:rPr lang="en-US" smtClean="0"/>
              <a:t>11/21/2017</a:t>
            </a:fld>
            <a:endParaRPr lang="en-US"/>
          </a:p>
        </p:txBody>
      </p:sp>
      <p:sp>
        <p:nvSpPr>
          <p:cNvPr id="3" name="Footer Placeholder 2"/>
          <p:cNvSpPr>
            <a:spLocks noGrp="1"/>
          </p:cNvSpPr>
          <p:nvPr>
            <p:ph type="ftr" sz="quarter" idx="11"/>
          </p:nvPr>
        </p:nvSpPr>
        <p:spPr/>
        <p:txBody>
          <a:bodyPr/>
          <a:lstStyle/>
          <a:p>
            <a:r>
              <a:rPr lang="en-US"/>
              <a:t>Photo by Christopher Bowns / CC BY-SA 2.0</a:t>
            </a:r>
          </a:p>
        </p:txBody>
      </p:sp>
      <p:sp>
        <p:nvSpPr>
          <p:cNvPr id="4" name="Slide Number Placeholder 3"/>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413021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449E59D8-7459-474B-829B-9222641A499E}" type="datetime1">
              <a:rPr lang="en-US" smtClean="0"/>
              <a:t>11/21/2017</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Photo by Christopher Bowns / CC BY-SA 2.0</a:t>
            </a: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352CBF5-17B8-4387-88A6-ABF9F8C64D5A}" type="slidenum">
              <a:rPr lang="en-US" smtClean="0"/>
              <a:t>‹#›</a:t>
            </a:fld>
            <a:endParaRPr lang="en-US"/>
          </a:p>
        </p:txBody>
      </p:sp>
    </p:spTree>
    <p:extLst>
      <p:ext uri="{BB962C8B-B14F-4D97-AF65-F5344CB8AC3E}">
        <p14:creationId xmlns:p14="http://schemas.microsoft.com/office/powerpoint/2010/main" val="1116882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6F8554-9B90-4CA4-8BC5-4B63F89836BC}" type="datetime1">
              <a:rPr lang="en-US" smtClean="0"/>
              <a:t>11/21/2017</a:t>
            </a:fld>
            <a:endParaRPr lang="en-US"/>
          </a:p>
        </p:txBody>
      </p:sp>
      <p:sp>
        <p:nvSpPr>
          <p:cNvPr id="6" name="Footer Placeholder 5"/>
          <p:cNvSpPr>
            <a:spLocks noGrp="1"/>
          </p:cNvSpPr>
          <p:nvPr>
            <p:ph type="ftr" sz="quarter" idx="11"/>
          </p:nvPr>
        </p:nvSpPr>
        <p:spPr/>
        <p:txBody>
          <a:bodyPr/>
          <a:lstStyle/>
          <a:p>
            <a:r>
              <a:rPr lang="en-US"/>
              <a:t>Photo by Christopher Bowns / CC BY-SA 2.0</a:t>
            </a:r>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3569218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57C278DD-039D-4431-B8EB-63F06C76153C}" type="datetime1">
              <a:rPr lang="en-US" smtClean="0"/>
              <a:t>11/21/2017</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Photo by Christopher Bowns / CC BY-SA 2.0</a:t>
            </a: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75E1560-7126-406C-A531-3A398E8D0EEA}"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6101201"/>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652CD92-9D15-43B4-8516-073FCDAC90D4}" type="datetimeFigureOut">
              <a:rPr lang="en-US" smtClean="0"/>
              <a:t>11/21/2017</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75E1560-7126-406C-A531-3A398E8D0EEA}"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6101201"/>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commons.wikimedia.org/wiki/File:Virginia_tech_xserve_cluster.jpg" TargetMode="External"/><Relationship Id="rId2" Type="http://schemas.openxmlformats.org/officeDocument/2006/relationships/image" Target="../media/image1.bin"/><Relationship Id="rId1" Type="http://schemas.openxmlformats.org/officeDocument/2006/relationships/slideLayout" Target="../slideLayouts/slideLayout1.xml"/><Relationship Id="rId4" Type="http://schemas.openxmlformats.org/officeDocument/2006/relationships/hyperlink" Target="http://creativecommons.org/licenses/by-sa/2.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bin"/><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9">
            <a:extLst>
              <a:ext uri="{FF2B5EF4-FFF2-40B4-BE49-F238E27FC236}">
                <a16:creationId xmlns:a16="http://schemas.microsoft.com/office/drawing/2014/main" id="{49DC0F7B-EA19-435F-BA38-A576FE1A65F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1">
            <a:extLst>
              <a:ext uri="{FF2B5EF4-FFF2-40B4-BE49-F238E27FC236}">
                <a16:creationId xmlns:a16="http://schemas.microsoft.com/office/drawing/2014/main" id="{8523F451-F10A-4328-8198-58E5C61667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2873" y="734134"/>
            <a:ext cx="7498616"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Xserve cluster System X at the Virginia Tech University."/>
          <p:cNvPicPr>
            <a:picLocks noChangeAspect="1"/>
          </p:cNvPicPr>
          <p:nvPr/>
        </p:nvPicPr>
        <p:blipFill rotWithShape="1">
          <a:blip r:embed="rId2">
            <a:extLst>
              <a:ext uri="{28A0092B-C50C-407E-A947-70E740481C1C}">
                <a14:useLocalDpi xmlns:a14="http://schemas.microsoft.com/office/drawing/2010/main" val="0"/>
              </a:ext>
            </a:extLst>
          </a:blip>
          <a:srcRect r="13762" b="-2"/>
          <a:stretch/>
        </p:blipFill>
        <p:spPr>
          <a:xfrm>
            <a:off x="478172" y="723899"/>
            <a:ext cx="3671681" cy="5676901"/>
          </a:xfrm>
          <a:prstGeom prst="rect">
            <a:avLst/>
          </a:prstGeom>
        </p:spPr>
      </p:pic>
      <p:grpSp>
        <p:nvGrpSpPr>
          <p:cNvPr id="34" name="Group 13">
            <a:extLst>
              <a:ext uri="{FF2B5EF4-FFF2-40B4-BE49-F238E27FC236}">
                <a16:creationId xmlns:a16="http://schemas.microsoft.com/office/drawing/2014/main" id="{BDAE63F2-766D-44DB-AAC5-B4B4F123BBCB}"/>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37" name="Rectangle 14">
              <a:extLst>
                <a:ext uri="{FF2B5EF4-FFF2-40B4-BE49-F238E27FC236}">
                  <a16:creationId xmlns:a16="http://schemas.microsoft.com/office/drawing/2014/main" id="{E7293047-1267-4462-B411-F1045BED621D}"/>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15">
              <a:extLst>
                <a:ext uri="{FF2B5EF4-FFF2-40B4-BE49-F238E27FC236}">
                  <a16:creationId xmlns:a16="http://schemas.microsoft.com/office/drawing/2014/main" id="{651A4987-1513-4534-8894-FD82F7CDFF58}"/>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16">
              <a:extLst>
                <a:ext uri="{FF2B5EF4-FFF2-40B4-BE49-F238E27FC236}">
                  <a16:creationId xmlns:a16="http://schemas.microsoft.com/office/drawing/2014/main" id="{D49D1510-6EE8-4974-892D-67ECDC560A68}"/>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4579242" y="1419225"/>
            <a:ext cx="7134585" cy="2085870"/>
          </a:xfrm>
        </p:spPr>
        <p:txBody>
          <a:bodyPr anchor="ctr">
            <a:normAutofit/>
          </a:bodyPr>
          <a:lstStyle/>
          <a:p>
            <a:r>
              <a:rPr lang="en-US" cap="none" dirty="0">
                <a:solidFill>
                  <a:srgbClr val="FFFFFF"/>
                </a:solidFill>
              </a:rPr>
              <a:t>Auto-scalability of  Web Applications</a:t>
            </a:r>
          </a:p>
        </p:txBody>
      </p:sp>
      <p:sp>
        <p:nvSpPr>
          <p:cNvPr id="3" name="Content Placeholder 2"/>
          <p:cNvSpPr>
            <a:spLocks noGrp="1"/>
          </p:cNvSpPr>
          <p:nvPr>
            <p:ph type="subTitle" idx="1"/>
          </p:nvPr>
        </p:nvSpPr>
        <p:spPr>
          <a:xfrm>
            <a:off x="4579243" y="3505095"/>
            <a:ext cx="6798608" cy="1733655"/>
          </a:xfrm>
        </p:spPr>
        <p:txBody>
          <a:bodyPr>
            <a:normAutofit/>
          </a:bodyPr>
          <a:lstStyle/>
          <a:p>
            <a:r>
              <a:rPr lang="en-US" dirty="0">
                <a:solidFill>
                  <a:schemeClr val="bg2"/>
                </a:solidFill>
              </a:rPr>
              <a:t>Done By: </a:t>
            </a:r>
          </a:p>
          <a:p>
            <a:r>
              <a:rPr lang="en-US" dirty="0">
                <a:solidFill>
                  <a:schemeClr val="bg2"/>
                </a:solidFill>
              </a:rPr>
              <a:t> 		Sara Al-Rasbi   		200909464</a:t>
            </a:r>
          </a:p>
          <a:p>
            <a:r>
              <a:rPr lang="en-US" dirty="0">
                <a:solidFill>
                  <a:schemeClr val="bg2"/>
                </a:solidFill>
              </a:rPr>
              <a:t>	  	 Rahma Ali			201001782    	   </a:t>
            </a:r>
          </a:p>
          <a:p>
            <a:r>
              <a:rPr lang="en-US" dirty="0">
                <a:solidFill>
                  <a:schemeClr val="bg2"/>
                </a:solidFill>
              </a:rPr>
              <a:t>	  	 Nada Aboueata		200900288</a:t>
            </a:r>
          </a:p>
        </p:txBody>
      </p:sp>
      <p:sp>
        <p:nvSpPr>
          <p:cNvPr id="8" name="Slide Number Placeholder 7">
            <a:extLst>
              <a:ext uri="{FF2B5EF4-FFF2-40B4-BE49-F238E27FC236}">
                <a16:creationId xmlns:a16="http://schemas.microsoft.com/office/drawing/2014/main" id="{57831C69-B6BB-4EF3-9A1A-6E28CE1F4552}"/>
              </a:ext>
            </a:extLst>
          </p:cNvPr>
          <p:cNvSpPr>
            <a:spLocks noGrp="1"/>
          </p:cNvSpPr>
          <p:nvPr>
            <p:ph type="sldNum" sz="quarter" idx="12"/>
          </p:nvPr>
        </p:nvSpPr>
        <p:spPr/>
        <p:txBody>
          <a:bodyPr/>
          <a:lstStyle/>
          <a:p>
            <a:fld id="{3352CBF5-17B8-4387-88A6-ABF9F8C64D5A}" type="slidenum">
              <a:rPr lang="en-US" smtClean="0"/>
              <a:t>1</a:t>
            </a:fld>
            <a:endParaRPr lang="en-US"/>
          </a:p>
        </p:txBody>
      </p:sp>
      <p:sp>
        <p:nvSpPr>
          <p:cNvPr id="16" name="Footer PlaceHolder 3">
            <a:extLst>
              <a:ext uri="{FF2B5EF4-FFF2-40B4-BE49-F238E27FC236}">
                <a16:creationId xmlns:a16="http://schemas.microsoft.com/office/drawing/2014/main" id="{9B6382E8-A982-4F78-B425-3B596AFF3B72}"/>
              </a:ext>
            </a:extLst>
          </p:cNvPr>
          <p:cNvSpPr>
            <a:spLocks noGrp="1"/>
          </p:cNvSpPr>
          <p:nvPr>
            <p:ph type="ftr" sz="quarter" idx="11"/>
          </p:nvPr>
        </p:nvSpPr>
        <p:spPr>
          <a:xfrm>
            <a:off x="581192" y="6400800"/>
            <a:ext cx="6917210" cy="365125"/>
          </a:xfrm>
        </p:spPr>
        <p:txBody>
          <a:bodyPr>
            <a:normAutofit/>
          </a:bodyPr>
          <a:lstStyle/>
          <a:p>
            <a:pPr>
              <a:spcAft>
                <a:spcPts val="600"/>
              </a:spcAft>
            </a:pPr>
            <a:r>
              <a:rPr lang="en-US" dirty="0">
                <a:hlinkClick r:id="rId3"/>
              </a:rPr>
              <a:t>Photo</a:t>
            </a:r>
            <a:r>
              <a:rPr lang="en-US" dirty="0"/>
              <a:t> by Christopher </a:t>
            </a:r>
            <a:r>
              <a:rPr lang="en-US" dirty="0" err="1"/>
              <a:t>Bowns</a:t>
            </a:r>
            <a:r>
              <a:rPr lang="en-US" dirty="0"/>
              <a:t> / </a:t>
            </a:r>
            <a:r>
              <a:rPr lang="en-US" dirty="0">
                <a:hlinkClick r:id="rId4"/>
              </a:rPr>
              <a:t>CC BY-SA 2.0</a:t>
            </a:r>
          </a:p>
        </p:txBody>
      </p:sp>
      <p:pic>
        <p:nvPicPr>
          <p:cNvPr id="13" name="Picture 12" descr="Xserve cluster System X at the Virginia Tech University.">
            <a:extLst>
              <a:ext uri="{FF2B5EF4-FFF2-40B4-BE49-F238E27FC236}">
                <a16:creationId xmlns:a16="http://schemas.microsoft.com/office/drawing/2014/main" id="{2720C1F7-6131-4B66-9FF0-A3B73D97138B}"/>
              </a:ext>
            </a:extLst>
          </p:cNvPr>
          <p:cNvPicPr>
            <a:picLocks noChangeAspect="1"/>
          </p:cNvPicPr>
          <p:nvPr/>
        </p:nvPicPr>
        <p:blipFill rotWithShape="1">
          <a:blip r:embed="rId2">
            <a:extLst>
              <a:ext uri="{28A0092B-C50C-407E-A947-70E740481C1C}">
                <a14:useLocalDpi xmlns:a14="http://schemas.microsoft.com/office/drawing/2010/main" val="0"/>
              </a:ext>
            </a:extLst>
          </a:blip>
          <a:srcRect r="13762" b="-2"/>
          <a:stretch/>
        </p:blipFill>
        <p:spPr>
          <a:xfrm>
            <a:off x="478172" y="712748"/>
            <a:ext cx="3671681" cy="5676901"/>
          </a:xfrm>
          <a:prstGeom prst="rect">
            <a:avLst/>
          </a:prstGeom>
        </p:spPr>
      </p:pic>
    </p:spTree>
    <p:extLst>
      <p:ext uri="{BB962C8B-B14F-4D97-AF65-F5344CB8AC3E}">
        <p14:creationId xmlns:p14="http://schemas.microsoft.com/office/powerpoint/2010/main" val="375254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9158D-CABB-4B88-8DA9-62C063E84DC2}"/>
              </a:ext>
            </a:extLst>
          </p:cNvPr>
          <p:cNvSpPr>
            <a:spLocks noGrp="1"/>
          </p:cNvSpPr>
          <p:nvPr>
            <p:ph type="title"/>
          </p:nvPr>
        </p:nvSpPr>
        <p:spPr/>
        <p:txBody>
          <a:bodyPr vert="horz" lIns="91440" tIns="45720" rIns="91440" bIns="45720" rtlCol="0">
            <a:normAutofit/>
          </a:bodyPr>
          <a:lstStyle/>
          <a:p>
            <a:r>
              <a:rPr lang="en-US" cap="none" dirty="0"/>
              <a:t>Review Paper – Approach Overview</a:t>
            </a:r>
          </a:p>
        </p:txBody>
      </p:sp>
      <p:sp>
        <p:nvSpPr>
          <p:cNvPr id="4" name="Content Placeholder 3">
            <a:extLst>
              <a:ext uri="{FF2B5EF4-FFF2-40B4-BE49-F238E27FC236}">
                <a16:creationId xmlns:a16="http://schemas.microsoft.com/office/drawing/2014/main" id="{C98DE769-0D9B-4D26-B72F-F970F7BF2C1E}"/>
              </a:ext>
            </a:extLst>
          </p:cNvPr>
          <p:cNvSpPr>
            <a:spLocks noGrp="1"/>
          </p:cNvSpPr>
          <p:nvPr>
            <p:ph idx="1"/>
          </p:nvPr>
        </p:nvSpPr>
        <p:spPr>
          <a:xfrm>
            <a:off x="447377" y="1996896"/>
            <a:ext cx="11265651" cy="4425676"/>
          </a:xfrm>
        </p:spPr>
        <p:txBody>
          <a:bodyPr anchor="t">
            <a:normAutofit/>
          </a:bodyPr>
          <a:lstStyle/>
          <a:p>
            <a:r>
              <a:rPr lang="en-US" sz="2000" dirty="0"/>
              <a:t>Data is regularly collected and fed into the data analysis component.</a:t>
            </a:r>
          </a:p>
          <a:p>
            <a:r>
              <a:rPr lang="en-US" sz="2000" dirty="0"/>
              <a:t>Data analysis: a component that analysis the data of the system current stage and decide whether to scale or not.</a:t>
            </a:r>
          </a:p>
          <a:p>
            <a:r>
              <a:rPr lang="en-US" sz="2000" dirty="0"/>
              <a:t>In addition to the threshold T, there are two more parameters:</a:t>
            </a:r>
          </a:p>
          <a:p>
            <a:pPr lvl="1">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α : used to increase or decrease the threshold</a:t>
            </a:r>
          </a:p>
          <a:p>
            <a:pPr lvl="1">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β: the observation interval in seconds.</a:t>
            </a:r>
          </a:p>
          <a:p>
            <a:r>
              <a:rPr lang="en-US" sz="2000" dirty="0"/>
              <a:t>Hypothesis: the situation is getting worst, wait </a:t>
            </a:r>
            <a:r>
              <a:rPr lang="en-US" sz="2000" dirty="0">
                <a:latin typeface="Times New Roman" panose="02020603050405020304" pitchFamily="18" charset="0"/>
                <a:cs typeface="Times New Roman" panose="02020603050405020304" pitchFamily="18" charset="0"/>
              </a:rPr>
              <a:t>β </a:t>
            </a:r>
            <a:r>
              <a:rPr lang="en-US" sz="2000" dirty="0">
                <a:cs typeface="Times New Roman" panose="02020603050405020304" pitchFamily="18" charset="0"/>
              </a:rPr>
              <a:t>seconds to prove the </a:t>
            </a:r>
            <a:r>
              <a:rPr lang="en-US" sz="2000" dirty="0" err="1">
                <a:cs typeface="Times New Roman" panose="02020603050405020304" pitchFamily="18" charset="0"/>
              </a:rPr>
              <a:t>hypothsis</a:t>
            </a:r>
            <a:r>
              <a:rPr lang="en-US" sz="2000" dirty="0">
                <a:cs typeface="Times New Roman" panose="02020603050405020304" pitchFamily="18" charset="0"/>
              </a:rPr>
              <a:t>.</a:t>
            </a:r>
          </a:p>
          <a:p>
            <a:r>
              <a:rPr lang="en-US" sz="2000" dirty="0">
                <a:cs typeface="Times New Roman" panose="02020603050405020304" pitchFamily="18" charset="0"/>
              </a:rPr>
              <a:t>Scaling isn’t immediate.</a:t>
            </a:r>
            <a:endParaRPr lang="en-US" sz="2000" dirty="0"/>
          </a:p>
          <a:p>
            <a:pPr marL="0" indent="0">
              <a:buNone/>
            </a:pPr>
            <a:endParaRPr lang="en-US" sz="2400" dirty="0"/>
          </a:p>
        </p:txBody>
      </p:sp>
      <p:sp>
        <p:nvSpPr>
          <p:cNvPr id="9" name="Slide Number Placeholder 8">
            <a:extLst>
              <a:ext uri="{FF2B5EF4-FFF2-40B4-BE49-F238E27FC236}">
                <a16:creationId xmlns:a16="http://schemas.microsoft.com/office/drawing/2014/main" id="{C53AD969-BEAD-481A-938F-2D5A465C908C}"/>
              </a:ext>
            </a:extLst>
          </p:cNvPr>
          <p:cNvSpPr>
            <a:spLocks noGrp="1"/>
          </p:cNvSpPr>
          <p:nvPr>
            <p:ph type="sldNum" sz="quarter" idx="12"/>
          </p:nvPr>
        </p:nvSpPr>
        <p:spPr/>
        <p:txBody>
          <a:bodyPr/>
          <a:lstStyle/>
          <a:p>
            <a:fld id="{3352CBF5-17B8-4387-88A6-ABF9F8C64D5A}" type="slidenum">
              <a:rPr lang="en-US" smtClean="0"/>
              <a:t>10</a:t>
            </a:fld>
            <a:endParaRPr lang="en-US"/>
          </a:p>
        </p:txBody>
      </p:sp>
    </p:spTree>
    <p:extLst>
      <p:ext uri="{BB962C8B-B14F-4D97-AF65-F5344CB8AC3E}">
        <p14:creationId xmlns:p14="http://schemas.microsoft.com/office/powerpoint/2010/main" val="1531306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956" y="731521"/>
            <a:ext cx="5624048" cy="4976292"/>
          </a:xfrm>
          <a:prstGeom prst="rect">
            <a:avLst/>
          </a:prstGeom>
        </p:spPr>
      </p:pic>
      <p:sp>
        <p:nvSpPr>
          <p:cNvPr id="11" name="Content Placeholder 3">
            <a:extLst>
              <a:ext uri="{FF2B5EF4-FFF2-40B4-BE49-F238E27FC236}">
                <a16:creationId xmlns:a16="http://schemas.microsoft.com/office/drawing/2014/main" id="{EB3FAA2D-590C-4F82-A1F3-6B9653AB7D56}"/>
              </a:ext>
            </a:extLst>
          </p:cNvPr>
          <p:cNvSpPr txBox="1">
            <a:spLocks/>
          </p:cNvSpPr>
          <p:nvPr/>
        </p:nvSpPr>
        <p:spPr>
          <a:xfrm>
            <a:off x="6546850" y="1725966"/>
            <a:ext cx="5206999" cy="413508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Collected data is analyzed and the current utilization of the data is determined.</a:t>
            </a:r>
          </a:p>
          <a:p>
            <a:r>
              <a:rPr lang="en-US" dirty="0"/>
              <a:t>Test:  current utilization &gt; Threshold?</a:t>
            </a:r>
          </a:p>
          <a:p>
            <a:r>
              <a:rPr lang="en-US" dirty="0"/>
              <a:t>Once the test passes,  check if Threshold is fully utilized.</a:t>
            </a:r>
          </a:p>
          <a:p>
            <a:r>
              <a:rPr lang="en-US" dirty="0"/>
              <a:t>If not, monitoring phase starts for </a:t>
            </a:r>
            <a:r>
              <a:rPr lang="en-US" dirty="0">
                <a:latin typeface="Times New Roman" panose="02020603050405020304" pitchFamily="18" charset="0"/>
                <a:cs typeface="Times New Roman" panose="02020603050405020304" pitchFamily="18" charset="0"/>
              </a:rPr>
              <a:t>β </a:t>
            </a:r>
            <a:r>
              <a:rPr lang="en-US" dirty="0">
                <a:latin typeface="+mj-lt"/>
                <a:cs typeface="Times New Roman" panose="02020603050405020304" pitchFamily="18" charset="0"/>
              </a:rPr>
              <a:t>seconds.</a:t>
            </a:r>
          </a:p>
          <a:p>
            <a:r>
              <a:rPr lang="en-US" dirty="0">
                <a:latin typeface="+mj-lt"/>
                <a:cs typeface="Times New Roman" panose="02020603050405020304" pitchFamily="18" charset="0"/>
              </a:rPr>
              <a:t>By the end of the observation phase Is current utilization &gt; threshold ?</a:t>
            </a:r>
          </a:p>
          <a:p>
            <a:r>
              <a:rPr lang="en-US" dirty="0">
                <a:latin typeface="+mj-lt"/>
                <a:cs typeface="Times New Roman" panose="02020603050405020304" pitchFamily="18" charset="0"/>
              </a:rPr>
              <a:t>Yes, threshold is increased by </a:t>
            </a:r>
            <a:r>
              <a:rPr lang="el-GR" dirty="0">
                <a:latin typeface="Times New Roman" panose="02020603050405020304" pitchFamily="18" charset="0"/>
                <a:cs typeface="Times New Roman" panose="02020603050405020304" pitchFamily="18" charset="0"/>
              </a:rPr>
              <a:t>α</a:t>
            </a:r>
            <a:r>
              <a:rPr lang="en-US" dirty="0">
                <a:latin typeface="Times New Roman" panose="02020603050405020304" pitchFamily="18" charset="0"/>
                <a:cs typeface="Times New Roman" panose="02020603050405020304" pitchFamily="18" charset="0"/>
              </a:rPr>
              <a:t> </a:t>
            </a:r>
            <a:r>
              <a:rPr lang="en-US" dirty="0">
                <a:latin typeface="+mj-lt"/>
                <a:cs typeface="Times New Roman" panose="02020603050405020304" pitchFamily="18" charset="0"/>
              </a:rPr>
              <a:t>percent.</a:t>
            </a:r>
          </a:p>
          <a:p>
            <a:r>
              <a:rPr lang="en-US" dirty="0">
                <a:latin typeface="+mj-lt"/>
                <a:cs typeface="Times New Roman" panose="02020603050405020304" pitchFamily="18" charset="0"/>
              </a:rPr>
              <a:t>Repeat until threshold &gt;(100-</a:t>
            </a:r>
            <a:r>
              <a:rPr lang="el-GR" dirty="0">
                <a:latin typeface="Times New Roman" panose="02020603050405020304" pitchFamily="18" charset="0"/>
                <a:cs typeface="Times New Roman" panose="02020603050405020304" pitchFamily="18" charset="0"/>
              </a:rPr>
              <a:t> α</a:t>
            </a:r>
            <a:r>
              <a:rPr lang="en-US" dirty="0">
                <a:latin typeface="Times New Roman" panose="02020603050405020304" pitchFamily="18" charset="0"/>
                <a:cs typeface="Times New Roman" panose="02020603050405020304" pitchFamily="18" charset="0"/>
              </a:rPr>
              <a:t>)%</a:t>
            </a:r>
            <a:r>
              <a:rPr lang="en-US" dirty="0">
                <a:latin typeface="+mj-lt"/>
                <a:cs typeface="Times New Roman" panose="02020603050405020304" pitchFamily="18" charset="0"/>
              </a:rPr>
              <a:t> (full utilization)</a:t>
            </a:r>
            <a:endParaRPr lang="en-US" dirty="0">
              <a:latin typeface="+mj-lt"/>
            </a:endParaRPr>
          </a:p>
        </p:txBody>
      </p:sp>
      <p:sp>
        <p:nvSpPr>
          <p:cNvPr id="3" name="TextBox 2">
            <a:extLst>
              <a:ext uri="{FF2B5EF4-FFF2-40B4-BE49-F238E27FC236}">
                <a16:creationId xmlns:a16="http://schemas.microsoft.com/office/drawing/2014/main" id="{619C220D-C4D4-4812-979A-0ECFF75FB38A}"/>
              </a:ext>
            </a:extLst>
          </p:cNvPr>
          <p:cNvSpPr txBox="1"/>
          <p:nvPr/>
        </p:nvSpPr>
        <p:spPr>
          <a:xfrm>
            <a:off x="6546850" y="731521"/>
            <a:ext cx="5206999" cy="461665"/>
          </a:xfrm>
          <a:prstGeom prst="rect">
            <a:avLst/>
          </a:prstGeom>
          <a:noFill/>
          <a:ln>
            <a:solidFill>
              <a:schemeClr val="tx1"/>
            </a:solidFill>
            <a:prstDash val="solid"/>
          </a:ln>
        </p:spPr>
        <p:txBody>
          <a:bodyPr wrap="square" rtlCol="0">
            <a:spAutoFit/>
          </a:bodyPr>
          <a:lstStyle/>
          <a:p>
            <a:pPr algn="ctr"/>
            <a:r>
              <a:rPr lang="en-US" sz="2400" dirty="0">
                <a:solidFill>
                  <a:schemeClr val="accent1"/>
                </a:solidFill>
                <a:latin typeface="+mj-lt"/>
              </a:rPr>
              <a:t>SCALING UP</a:t>
            </a:r>
          </a:p>
        </p:txBody>
      </p:sp>
      <p:sp>
        <p:nvSpPr>
          <p:cNvPr id="6" name="Rectangle 3"/>
          <p:cNvSpPr/>
          <p:nvPr/>
        </p:nvSpPr>
        <p:spPr>
          <a:xfrm>
            <a:off x="3495040" y="2255520"/>
            <a:ext cx="1361440" cy="79248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dirty="0"/>
              <a:t>Assuming </a:t>
            </a:r>
            <a:r>
              <a:rPr lang="el-GR" sz="1400" dirty="0">
                <a:latin typeface="Times New Roman"/>
                <a:cs typeface="Times New Roman"/>
              </a:rPr>
              <a:t>α</a:t>
            </a:r>
            <a:r>
              <a:rPr lang="en-US" sz="1400" dirty="0">
                <a:latin typeface="Times New Roman"/>
                <a:cs typeface="Times New Roman"/>
              </a:rPr>
              <a:t> =10</a:t>
            </a:r>
          </a:p>
          <a:p>
            <a:pPr algn="ctr"/>
            <a:r>
              <a:rPr lang="en-US" sz="1400" dirty="0">
                <a:latin typeface="Times New Roman"/>
                <a:cs typeface="Times New Roman"/>
              </a:rPr>
              <a:t>Stop when T&gt;90%</a:t>
            </a:r>
            <a:endParaRPr lang="en-US" sz="1400" dirty="0"/>
          </a:p>
        </p:txBody>
      </p:sp>
      <p:sp>
        <p:nvSpPr>
          <p:cNvPr id="10" name="Slide Number Placeholder 9">
            <a:extLst>
              <a:ext uri="{FF2B5EF4-FFF2-40B4-BE49-F238E27FC236}">
                <a16:creationId xmlns:a16="http://schemas.microsoft.com/office/drawing/2014/main" id="{60A05B7B-F8F0-4412-9360-3063793E3903}"/>
              </a:ext>
            </a:extLst>
          </p:cNvPr>
          <p:cNvSpPr>
            <a:spLocks noGrp="1"/>
          </p:cNvSpPr>
          <p:nvPr>
            <p:ph type="sldNum" sz="quarter" idx="12"/>
          </p:nvPr>
        </p:nvSpPr>
        <p:spPr/>
        <p:txBody>
          <a:bodyPr/>
          <a:lstStyle/>
          <a:p>
            <a:fld id="{3352CBF5-17B8-4387-88A6-ABF9F8C64D5A}" type="slidenum">
              <a:rPr lang="en-US" smtClean="0"/>
              <a:t>11</a:t>
            </a:fld>
            <a:endParaRPr lang="en-US"/>
          </a:p>
        </p:txBody>
      </p:sp>
    </p:spTree>
    <p:extLst>
      <p:ext uri="{BB962C8B-B14F-4D97-AF65-F5344CB8AC3E}">
        <p14:creationId xmlns:p14="http://schemas.microsoft.com/office/powerpoint/2010/main" val="124257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3">
            <a:extLst>
              <a:ext uri="{FF2B5EF4-FFF2-40B4-BE49-F238E27FC236}">
                <a16:creationId xmlns:a16="http://schemas.microsoft.com/office/drawing/2014/main" id="{EB3FAA2D-590C-4F82-A1F3-6B9653AB7D56}"/>
              </a:ext>
            </a:extLst>
          </p:cNvPr>
          <p:cNvSpPr txBox="1">
            <a:spLocks/>
          </p:cNvSpPr>
          <p:nvPr/>
        </p:nvSpPr>
        <p:spPr>
          <a:xfrm>
            <a:off x="422275" y="1421786"/>
            <a:ext cx="5486400" cy="513203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err="1"/>
              <a:t>Tmin</a:t>
            </a:r>
            <a:r>
              <a:rPr lang="en-US" dirty="0"/>
              <a:t>:  the lowest tolerance level the threshold can reach</a:t>
            </a:r>
          </a:p>
          <a:p>
            <a:r>
              <a:rPr lang="en-US" dirty="0"/>
              <a:t>Collected data is analyzed and the current utilization of the data is determined.</a:t>
            </a:r>
          </a:p>
          <a:p>
            <a:r>
              <a:rPr lang="en-US" dirty="0"/>
              <a:t>Test:  current utilization =&lt; Threshold?</a:t>
            </a:r>
          </a:p>
          <a:p>
            <a:r>
              <a:rPr lang="en-US" dirty="0"/>
              <a:t>Once the test passes, monitoring phase starts for </a:t>
            </a:r>
            <a:r>
              <a:rPr lang="en-US" dirty="0">
                <a:latin typeface="Times New Roman" panose="02020603050405020304" pitchFamily="18" charset="0"/>
                <a:cs typeface="Times New Roman" panose="02020603050405020304" pitchFamily="18" charset="0"/>
              </a:rPr>
              <a:t>β </a:t>
            </a:r>
            <a:r>
              <a:rPr lang="en-US" dirty="0">
                <a:latin typeface="+mj-lt"/>
                <a:cs typeface="Times New Roman" panose="02020603050405020304" pitchFamily="18" charset="0"/>
              </a:rPr>
              <a:t>seconds.</a:t>
            </a:r>
          </a:p>
          <a:p>
            <a:r>
              <a:rPr lang="en-US" dirty="0">
                <a:latin typeface="+mj-lt"/>
                <a:cs typeface="Times New Roman" panose="02020603050405020304" pitchFamily="18" charset="0"/>
              </a:rPr>
              <a:t>By the end of the observation phase Is current utilization &lt;</a:t>
            </a:r>
            <a:r>
              <a:rPr lang="en-US" dirty="0" err="1">
                <a:latin typeface="+mj-lt"/>
                <a:cs typeface="Times New Roman" panose="02020603050405020304" pitchFamily="18" charset="0"/>
              </a:rPr>
              <a:t>Tmin</a:t>
            </a:r>
            <a:r>
              <a:rPr lang="en-US" dirty="0">
                <a:latin typeface="+mj-lt"/>
                <a:cs typeface="Times New Roman" panose="02020603050405020304" pitchFamily="18" charset="0"/>
              </a:rPr>
              <a:t>  scale down</a:t>
            </a:r>
          </a:p>
          <a:p>
            <a:r>
              <a:rPr lang="en-US" dirty="0">
                <a:latin typeface="+mj-lt"/>
                <a:cs typeface="Times New Roman" panose="02020603050405020304" pitchFamily="18" charset="0"/>
              </a:rPr>
              <a:t>If current utilization &lt;Threshold, but current utilization &gt; </a:t>
            </a:r>
            <a:r>
              <a:rPr lang="en-US" dirty="0" err="1">
                <a:latin typeface="+mj-lt"/>
                <a:cs typeface="Times New Roman" panose="02020603050405020304" pitchFamily="18" charset="0"/>
              </a:rPr>
              <a:t>Tmin</a:t>
            </a:r>
            <a:r>
              <a:rPr lang="en-US" dirty="0">
                <a:latin typeface="+mj-lt"/>
                <a:cs typeface="Times New Roman" panose="02020603050405020304" pitchFamily="18" charset="0"/>
              </a:rPr>
              <a:t> then:</a:t>
            </a:r>
          </a:p>
          <a:p>
            <a:pPr lvl="1">
              <a:buFont typeface="Wingdings" panose="05000000000000000000" pitchFamily="2" charset="2"/>
              <a:buChar char="v"/>
            </a:pPr>
            <a:r>
              <a:rPr lang="en-US" dirty="0">
                <a:latin typeface="+mj-lt"/>
                <a:cs typeface="Times New Roman" panose="02020603050405020304" pitchFamily="18" charset="0"/>
              </a:rPr>
              <a:t> Threshold is decreased by </a:t>
            </a:r>
            <a:r>
              <a:rPr lang="el-GR" dirty="0">
                <a:latin typeface="Times New Roman" panose="02020603050405020304" pitchFamily="18" charset="0"/>
                <a:cs typeface="Times New Roman" panose="02020603050405020304" pitchFamily="18" charset="0"/>
              </a:rPr>
              <a:t>α</a:t>
            </a:r>
            <a:r>
              <a:rPr lang="en-US" dirty="0">
                <a:latin typeface="Times New Roman" panose="02020603050405020304" pitchFamily="18" charset="0"/>
                <a:cs typeface="Times New Roman" panose="02020603050405020304" pitchFamily="18" charset="0"/>
              </a:rPr>
              <a:t> </a:t>
            </a:r>
            <a:r>
              <a:rPr lang="en-US" dirty="0">
                <a:latin typeface="+mj-lt"/>
                <a:cs typeface="Times New Roman" panose="02020603050405020304" pitchFamily="18" charset="0"/>
              </a:rPr>
              <a:t>percent temporary , a second monitoring period starts</a:t>
            </a:r>
          </a:p>
          <a:p>
            <a:r>
              <a:rPr lang="en-US" dirty="0">
                <a:latin typeface="+mj-lt"/>
                <a:cs typeface="Times New Roman" panose="02020603050405020304" pitchFamily="18" charset="0"/>
              </a:rPr>
              <a:t>Changes are permeant if by the end current utilization is still less than threshold</a:t>
            </a:r>
          </a:p>
        </p:txBody>
      </p:sp>
      <p:sp>
        <p:nvSpPr>
          <p:cNvPr id="3" name="TextBox 2">
            <a:extLst>
              <a:ext uri="{FF2B5EF4-FFF2-40B4-BE49-F238E27FC236}">
                <a16:creationId xmlns:a16="http://schemas.microsoft.com/office/drawing/2014/main" id="{619C220D-C4D4-4812-979A-0ECFF75FB38A}"/>
              </a:ext>
            </a:extLst>
          </p:cNvPr>
          <p:cNvSpPr txBox="1"/>
          <p:nvPr/>
        </p:nvSpPr>
        <p:spPr>
          <a:xfrm>
            <a:off x="422275" y="712471"/>
            <a:ext cx="5486400" cy="461665"/>
          </a:xfrm>
          <a:prstGeom prst="rect">
            <a:avLst/>
          </a:prstGeom>
          <a:noFill/>
          <a:ln>
            <a:solidFill>
              <a:schemeClr val="tx1"/>
            </a:solidFill>
            <a:prstDash val="solid"/>
          </a:ln>
        </p:spPr>
        <p:txBody>
          <a:bodyPr wrap="square" rtlCol="0">
            <a:spAutoFit/>
          </a:bodyPr>
          <a:lstStyle/>
          <a:p>
            <a:pPr algn="ctr"/>
            <a:r>
              <a:rPr lang="en-US" sz="2400">
                <a:solidFill>
                  <a:schemeClr val="accent1"/>
                </a:solidFill>
                <a:latin typeface="+mj-lt"/>
              </a:rPr>
              <a:t>SCALING DOWN</a:t>
            </a:r>
            <a:endParaRPr lang="en-US" sz="2400" dirty="0">
              <a:solidFill>
                <a:schemeClr val="accent1"/>
              </a:solidFill>
              <a:latin typeface="+mj-lt"/>
            </a:endParaRPr>
          </a:p>
        </p:txBody>
      </p:sp>
      <p:sp>
        <p:nvSpPr>
          <p:cNvPr id="8" name="Slide Number Placeholder 7">
            <a:extLst>
              <a:ext uri="{FF2B5EF4-FFF2-40B4-BE49-F238E27FC236}">
                <a16:creationId xmlns:a16="http://schemas.microsoft.com/office/drawing/2014/main" id="{C3E49194-F667-4CDF-8A40-B65386628471}"/>
              </a:ext>
            </a:extLst>
          </p:cNvPr>
          <p:cNvSpPr>
            <a:spLocks noGrp="1"/>
          </p:cNvSpPr>
          <p:nvPr>
            <p:ph type="sldNum" sz="quarter" idx="12"/>
          </p:nvPr>
        </p:nvSpPr>
        <p:spPr>
          <a:xfrm>
            <a:off x="10558300" y="5956137"/>
            <a:ext cx="1052510" cy="365125"/>
          </a:xfrm>
        </p:spPr>
        <p:txBody>
          <a:bodyPr/>
          <a:lstStyle/>
          <a:p>
            <a:fld id="{3352CBF5-17B8-4387-88A6-ABF9F8C64D5A}" type="slidenum">
              <a:rPr lang="en-US" smtClean="0"/>
              <a:t>12</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55" y="721537"/>
            <a:ext cx="5432355" cy="5832283"/>
          </a:xfrm>
          <a:prstGeom prst="rect">
            <a:avLst/>
          </a:prstGeom>
        </p:spPr>
      </p:pic>
    </p:spTree>
    <p:extLst>
      <p:ext uri="{BB962C8B-B14F-4D97-AF65-F5344CB8AC3E}">
        <p14:creationId xmlns:p14="http://schemas.microsoft.com/office/powerpoint/2010/main" val="3625982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D4AEEE-7569-4ABD-9092-7CBE109446DF}"/>
              </a:ext>
            </a:extLst>
          </p:cNvPr>
          <p:cNvSpPr>
            <a:spLocks noGrp="1"/>
          </p:cNvSpPr>
          <p:nvPr>
            <p:ph type="title"/>
          </p:nvPr>
        </p:nvSpPr>
        <p:spPr/>
        <p:txBody>
          <a:bodyPr/>
          <a:lstStyle/>
          <a:p>
            <a:r>
              <a:rPr lang="en-US" cap="none" dirty="0"/>
              <a:t>Strengths and Weaknesses</a:t>
            </a:r>
          </a:p>
        </p:txBody>
      </p:sp>
      <p:sp>
        <p:nvSpPr>
          <p:cNvPr id="7" name="Content Placeholder 6">
            <a:extLst>
              <a:ext uri="{FF2B5EF4-FFF2-40B4-BE49-F238E27FC236}">
                <a16:creationId xmlns:a16="http://schemas.microsoft.com/office/drawing/2014/main" id="{016863BA-34F9-4A06-AA00-B949F15C71D5}"/>
              </a:ext>
            </a:extLst>
          </p:cNvPr>
          <p:cNvSpPr>
            <a:spLocks noGrp="1"/>
          </p:cNvSpPr>
          <p:nvPr>
            <p:ph idx="1"/>
          </p:nvPr>
        </p:nvSpPr>
        <p:spPr>
          <a:xfrm>
            <a:off x="457200" y="2035630"/>
            <a:ext cx="11153608" cy="4386942"/>
          </a:xfrm>
        </p:spPr>
        <p:txBody>
          <a:bodyPr anchor="t">
            <a:normAutofit/>
          </a:bodyPr>
          <a:lstStyle/>
          <a:p>
            <a:r>
              <a:rPr lang="en-US" sz="2000" dirty="0"/>
              <a:t>Strengths:</a:t>
            </a:r>
          </a:p>
          <a:p>
            <a:pPr lvl="1">
              <a:buFont typeface="Wingdings" panose="05000000000000000000" pitchFamily="2" charset="2"/>
              <a:buChar char="v"/>
            </a:pPr>
            <a:r>
              <a:rPr lang="en-US" sz="1800" dirty="0"/>
              <a:t>Accurate</a:t>
            </a:r>
          </a:p>
          <a:p>
            <a:pPr lvl="1">
              <a:buFont typeface="Wingdings" panose="05000000000000000000" pitchFamily="2" charset="2"/>
              <a:buChar char="v"/>
            </a:pPr>
            <a:r>
              <a:rPr lang="en-US" sz="1800" dirty="0"/>
              <a:t>Reduced Costs</a:t>
            </a:r>
          </a:p>
          <a:p>
            <a:pPr lvl="1">
              <a:buFont typeface="Wingdings" panose="05000000000000000000" pitchFamily="2" charset="2"/>
              <a:buChar char="v"/>
            </a:pPr>
            <a:r>
              <a:rPr lang="en-US" sz="1800" dirty="0"/>
              <a:t>Leveraging real time data to adapt the threshold</a:t>
            </a:r>
          </a:p>
          <a:p>
            <a:pPr lvl="1">
              <a:buFont typeface="Wingdings" panose="05000000000000000000" pitchFamily="2" charset="2"/>
              <a:buChar char="v"/>
            </a:pPr>
            <a:r>
              <a:rPr lang="en-US" sz="1800" dirty="0"/>
              <a:t>Avoid false positive</a:t>
            </a:r>
          </a:p>
          <a:p>
            <a:r>
              <a:rPr lang="en-US" sz="2000" dirty="0"/>
              <a:t>Weakness:</a:t>
            </a:r>
          </a:p>
          <a:p>
            <a:pPr lvl="1">
              <a:buFont typeface="Wingdings" panose="05000000000000000000" pitchFamily="2" charset="2"/>
              <a:buChar char="v"/>
            </a:pPr>
            <a:r>
              <a:rPr lang="en-US" sz="1800" dirty="0"/>
              <a:t>Performance depends on the selection of the initial threshold and alpha.</a:t>
            </a:r>
          </a:p>
          <a:p>
            <a:pPr marL="324000" lvl="1" indent="0">
              <a:buNone/>
            </a:pPr>
            <a:endParaRPr lang="en-US" sz="1800" dirty="0"/>
          </a:p>
        </p:txBody>
      </p:sp>
      <p:sp>
        <p:nvSpPr>
          <p:cNvPr id="9" name="Slide Number Placeholder 8">
            <a:extLst>
              <a:ext uri="{FF2B5EF4-FFF2-40B4-BE49-F238E27FC236}">
                <a16:creationId xmlns:a16="http://schemas.microsoft.com/office/drawing/2014/main" id="{F882F8C8-5FC6-459A-A2A7-6F843BF7B4CE}"/>
              </a:ext>
            </a:extLst>
          </p:cNvPr>
          <p:cNvSpPr>
            <a:spLocks noGrp="1"/>
          </p:cNvSpPr>
          <p:nvPr>
            <p:ph type="sldNum" sz="quarter" idx="12"/>
          </p:nvPr>
        </p:nvSpPr>
        <p:spPr/>
        <p:txBody>
          <a:bodyPr/>
          <a:lstStyle/>
          <a:p>
            <a:fld id="{3352CBF5-17B8-4387-88A6-ABF9F8C64D5A}" type="slidenum">
              <a:rPr lang="en-US" smtClean="0"/>
              <a:t>13</a:t>
            </a:fld>
            <a:endParaRPr lang="en-US"/>
          </a:p>
        </p:txBody>
      </p:sp>
    </p:spTree>
    <p:extLst>
      <p:ext uri="{BB962C8B-B14F-4D97-AF65-F5344CB8AC3E}">
        <p14:creationId xmlns:p14="http://schemas.microsoft.com/office/powerpoint/2010/main" val="2930526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AA14DC-37F4-407D-8D2D-A64730DAA6A0}"/>
              </a:ext>
            </a:extLst>
          </p:cNvPr>
          <p:cNvSpPr>
            <a:spLocks noGrp="1"/>
          </p:cNvSpPr>
          <p:nvPr>
            <p:ph type="ctrTitle"/>
          </p:nvPr>
        </p:nvSpPr>
        <p:spPr>
          <a:xfrm>
            <a:off x="447841" y="1020431"/>
            <a:ext cx="11496509" cy="1932319"/>
          </a:xfrm>
        </p:spPr>
        <p:txBody>
          <a:bodyPr/>
          <a:lstStyle/>
          <a:p>
            <a:r>
              <a:rPr lang="en-US" cap="none" dirty="0"/>
              <a:t>Queuing Theory based Technique</a:t>
            </a:r>
            <a:endParaRPr lang="en-GB" cap="none" dirty="0"/>
          </a:p>
        </p:txBody>
      </p:sp>
      <p:sp>
        <p:nvSpPr>
          <p:cNvPr id="7" name="Slide Number Placeholder 6">
            <a:extLst>
              <a:ext uri="{FF2B5EF4-FFF2-40B4-BE49-F238E27FC236}">
                <a16:creationId xmlns:a16="http://schemas.microsoft.com/office/drawing/2014/main" id="{BEBE3929-46D1-425A-83D2-3CD495DE31B8}"/>
              </a:ext>
            </a:extLst>
          </p:cNvPr>
          <p:cNvSpPr>
            <a:spLocks noGrp="1"/>
          </p:cNvSpPr>
          <p:nvPr>
            <p:ph type="sldNum" sz="quarter" idx="12"/>
          </p:nvPr>
        </p:nvSpPr>
        <p:spPr/>
        <p:txBody>
          <a:bodyPr/>
          <a:lstStyle/>
          <a:p>
            <a:fld id="{3352CBF5-17B8-4387-88A6-ABF9F8C64D5A}" type="slidenum">
              <a:rPr lang="en-US" smtClean="0"/>
              <a:t>14</a:t>
            </a:fld>
            <a:endParaRPr lang="en-US"/>
          </a:p>
        </p:txBody>
      </p:sp>
    </p:spTree>
    <p:extLst>
      <p:ext uri="{BB962C8B-B14F-4D97-AF65-F5344CB8AC3E}">
        <p14:creationId xmlns:p14="http://schemas.microsoft.com/office/powerpoint/2010/main" val="3282527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C3FE6B-2527-4AB1-A5FB-D2628F487935}"/>
              </a:ext>
            </a:extLst>
          </p:cNvPr>
          <p:cNvSpPr>
            <a:spLocks noGrp="1"/>
          </p:cNvSpPr>
          <p:nvPr>
            <p:ph type="title"/>
          </p:nvPr>
        </p:nvSpPr>
        <p:spPr/>
        <p:txBody>
          <a:bodyPr/>
          <a:lstStyle/>
          <a:p>
            <a:r>
              <a:rPr lang="en-US" cap="none" dirty="0"/>
              <a:t>Main Concept</a:t>
            </a:r>
          </a:p>
        </p:txBody>
      </p:sp>
      <p:sp>
        <p:nvSpPr>
          <p:cNvPr id="6" name="Content Placeholder 5">
            <a:extLst>
              <a:ext uri="{FF2B5EF4-FFF2-40B4-BE49-F238E27FC236}">
                <a16:creationId xmlns:a16="http://schemas.microsoft.com/office/drawing/2014/main" id="{E468E042-9B19-43B3-89E3-F203C49FE540}"/>
              </a:ext>
            </a:extLst>
          </p:cNvPr>
          <p:cNvSpPr>
            <a:spLocks noGrp="1"/>
          </p:cNvSpPr>
          <p:nvPr>
            <p:ph idx="1"/>
          </p:nvPr>
        </p:nvSpPr>
        <p:spPr>
          <a:xfrm>
            <a:off x="484414" y="2046515"/>
            <a:ext cx="11223171" cy="4430486"/>
          </a:xfrm>
        </p:spPr>
        <p:txBody>
          <a:bodyPr>
            <a:normAutofit/>
          </a:bodyPr>
          <a:lstStyle/>
          <a:p>
            <a:r>
              <a:rPr lang="en-US" sz="2000" dirty="0"/>
              <a:t>A study in mathematics</a:t>
            </a:r>
          </a:p>
          <a:p>
            <a:r>
              <a:rPr lang="en-US" sz="2000" dirty="0"/>
              <a:t>The arrival of request is viewed as arrival of customers waiting to be served.</a:t>
            </a:r>
          </a:p>
          <a:p>
            <a:r>
              <a:rPr lang="en-US" sz="2000" dirty="0"/>
              <a:t>A single queue can be serviced by one or multiple servers</a:t>
            </a:r>
          </a:p>
          <a:p>
            <a:r>
              <a:rPr lang="en-US" sz="2000" dirty="0"/>
              <a:t>The following notation is used to describe a system in queuing theory A/B/C/X/Y/Z:</a:t>
            </a:r>
          </a:p>
          <a:p>
            <a:pPr lvl="1">
              <a:buFont typeface="Wingdings" panose="05000000000000000000" pitchFamily="2" charset="2"/>
              <a:buChar char="v"/>
            </a:pPr>
            <a:r>
              <a:rPr lang="en-US" sz="1800" dirty="0"/>
              <a:t>A: Distribution of request arrival time</a:t>
            </a:r>
          </a:p>
          <a:p>
            <a:pPr lvl="1">
              <a:buFont typeface="Wingdings" panose="05000000000000000000" pitchFamily="2" charset="2"/>
              <a:buChar char="v"/>
            </a:pPr>
            <a:r>
              <a:rPr lang="en-US" sz="1800" dirty="0"/>
              <a:t>B: Distribution of service time</a:t>
            </a:r>
          </a:p>
          <a:p>
            <a:pPr lvl="1">
              <a:buFont typeface="Wingdings" panose="05000000000000000000" pitchFamily="2" charset="2"/>
              <a:buChar char="v"/>
            </a:pPr>
            <a:r>
              <a:rPr lang="en-US" sz="1800" dirty="0"/>
              <a:t>C: Number of parallel servers available</a:t>
            </a:r>
          </a:p>
          <a:p>
            <a:pPr lvl="1">
              <a:buFont typeface="Wingdings" panose="05000000000000000000" pitchFamily="2" charset="2"/>
              <a:buChar char="v"/>
            </a:pPr>
            <a:r>
              <a:rPr lang="en-US" sz="1800" dirty="0"/>
              <a:t>X: Capacity of the server</a:t>
            </a:r>
          </a:p>
          <a:p>
            <a:pPr lvl="1">
              <a:buFont typeface="Wingdings" panose="05000000000000000000" pitchFamily="2" charset="2"/>
              <a:buChar char="v"/>
            </a:pPr>
            <a:r>
              <a:rPr lang="en-US" sz="1800" dirty="0"/>
              <a:t>Y: Calling population</a:t>
            </a:r>
          </a:p>
          <a:p>
            <a:pPr lvl="1">
              <a:buFont typeface="Wingdings" panose="05000000000000000000" pitchFamily="2" charset="2"/>
              <a:buChar char="v"/>
            </a:pPr>
            <a:r>
              <a:rPr lang="en-US" sz="1800" dirty="0"/>
              <a:t>Z: service disciplines </a:t>
            </a:r>
          </a:p>
          <a:p>
            <a:pPr marL="0" indent="0">
              <a:buNone/>
            </a:pPr>
            <a:endParaRPr lang="en-US" sz="2000" dirty="0"/>
          </a:p>
        </p:txBody>
      </p:sp>
      <p:sp>
        <p:nvSpPr>
          <p:cNvPr id="9" name="Slide Number Placeholder 8">
            <a:extLst>
              <a:ext uri="{FF2B5EF4-FFF2-40B4-BE49-F238E27FC236}">
                <a16:creationId xmlns:a16="http://schemas.microsoft.com/office/drawing/2014/main" id="{36CD147D-9280-4DB4-AA89-A7E7C9BC0F0A}"/>
              </a:ext>
            </a:extLst>
          </p:cNvPr>
          <p:cNvSpPr>
            <a:spLocks noGrp="1"/>
          </p:cNvSpPr>
          <p:nvPr>
            <p:ph type="sldNum" sz="quarter" idx="12"/>
          </p:nvPr>
        </p:nvSpPr>
        <p:spPr/>
        <p:txBody>
          <a:bodyPr/>
          <a:lstStyle/>
          <a:p>
            <a:fld id="{3352CBF5-17B8-4387-88A6-ABF9F8C64D5A}" type="slidenum">
              <a:rPr lang="en-US" smtClean="0"/>
              <a:t>15</a:t>
            </a:fld>
            <a:endParaRPr lang="en-US"/>
          </a:p>
        </p:txBody>
      </p:sp>
    </p:spTree>
    <p:extLst>
      <p:ext uri="{BB962C8B-B14F-4D97-AF65-F5344CB8AC3E}">
        <p14:creationId xmlns:p14="http://schemas.microsoft.com/office/powerpoint/2010/main" val="1461780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Review Paper – Brief Description (1/4)</a:t>
            </a:r>
          </a:p>
        </p:txBody>
      </p:sp>
      <p:sp>
        <p:nvSpPr>
          <p:cNvPr id="3" name="Content Placeholder 2"/>
          <p:cNvSpPr>
            <a:spLocks noGrp="1"/>
          </p:cNvSpPr>
          <p:nvPr>
            <p:ph idx="1"/>
          </p:nvPr>
        </p:nvSpPr>
        <p:spPr>
          <a:xfrm>
            <a:off x="472336" y="1981200"/>
            <a:ext cx="5961121" cy="4757057"/>
          </a:xfrm>
        </p:spPr>
        <p:txBody>
          <a:bodyPr anchor="t">
            <a:normAutofit/>
          </a:bodyPr>
          <a:lstStyle/>
          <a:p>
            <a:r>
              <a:rPr lang="en-US" sz="2000" dirty="0"/>
              <a:t>Paper title – ‘Auto Scaling Virtual Machines for Web Applications with Queueing Theory’</a:t>
            </a:r>
          </a:p>
          <a:p>
            <a:r>
              <a:rPr lang="en-US" sz="2000" dirty="0"/>
              <a:t>Goal: to address the inconsistent usage of reserved resources</a:t>
            </a:r>
          </a:p>
          <a:p>
            <a:r>
              <a:rPr lang="en-US" sz="2000" dirty="0"/>
              <a:t>Number of access to a web application fluctuate over time.</a:t>
            </a:r>
          </a:p>
          <a:p>
            <a:r>
              <a:rPr lang="en-US" sz="2000" dirty="0"/>
              <a:t>Peak-valley phenomenon: “ The amount of reserved resources is often proportional to the peak needed of physical resources,  while most of the time the required resources is far below the peak load and thus physical servers will be idle most of the time”</a:t>
            </a:r>
          </a:p>
          <a:p>
            <a:endParaRPr 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8514" y="2318166"/>
            <a:ext cx="5407713" cy="3342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Slide Number Placeholder 8">
            <a:extLst>
              <a:ext uri="{FF2B5EF4-FFF2-40B4-BE49-F238E27FC236}">
                <a16:creationId xmlns:a16="http://schemas.microsoft.com/office/drawing/2014/main" id="{7904F4A0-C061-4C24-865C-2CFA7F108E78}"/>
              </a:ext>
            </a:extLst>
          </p:cNvPr>
          <p:cNvSpPr>
            <a:spLocks noGrp="1"/>
          </p:cNvSpPr>
          <p:nvPr>
            <p:ph type="sldNum" sz="quarter" idx="12"/>
          </p:nvPr>
        </p:nvSpPr>
        <p:spPr/>
        <p:txBody>
          <a:bodyPr/>
          <a:lstStyle/>
          <a:p>
            <a:fld id="{3352CBF5-17B8-4387-88A6-ABF9F8C64D5A}" type="slidenum">
              <a:rPr lang="en-US" smtClean="0"/>
              <a:t>16</a:t>
            </a:fld>
            <a:endParaRPr lang="en-US"/>
          </a:p>
        </p:txBody>
      </p:sp>
    </p:spTree>
    <p:extLst>
      <p:ext uri="{BB962C8B-B14F-4D97-AF65-F5344CB8AC3E}">
        <p14:creationId xmlns:p14="http://schemas.microsoft.com/office/powerpoint/2010/main" val="1729317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Review Paper – Brief Description (2/4)</a:t>
            </a:r>
          </a:p>
        </p:txBody>
      </p:sp>
      <p:sp>
        <p:nvSpPr>
          <p:cNvPr id="3" name="Content Placeholder 2"/>
          <p:cNvSpPr>
            <a:spLocks noGrp="1"/>
          </p:cNvSpPr>
          <p:nvPr>
            <p:ph idx="1"/>
          </p:nvPr>
        </p:nvSpPr>
        <p:spPr>
          <a:xfrm>
            <a:off x="472336" y="1981200"/>
            <a:ext cx="6026435" cy="4757057"/>
          </a:xfrm>
        </p:spPr>
        <p:txBody>
          <a:bodyPr anchor="t">
            <a:normAutofit/>
          </a:bodyPr>
          <a:lstStyle/>
          <a:p>
            <a:r>
              <a:rPr lang="en-US" sz="2000" dirty="0"/>
              <a:t>Queuing model: M/M/C</a:t>
            </a:r>
          </a:p>
          <a:p>
            <a:pPr lvl="1">
              <a:buFont typeface="Wingdings" panose="05000000000000000000" pitchFamily="2" charset="2"/>
              <a:buChar char="v"/>
            </a:pPr>
            <a:r>
              <a:rPr lang="en-US" sz="1800" dirty="0"/>
              <a:t>Request arrival time (M): follows a Poisson distribution</a:t>
            </a:r>
          </a:p>
          <a:p>
            <a:pPr lvl="1">
              <a:buFont typeface="Wingdings" panose="05000000000000000000" pitchFamily="2" charset="2"/>
              <a:buChar char="v"/>
            </a:pPr>
            <a:r>
              <a:rPr lang="en-US" sz="1800" dirty="0"/>
              <a:t>Service time (M): follows an exponential distribution</a:t>
            </a:r>
          </a:p>
          <a:p>
            <a:pPr lvl="1">
              <a:buFont typeface="Wingdings" panose="05000000000000000000" pitchFamily="2" charset="2"/>
              <a:buChar char="v"/>
            </a:pPr>
            <a:r>
              <a:rPr lang="en-US" sz="1800" dirty="0"/>
              <a:t>Number of servers (C) </a:t>
            </a:r>
          </a:p>
          <a:p>
            <a:r>
              <a:rPr lang="en-US" sz="2000" dirty="0"/>
              <a:t>In practice such system is called “ a system with a multi service of a queuing model M/M/C</a:t>
            </a:r>
          </a:p>
          <a:p>
            <a:r>
              <a:rPr lang="en-US" sz="2000" dirty="0"/>
              <a:t>The system includes a Load Balancer (LB)</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6024" y="2242458"/>
            <a:ext cx="5530203" cy="3418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Slide Number Placeholder 8">
            <a:extLst>
              <a:ext uri="{FF2B5EF4-FFF2-40B4-BE49-F238E27FC236}">
                <a16:creationId xmlns:a16="http://schemas.microsoft.com/office/drawing/2014/main" id="{7904F4A0-C061-4C24-865C-2CFA7F108E78}"/>
              </a:ext>
            </a:extLst>
          </p:cNvPr>
          <p:cNvSpPr>
            <a:spLocks noGrp="1"/>
          </p:cNvSpPr>
          <p:nvPr>
            <p:ph type="sldNum" sz="quarter" idx="12"/>
          </p:nvPr>
        </p:nvSpPr>
        <p:spPr/>
        <p:txBody>
          <a:bodyPr/>
          <a:lstStyle/>
          <a:p>
            <a:fld id="{3352CBF5-17B8-4387-88A6-ABF9F8C64D5A}" type="slidenum">
              <a:rPr lang="en-US" smtClean="0"/>
              <a:t>17</a:t>
            </a:fld>
            <a:endParaRPr lang="en-US"/>
          </a:p>
        </p:txBody>
      </p:sp>
    </p:spTree>
    <p:extLst>
      <p:ext uri="{BB962C8B-B14F-4D97-AF65-F5344CB8AC3E}">
        <p14:creationId xmlns:p14="http://schemas.microsoft.com/office/powerpoint/2010/main" val="2867395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BB7D5-FF5C-46D6-AEAE-0001A3B44415}"/>
              </a:ext>
            </a:extLst>
          </p:cNvPr>
          <p:cNvSpPr>
            <a:spLocks noGrp="1"/>
          </p:cNvSpPr>
          <p:nvPr>
            <p:ph type="title"/>
          </p:nvPr>
        </p:nvSpPr>
        <p:spPr/>
        <p:txBody>
          <a:bodyPr/>
          <a:lstStyle/>
          <a:p>
            <a:r>
              <a:rPr lang="en-US" cap="none" dirty="0"/>
              <a:t>Review Paper – Brief Description (3/4)</a:t>
            </a:r>
            <a:endParaRPr lang="en-GB" dirty="0"/>
          </a:p>
        </p:txBody>
      </p:sp>
      <p:sp>
        <p:nvSpPr>
          <p:cNvPr id="3" name="Content Placeholder 2"/>
          <p:cNvSpPr>
            <a:spLocks noGrp="1"/>
          </p:cNvSpPr>
          <p:nvPr>
            <p:ph idx="1"/>
          </p:nvPr>
        </p:nvSpPr>
        <p:spPr>
          <a:xfrm>
            <a:off x="446315" y="1992086"/>
            <a:ext cx="11277599" cy="4329176"/>
          </a:xfrm>
        </p:spPr>
        <p:txBody>
          <a:bodyPr anchor="t">
            <a:normAutofit lnSpcReduction="10000"/>
          </a:bodyPr>
          <a:lstStyle/>
          <a:p>
            <a:r>
              <a:rPr lang="en-US" sz="2000" dirty="0"/>
              <a:t>Using the mathematics and the of queue theory and the performance metrics of the system the authors defined equations that computes:</a:t>
            </a:r>
          </a:p>
          <a:p>
            <a:pPr lvl="1">
              <a:buFont typeface="Wingdings" panose="05000000000000000000" pitchFamily="2" charset="2"/>
              <a:buChar char="v"/>
            </a:pPr>
            <a:r>
              <a:rPr lang="en-US" sz="1800" dirty="0"/>
              <a:t>Idle probability of the system</a:t>
            </a:r>
          </a:p>
          <a:p>
            <a:pPr lvl="1">
              <a:buFont typeface="Wingdings" panose="05000000000000000000" pitchFamily="2" charset="2"/>
              <a:buChar char="v"/>
            </a:pPr>
            <a:r>
              <a:rPr lang="en-US" sz="1800" dirty="0"/>
              <a:t>Average number of requests in a queue</a:t>
            </a:r>
          </a:p>
          <a:p>
            <a:pPr lvl="1">
              <a:buFont typeface="Wingdings" panose="05000000000000000000" pitchFamily="2" charset="2"/>
              <a:buChar char="v"/>
            </a:pPr>
            <a:r>
              <a:rPr lang="en-US" sz="1800" dirty="0"/>
              <a:t>Average number of requests handled by the system</a:t>
            </a:r>
          </a:p>
          <a:p>
            <a:pPr lvl="1">
              <a:buFont typeface="Wingdings" panose="05000000000000000000" pitchFamily="2" charset="2"/>
              <a:buChar char="v"/>
            </a:pPr>
            <a:r>
              <a:rPr lang="en-US" sz="1800" dirty="0"/>
              <a:t>Expected wait time in the queue</a:t>
            </a:r>
          </a:p>
          <a:p>
            <a:pPr lvl="1">
              <a:buFont typeface="Wingdings" panose="05000000000000000000" pitchFamily="2" charset="2"/>
              <a:buChar char="v"/>
            </a:pPr>
            <a:r>
              <a:rPr lang="en-US" sz="1800" dirty="0"/>
              <a:t>Expected wait time in the system</a:t>
            </a:r>
          </a:p>
          <a:p>
            <a:r>
              <a:rPr lang="en-US" sz="2000" dirty="0"/>
              <a:t>The Problem: given a system state how to decrease the demand of resources and the waiting time in the queue</a:t>
            </a:r>
          </a:p>
          <a:p>
            <a:r>
              <a:rPr lang="en-US" sz="2000" dirty="0"/>
              <a:t>The proposed resource allocation function: computes optimal number of resources V</a:t>
            </a:r>
            <a:r>
              <a:rPr lang="en-US" sz="1400" dirty="0"/>
              <a:t>t+1</a:t>
            </a:r>
            <a:r>
              <a:rPr lang="en-US" sz="2400" dirty="0"/>
              <a:t> </a:t>
            </a:r>
            <a:r>
              <a:rPr lang="en-US" sz="2000" dirty="0"/>
              <a:t>in time interval t+1</a:t>
            </a:r>
          </a:p>
          <a:p>
            <a:pPr lvl="1"/>
            <a:endParaRPr lang="en-US" dirty="0"/>
          </a:p>
          <a:p>
            <a:endParaRPr lang="en-US" dirty="0"/>
          </a:p>
          <a:p>
            <a:pPr lvl="1"/>
            <a:endParaRPr lang="en-US" dirty="0"/>
          </a:p>
          <a:p>
            <a:endParaRPr lang="en-US" dirty="0"/>
          </a:p>
        </p:txBody>
      </p:sp>
      <p:sp>
        <p:nvSpPr>
          <p:cNvPr id="8" name="Slide Number Placeholder 7">
            <a:extLst>
              <a:ext uri="{FF2B5EF4-FFF2-40B4-BE49-F238E27FC236}">
                <a16:creationId xmlns:a16="http://schemas.microsoft.com/office/drawing/2014/main" id="{EBD8F06C-B9E4-4F99-84A5-368ABC29F35A}"/>
              </a:ext>
            </a:extLst>
          </p:cNvPr>
          <p:cNvSpPr>
            <a:spLocks noGrp="1"/>
          </p:cNvSpPr>
          <p:nvPr>
            <p:ph type="sldNum" sz="quarter" idx="12"/>
          </p:nvPr>
        </p:nvSpPr>
        <p:spPr/>
        <p:txBody>
          <a:bodyPr/>
          <a:lstStyle/>
          <a:p>
            <a:fld id="{3352CBF5-17B8-4387-88A6-ABF9F8C64D5A}" type="slidenum">
              <a:rPr lang="en-US" smtClean="0"/>
              <a:t>18</a:t>
            </a:fld>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3850" y="5814849"/>
            <a:ext cx="3924300" cy="64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3610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0D9A1-CF79-483A-B739-8AF970DB9B57}"/>
              </a:ext>
            </a:extLst>
          </p:cNvPr>
          <p:cNvSpPr>
            <a:spLocks noGrp="1"/>
          </p:cNvSpPr>
          <p:nvPr>
            <p:ph type="title"/>
          </p:nvPr>
        </p:nvSpPr>
        <p:spPr/>
        <p:txBody>
          <a:bodyPr/>
          <a:lstStyle/>
          <a:p>
            <a:r>
              <a:rPr lang="en-US" cap="none" dirty="0"/>
              <a:t>Review Paper – Brief Description (4/4)</a:t>
            </a:r>
          </a:p>
        </p:txBody>
      </p:sp>
      <p:sp>
        <p:nvSpPr>
          <p:cNvPr id="3" name="Content Placeholder 2">
            <a:extLst>
              <a:ext uri="{FF2B5EF4-FFF2-40B4-BE49-F238E27FC236}">
                <a16:creationId xmlns:a16="http://schemas.microsoft.com/office/drawing/2014/main" id="{396E0B82-CF8C-478F-B7D7-CAF41FB31FDC}"/>
              </a:ext>
            </a:extLst>
          </p:cNvPr>
          <p:cNvSpPr>
            <a:spLocks noGrp="1"/>
          </p:cNvSpPr>
          <p:nvPr>
            <p:ph idx="1"/>
          </p:nvPr>
        </p:nvSpPr>
        <p:spPr>
          <a:xfrm>
            <a:off x="473529" y="1992086"/>
            <a:ext cx="11244942" cy="4561114"/>
          </a:xfrm>
        </p:spPr>
        <p:txBody>
          <a:bodyPr anchor="t">
            <a:normAutofit fontScale="92500" lnSpcReduction="10000"/>
          </a:bodyPr>
          <a:lstStyle/>
          <a:p>
            <a:r>
              <a:rPr lang="en-US" sz="2000" dirty="0"/>
              <a:t>Scale Up Or Down?</a:t>
            </a:r>
          </a:p>
          <a:p>
            <a:pPr lvl="1">
              <a:buFont typeface="Wingdings" panose="05000000000000000000" pitchFamily="2" charset="2"/>
              <a:buChar char="v"/>
            </a:pPr>
            <a:r>
              <a:rPr lang="en-US" dirty="0"/>
              <a:t> </a:t>
            </a:r>
            <a:r>
              <a:rPr lang="en-US" sz="1800" dirty="0"/>
              <a:t>If the optimal number of resources V</a:t>
            </a:r>
            <a:r>
              <a:rPr lang="en-US" sz="1000" dirty="0"/>
              <a:t>t+1</a:t>
            </a:r>
            <a:r>
              <a:rPr lang="en-US" sz="1800" dirty="0"/>
              <a:t> &gt; current number of resources V then scale up otherwise scale down.</a:t>
            </a:r>
          </a:p>
          <a:p>
            <a:r>
              <a:rPr lang="en-US" sz="2000" dirty="0"/>
              <a:t>Scale Up :</a:t>
            </a:r>
          </a:p>
          <a:p>
            <a:pPr lvl="1">
              <a:buFont typeface="Wingdings" panose="05000000000000000000" pitchFamily="2" charset="2"/>
              <a:buChar char="v"/>
            </a:pPr>
            <a:r>
              <a:rPr lang="en-US" dirty="0"/>
              <a:t>A heuristic algorithm used to determine which VM needs to be scaled and how much</a:t>
            </a:r>
          </a:p>
          <a:p>
            <a:pPr lvl="1">
              <a:buFont typeface="Wingdings" panose="05000000000000000000" pitchFamily="2" charset="2"/>
              <a:buChar char="v"/>
            </a:pPr>
            <a:r>
              <a:rPr lang="en-US" dirty="0"/>
              <a:t>A</a:t>
            </a:r>
            <a:r>
              <a:rPr lang="en-US" sz="1400" dirty="0"/>
              <a:t>i</a:t>
            </a:r>
            <a:r>
              <a:rPr lang="en-US" sz="1800" dirty="0"/>
              <a:t> the remaining resources in a </a:t>
            </a:r>
            <a:r>
              <a:rPr lang="en-US" sz="1800" dirty="0" err="1"/>
              <a:t>i-th</a:t>
            </a:r>
            <a:r>
              <a:rPr lang="en-US" sz="1800" dirty="0"/>
              <a:t> VM</a:t>
            </a:r>
          </a:p>
          <a:p>
            <a:pPr lvl="1">
              <a:buFont typeface="Wingdings" panose="05000000000000000000" pitchFamily="2" charset="2"/>
              <a:buChar char="v"/>
            </a:pPr>
            <a:r>
              <a:rPr lang="en-US" sz="1800" dirty="0"/>
              <a:t>B is the maximum resources a VM can support</a:t>
            </a:r>
          </a:p>
          <a:p>
            <a:pPr lvl="1">
              <a:buFont typeface="Wingdings" panose="05000000000000000000" pitchFamily="2" charset="2"/>
              <a:buChar char="v"/>
            </a:pPr>
            <a:r>
              <a:rPr lang="en-US" sz="1800" dirty="0"/>
              <a:t>If A</a:t>
            </a:r>
            <a:r>
              <a:rPr lang="en-US" sz="1400" dirty="0"/>
              <a:t>i</a:t>
            </a:r>
            <a:r>
              <a:rPr lang="en-US" sz="1800" dirty="0"/>
              <a:t>&lt;B then scaling up is possible.</a:t>
            </a:r>
          </a:p>
          <a:p>
            <a:pPr lvl="1">
              <a:buFont typeface="Wingdings" panose="05000000000000000000" pitchFamily="2" charset="2"/>
              <a:buChar char="v"/>
            </a:pPr>
            <a:r>
              <a:rPr lang="en-US" sz="1800" dirty="0"/>
              <a:t>The average of A</a:t>
            </a:r>
            <a:r>
              <a:rPr lang="en-US" sz="1400" dirty="0"/>
              <a:t>i</a:t>
            </a:r>
            <a:r>
              <a:rPr lang="en-US" sz="1800" dirty="0"/>
              <a:t> is assigned to the VM, and A</a:t>
            </a:r>
            <a:r>
              <a:rPr lang="en-US" sz="1400" dirty="0"/>
              <a:t>i</a:t>
            </a:r>
            <a:r>
              <a:rPr lang="en-US" sz="1800" dirty="0"/>
              <a:t> is updated to the number of the remaining resources after scaling</a:t>
            </a:r>
          </a:p>
          <a:p>
            <a:r>
              <a:rPr lang="en-US" sz="2200" dirty="0"/>
              <a:t>Scale Down</a:t>
            </a:r>
          </a:p>
          <a:p>
            <a:pPr lvl="1">
              <a:buFont typeface="Wingdings" panose="05000000000000000000" pitchFamily="2" charset="2"/>
              <a:buChar char="v"/>
            </a:pPr>
            <a:r>
              <a:rPr lang="en-US" sz="1900" dirty="0"/>
              <a:t>Only horizontal scaling is considered.</a:t>
            </a:r>
          </a:p>
          <a:p>
            <a:pPr lvl="1">
              <a:buFont typeface="Wingdings" panose="05000000000000000000" pitchFamily="2" charset="2"/>
              <a:buChar char="v"/>
            </a:pPr>
            <a:r>
              <a:rPr lang="en-US" sz="1900" dirty="0"/>
              <a:t>It’s a 0-1 knapsack problem</a:t>
            </a:r>
          </a:p>
          <a:p>
            <a:pPr lvl="1">
              <a:buFont typeface="Wingdings" panose="05000000000000000000" pitchFamily="2" charset="2"/>
              <a:buChar char="v"/>
            </a:pPr>
            <a:r>
              <a:rPr lang="en-US" sz="1900" dirty="0"/>
              <a:t>A dynamic programming algorithm is used to determine which VMs to terminate</a:t>
            </a:r>
          </a:p>
          <a:p>
            <a:pPr>
              <a:buFont typeface="Wingdings" panose="05000000000000000000" pitchFamily="2" charset="2"/>
              <a:buChar char="v"/>
            </a:pPr>
            <a:endParaRPr lang="en-US" dirty="0"/>
          </a:p>
          <a:p>
            <a:pPr marL="0" indent="0">
              <a:buNone/>
            </a:pPr>
            <a:endParaRPr lang="en-US" dirty="0"/>
          </a:p>
        </p:txBody>
      </p:sp>
      <p:sp>
        <p:nvSpPr>
          <p:cNvPr id="9" name="Slide Number Placeholder 8">
            <a:extLst>
              <a:ext uri="{FF2B5EF4-FFF2-40B4-BE49-F238E27FC236}">
                <a16:creationId xmlns:a16="http://schemas.microsoft.com/office/drawing/2014/main" id="{79E8403F-A4F6-414F-88C8-932DE841D8AC}"/>
              </a:ext>
            </a:extLst>
          </p:cNvPr>
          <p:cNvSpPr>
            <a:spLocks noGrp="1"/>
          </p:cNvSpPr>
          <p:nvPr>
            <p:ph type="sldNum" sz="quarter" idx="12"/>
          </p:nvPr>
        </p:nvSpPr>
        <p:spPr/>
        <p:txBody>
          <a:bodyPr/>
          <a:lstStyle/>
          <a:p>
            <a:fld id="{3352CBF5-17B8-4387-88A6-ABF9F8C64D5A}" type="slidenum">
              <a:rPr lang="en-US" smtClean="0"/>
              <a:t>19</a:t>
            </a:fld>
            <a:endParaRPr lang="en-US"/>
          </a:p>
        </p:txBody>
      </p:sp>
    </p:spTree>
    <p:extLst>
      <p:ext uri="{BB962C8B-B14F-4D97-AF65-F5344CB8AC3E}">
        <p14:creationId xmlns:p14="http://schemas.microsoft.com/office/powerpoint/2010/main" val="2037636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none" dirty="0"/>
              <a:t>Outline</a:t>
            </a:r>
          </a:p>
        </p:txBody>
      </p:sp>
      <p:sp>
        <p:nvSpPr>
          <p:cNvPr id="3" name="Content Placeholder 2"/>
          <p:cNvSpPr>
            <a:spLocks noGrp="1"/>
          </p:cNvSpPr>
          <p:nvPr>
            <p:ph idx="1"/>
          </p:nvPr>
        </p:nvSpPr>
        <p:spPr>
          <a:xfrm>
            <a:off x="458529" y="1996895"/>
            <a:ext cx="11029616" cy="4324367"/>
          </a:xfrm>
        </p:spPr>
        <p:txBody>
          <a:bodyPr anchor="t">
            <a:normAutofit/>
          </a:bodyPr>
          <a:lstStyle/>
          <a:p>
            <a:r>
              <a:rPr lang="en-US" sz="2000" dirty="0"/>
              <a:t>Introduction </a:t>
            </a:r>
          </a:p>
          <a:p>
            <a:r>
              <a:rPr lang="en-US" sz="2000" dirty="0"/>
              <a:t>Threshold based Techniques</a:t>
            </a:r>
          </a:p>
          <a:p>
            <a:r>
              <a:rPr lang="en-US" sz="2000" dirty="0"/>
              <a:t>Queuing Theory Techniques</a:t>
            </a:r>
          </a:p>
          <a:p>
            <a:r>
              <a:rPr lang="en-US" sz="2000" dirty="0"/>
              <a:t>Reinforcement Learning Techniques </a:t>
            </a:r>
          </a:p>
          <a:p>
            <a:r>
              <a:rPr lang="en-US" sz="2000" dirty="0"/>
              <a:t>Time Series Analysis Techniques</a:t>
            </a:r>
          </a:p>
          <a:p>
            <a:r>
              <a:rPr lang="en-US" sz="2000" dirty="0"/>
              <a:t>Evaluation of Techniques</a:t>
            </a:r>
          </a:p>
          <a:p>
            <a:r>
              <a:rPr lang="en-US" sz="2000" dirty="0"/>
              <a:t>Conclusion </a:t>
            </a:r>
          </a:p>
          <a:p>
            <a:pPr marL="0" indent="0">
              <a:buNone/>
            </a:pPr>
            <a:endParaRPr sz="2000" dirty="0"/>
          </a:p>
        </p:txBody>
      </p:sp>
      <p:sp>
        <p:nvSpPr>
          <p:cNvPr id="9" name="Slide Number Placeholder 8">
            <a:extLst>
              <a:ext uri="{FF2B5EF4-FFF2-40B4-BE49-F238E27FC236}">
                <a16:creationId xmlns:a16="http://schemas.microsoft.com/office/drawing/2014/main" id="{B88B7BD6-69E2-49EE-AFAC-AF83693030A1}"/>
              </a:ext>
            </a:extLst>
          </p:cNvPr>
          <p:cNvSpPr>
            <a:spLocks noGrp="1"/>
          </p:cNvSpPr>
          <p:nvPr>
            <p:ph type="sldNum" sz="quarter" idx="12"/>
          </p:nvPr>
        </p:nvSpPr>
        <p:spPr/>
        <p:txBody>
          <a:bodyPr/>
          <a:lstStyle/>
          <a:p>
            <a:fld id="{3352CBF5-17B8-4387-88A6-ABF9F8C64D5A}" type="slidenum">
              <a:rPr lang="en-US" smtClean="0"/>
              <a:t>2</a:t>
            </a:fld>
            <a:endParaRPr lang="en-US"/>
          </a:p>
        </p:txBody>
      </p:sp>
    </p:spTree>
    <p:extLst>
      <p:ext uri="{BB962C8B-B14F-4D97-AF65-F5344CB8AC3E}">
        <p14:creationId xmlns:p14="http://schemas.microsoft.com/office/powerpoint/2010/main" val="1259731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E6AE-EDC7-4E2D-8711-BFE211FB4C04}"/>
              </a:ext>
            </a:extLst>
          </p:cNvPr>
          <p:cNvSpPr>
            <a:spLocks noGrp="1"/>
          </p:cNvSpPr>
          <p:nvPr>
            <p:ph type="title"/>
          </p:nvPr>
        </p:nvSpPr>
        <p:spPr/>
        <p:txBody>
          <a:bodyPr/>
          <a:lstStyle/>
          <a:p>
            <a:r>
              <a:rPr lang="en-US" cap="none" dirty="0"/>
              <a:t>Strengths and Weaknesses</a:t>
            </a:r>
          </a:p>
        </p:txBody>
      </p:sp>
      <p:sp>
        <p:nvSpPr>
          <p:cNvPr id="3" name="Content Placeholder 2">
            <a:extLst>
              <a:ext uri="{FF2B5EF4-FFF2-40B4-BE49-F238E27FC236}">
                <a16:creationId xmlns:a16="http://schemas.microsoft.com/office/drawing/2014/main" id="{E674D328-0569-439A-B3A2-BCFFC33932D1}"/>
              </a:ext>
            </a:extLst>
          </p:cNvPr>
          <p:cNvSpPr>
            <a:spLocks noGrp="1"/>
          </p:cNvSpPr>
          <p:nvPr>
            <p:ph idx="1"/>
          </p:nvPr>
        </p:nvSpPr>
        <p:spPr>
          <a:xfrm>
            <a:off x="461449" y="1996895"/>
            <a:ext cx="11029616" cy="4501876"/>
          </a:xfrm>
        </p:spPr>
        <p:txBody>
          <a:bodyPr anchor="t"/>
          <a:lstStyle/>
          <a:p>
            <a:r>
              <a:rPr lang="en-US" sz="2000" dirty="0"/>
              <a:t>Strengths</a:t>
            </a:r>
          </a:p>
          <a:p>
            <a:pPr lvl="1">
              <a:buFont typeface="Wingdings" panose="05000000000000000000" pitchFamily="2" charset="2"/>
              <a:buChar char="v"/>
            </a:pPr>
            <a:r>
              <a:rPr lang="en-US" sz="1800" dirty="0"/>
              <a:t>Makes use of queue theory simplicity</a:t>
            </a:r>
          </a:p>
          <a:p>
            <a:pPr lvl="1">
              <a:buFont typeface="Wingdings" panose="05000000000000000000" pitchFamily="2" charset="2"/>
              <a:buChar char="v"/>
            </a:pPr>
            <a:r>
              <a:rPr lang="en-US" sz="1800" dirty="0"/>
              <a:t>Resources are fully utilized, added when needed and removed when the load is low.</a:t>
            </a:r>
          </a:p>
          <a:p>
            <a:r>
              <a:rPr lang="en-US" sz="2000" dirty="0"/>
              <a:t>Weakness</a:t>
            </a:r>
          </a:p>
          <a:p>
            <a:pPr lvl="1">
              <a:buFont typeface="Wingdings" panose="05000000000000000000" pitchFamily="2" charset="2"/>
              <a:buChar char="v"/>
            </a:pPr>
            <a:r>
              <a:rPr lang="en-US" sz="1800" dirty="0"/>
              <a:t>Only suitable when the request arrival rate follows an exponential distribution.</a:t>
            </a:r>
          </a:p>
          <a:p>
            <a:pPr marL="324000" lvl="1" indent="0">
              <a:buNone/>
            </a:pPr>
            <a:endParaRPr lang="en-US" dirty="0"/>
          </a:p>
        </p:txBody>
      </p:sp>
      <p:sp>
        <p:nvSpPr>
          <p:cNvPr id="9" name="Slide Number Placeholder 8">
            <a:extLst>
              <a:ext uri="{FF2B5EF4-FFF2-40B4-BE49-F238E27FC236}">
                <a16:creationId xmlns:a16="http://schemas.microsoft.com/office/drawing/2014/main" id="{97E4F246-B7DB-439B-9EB4-99C5979F7053}"/>
              </a:ext>
            </a:extLst>
          </p:cNvPr>
          <p:cNvSpPr>
            <a:spLocks noGrp="1"/>
          </p:cNvSpPr>
          <p:nvPr>
            <p:ph type="sldNum" sz="quarter" idx="12"/>
          </p:nvPr>
        </p:nvSpPr>
        <p:spPr/>
        <p:txBody>
          <a:bodyPr/>
          <a:lstStyle/>
          <a:p>
            <a:fld id="{3352CBF5-17B8-4387-88A6-ABF9F8C64D5A}" type="slidenum">
              <a:rPr lang="en-US" smtClean="0"/>
              <a:t>20</a:t>
            </a:fld>
            <a:endParaRPr lang="en-US"/>
          </a:p>
        </p:txBody>
      </p:sp>
    </p:spTree>
    <p:extLst>
      <p:ext uri="{BB962C8B-B14F-4D97-AF65-F5344CB8AC3E}">
        <p14:creationId xmlns:p14="http://schemas.microsoft.com/office/powerpoint/2010/main" val="2938637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AA14DC-37F4-407D-8D2D-A64730DAA6A0}"/>
              </a:ext>
            </a:extLst>
          </p:cNvPr>
          <p:cNvSpPr>
            <a:spLocks noGrp="1"/>
          </p:cNvSpPr>
          <p:nvPr>
            <p:ph type="ctrTitle"/>
          </p:nvPr>
        </p:nvSpPr>
        <p:spPr>
          <a:xfrm>
            <a:off x="447841" y="1020431"/>
            <a:ext cx="11496509" cy="1932319"/>
          </a:xfrm>
        </p:spPr>
        <p:txBody>
          <a:bodyPr/>
          <a:lstStyle/>
          <a:p>
            <a:r>
              <a:rPr lang="en-US" cap="none" dirty="0"/>
              <a:t>Reinforcement Learning based Technique</a:t>
            </a:r>
            <a:endParaRPr lang="en-GB" cap="none" dirty="0"/>
          </a:p>
        </p:txBody>
      </p:sp>
      <p:sp>
        <p:nvSpPr>
          <p:cNvPr id="7" name="Slide Number Placeholder 6">
            <a:extLst>
              <a:ext uri="{FF2B5EF4-FFF2-40B4-BE49-F238E27FC236}">
                <a16:creationId xmlns:a16="http://schemas.microsoft.com/office/drawing/2014/main" id="{59D1F2A6-0268-410F-979B-FCE5D06CF370}"/>
              </a:ext>
            </a:extLst>
          </p:cNvPr>
          <p:cNvSpPr>
            <a:spLocks noGrp="1"/>
          </p:cNvSpPr>
          <p:nvPr>
            <p:ph type="sldNum" sz="quarter" idx="12"/>
          </p:nvPr>
        </p:nvSpPr>
        <p:spPr/>
        <p:txBody>
          <a:bodyPr/>
          <a:lstStyle/>
          <a:p>
            <a:fld id="{3352CBF5-17B8-4387-88A6-ABF9F8C64D5A}" type="slidenum">
              <a:rPr lang="en-US" smtClean="0"/>
              <a:t>21</a:t>
            </a:fld>
            <a:endParaRPr lang="en-US"/>
          </a:p>
        </p:txBody>
      </p:sp>
    </p:spTree>
    <p:extLst>
      <p:ext uri="{BB962C8B-B14F-4D97-AF65-F5344CB8AC3E}">
        <p14:creationId xmlns:p14="http://schemas.microsoft.com/office/powerpoint/2010/main" val="2049983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none" dirty="0"/>
              <a:t>Main Concept</a:t>
            </a:r>
          </a:p>
        </p:txBody>
      </p:sp>
      <p:sp>
        <p:nvSpPr>
          <p:cNvPr id="3" name="Content Placeholder 2"/>
          <p:cNvSpPr>
            <a:spLocks noGrp="1"/>
          </p:cNvSpPr>
          <p:nvPr>
            <p:ph idx="1"/>
          </p:nvPr>
        </p:nvSpPr>
        <p:spPr>
          <a:xfrm>
            <a:off x="461449" y="1996895"/>
            <a:ext cx="11029615" cy="3678303"/>
          </a:xfrm>
        </p:spPr>
        <p:txBody>
          <a:bodyPr anchor="t">
            <a:normAutofit lnSpcReduction="10000"/>
          </a:bodyPr>
          <a:lstStyle/>
          <a:p>
            <a:r>
              <a:rPr lang="en-GB" sz="2000" dirty="0"/>
              <a:t>The automation of the scaling task is not dependent on any pre-existing knowledge or any performance model of the application.</a:t>
            </a:r>
          </a:p>
          <a:p>
            <a:r>
              <a:rPr lang="en-GB" sz="2000" dirty="0"/>
              <a:t>Scaling decisions are made and improved on while the application is running - using a trial and error approach.</a:t>
            </a:r>
          </a:p>
          <a:p>
            <a:r>
              <a:rPr lang="en-US" sz="2000" dirty="0"/>
              <a:t>Preliminary Concepts – </a:t>
            </a:r>
          </a:p>
          <a:p>
            <a:pPr lvl="1">
              <a:buFont typeface="Wingdings" panose="05000000000000000000" pitchFamily="2" charset="2"/>
              <a:buChar char="v"/>
            </a:pPr>
            <a:r>
              <a:rPr lang="en-US" sz="1800" dirty="0"/>
              <a:t>Agent - </a:t>
            </a:r>
            <a:r>
              <a:rPr lang="en-GB" sz="1800" dirty="0">
                <a:solidFill>
                  <a:schemeClr val="dk1"/>
                </a:solidFill>
              </a:rPr>
              <a:t>The auto scaler component in RL is known as the agent.</a:t>
            </a:r>
            <a:endParaRPr lang="en-US" sz="1800" dirty="0"/>
          </a:p>
          <a:p>
            <a:pPr lvl="1">
              <a:buFont typeface="Wingdings" panose="05000000000000000000" pitchFamily="2" charset="2"/>
              <a:buChar char="v"/>
            </a:pPr>
            <a:r>
              <a:rPr lang="en-US" sz="1800" dirty="0"/>
              <a:t>State - </a:t>
            </a:r>
            <a:r>
              <a:rPr lang="en-GB" sz="1800" dirty="0"/>
              <a:t>Current Application State.</a:t>
            </a:r>
            <a:endParaRPr lang="en-US" sz="1800" dirty="0"/>
          </a:p>
          <a:p>
            <a:pPr lvl="1">
              <a:buFont typeface="Wingdings" panose="05000000000000000000" pitchFamily="2" charset="2"/>
              <a:buChar char="v"/>
            </a:pPr>
            <a:r>
              <a:rPr lang="en-US" sz="1800" dirty="0"/>
              <a:t>Action - </a:t>
            </a:r>
            <a:r>
              <a:rPr lang="en-GB" sz="1800" dirty="0"/>
              <a:t>When a state change occurs in the application, the agent can choose to perform an action.</a:t>
            </a:r>
            <a:endParaRPr lang="en-US" sz="1800" dirty="0"/>
          </a:p>
          <a:p>
            <a:pPr lvl="1">
              <a:buFont typeface="Wingdings" panose="05000000000000000000" pitchFamily="2" charset="2"/>
              <a:buChar char="v"/>
            </a:pPr>
            <a:r>
              <a:rPr lang="en-US" sz="1800" dirty="0"/>
              <a:t>Reward - T</a:t>
            </a:r>
            <a:r>
              <a:rPr lang="en-GB" sz="1800" dirty="0"/>
              <a:t>he action chosen for a given state is then rewarded according to the nature of the succeeding states.</a:t>
            </a:r>
          </a:p>
          <a:p>
            <a:pPr marL="324000" lvl="1" indent="0">
              <a:buNone/>
            </a:pPr>
            <a:endParaRPr lang="en-GB" dirty="0"/>
          </a:p>
          <a:p>
            <a:pPr marL="324000" lvl="1" indent="0">
              <a:buNone/>
            </a:pPr>
            <a:endParaRPr lang="en-US" dirty="0"/>
          </a:p>
          <a:p>
            <a:pPr lvl="1"/>
            <a:endParaRPr lang="en-GB" dirty="0"/>
          </a:p>
          <a:p>
            <a:pPr marL="0" indent="0">
              <a:buNone/>
            </a:pPr>
            <a:endParaRPr dirty="0"/>
          </a:p>
        </p:txBody>
      </p:sp>
      <p:sp>
        <p:nvSpPr>
          <p:cNvPr id="9" name="Slide Number Placeholder 8">
            <a:extLst>
              <a:ext uri="{FF2B5EF4-FFF2-40B4-BE49-F238E27FC236}">
                <a16:creationId xmlns:a16="http://schemas.microsoft.com/office/drawing/2014/main" id="{216291BB-367B-4EA1-AFEA-B6037856AF29}"/>
              </a:ext>
            </a:extLst>
          </p:cNvPr>
          <p:cNvSpPr>
            <a:spLocks noGrp="1"/>
          </p:cNvSpPr>
          <p:nvPr>
            <p:ph type="sldNum" sz="quarter" idx="12"/>
          </p:nvPr>
        </p:nvSpPr>
        <p:spPr/>
        <p:txBody>
          <a:bodyPr/>
          <a:lstStyle/>
          <a:p>
            <a:fld id="{3352CBF5-17B8-4387-88A6-ABF9F8C64D5A}" type="slidenum">
              <a:rPr lang="en-US" smtClean="0"/>
              <a:t>22</a:t>
            </a:fld>
            <a:endParaRPr lang="en-US"/>
          </a:p>
        </p:txBody>
      </p:sp>
      <p:sp>
        <p:nvSpPr>
          <p:cNvPr id="7" name="Rectangle 6">
            <a:extLst>
              <a:ext uri="{FF2B5EF4-FFF2-40B4-BE49-F238E27FC236}">
                <a16:creationId xmlns:a16="http://schemas.microsoft.com/office/drawing/2014/main" id="{DA3F5A55-CE5B-4C37-A6A2-D240EA620735}"/>
              </a:ext>
            </a:extLst>
          </p:cNvPr>
          <p:cNvSpPr/>
          <p:nvPr/>
        </p:nvSpPr>
        <p:spPr>
          <a:xfrm>
            <a:off x="1951264" y="5472788"/>
            <a:ext cx="8289471" cy="1135070"/>
          </a:xfrm>
          <a:prstGeom prst="rect">
            <a:avLst/>
          </a:prstGeom>
          <a:ln w="57150">
            <a:solidFill>
              <a:schemeClr val="accent3">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2400" dirty="0">
                <a:solidFill>
                  <a:schemeClr val="tx1"/>
                </a:solidFill>
              </a:rPr>
              <a:t>“ The agent learns and assigns actions to different states in such a way so as to </a:t>
            </a:r>
            <a:r>
              <a:rPr lang="en-GB" sz="2400" u="sng" dirty="0">
                <a:solidFill>
                  <a:schemeClr val="tx1"/>
                </a:solidFill>
              </a:rPr>
              <a:t>maximize</a:t>
            </a:r>
            <a:r>
              <a:rPr lang="en-GB" sz="2400" dirty="0">
                <a:solidFill>
                  <a:schemeClr val="tx1"/>
                </a:solidFill>
              </a:rPr>
              <a:t> collected rewards.’’</a:t>
            </a:r>
          </a:p>
        </p:txBody>
      </p:sp>
    </p:spTree>
    <p:extLst>
      <p:ext uri="{BB962C8B-B14F-4D97-AF65-F5344CB8AC3E}">
        <p14:creationId xmlns:p14="http://schemas.microsoft.com/office/powerpoint/2010/main" val="1001234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none" dirty="0"/>
              <a:t>Architecture</a:t>
            </a:r>
          </a:p>
        </p:txBody>
      </p:sp>
      <p:sp>
        <p:nvSpPr>
          <p:cNvPr id="6" name="Rectangle 5">
            <a:extLst>
              <a:ext uri="{FF2B5EF4-FFF2-40B4-BE49-F238E27FC236}">
                <a16:creationId xmlns:a16="http://schemas.microsoft.com/office/drawing/2014/main" id="{F256FD4F-A72A-4BE6-A30A-543A315E351C}"/>
              </a:ext>
            </a:extLst>
          </p:cNvPr>
          <p:cNvSpPr/>
          <p:nvPr/>
        </p:nvSpPr>
        <p:spPr>
          <a:xfrm>
            <a:off x="5401340" y="3783130"/>
            <a:ext cx="2668772" cy="1935126"/>
          </a:xfrm>
          <a:prstGeom prst="rect">
            <a:avLst/>
          </a:prstGeom>
          <a:ln w="38100">
            <a:solidFill>
              <a:schemeClr val="accent3">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Environment</a:t>
            </a:r>
            <a:endParaRPr lang="en-GB" dirty="0"/>
          </a:p>
        </p:txBody>
      </p:sp>
      <p:sp>
        <p:nvSpPr>
          <p:cNvPr id="7" name="Rectangle 6">
            <a:extLst>
              <a:ext uri="{FF2B5EF4-FFF2-40B4-BE49-F238E27FC236}">
                <a16:creationId xmlns:a16="http://schemas.microsoft.com/office/drawing/2014/main" id="{476CFE0F-B4D8-4895-A248-0434507A0721}"/>
              </a:ext>
            </a:extLst>
          </p:cNvPr>
          <p:cNvSpPr/>
          <p:nvPr/>
        </p:nvSpPr>
        <p:spPr>
          <a:xfrm>
            <a:off x="1568304" y="4348715"/>
            <a:ext cx="2668772" cy="793329"/>
          </a:xfrm>
          <a:prstGeom prst="rect">
            <a:avLst/>
          </a:prstGeom>
          <a:ln w="38100">
            <a:solidFill>
              <a:schemeClr val="accent3">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Agent</a:t>
            </a:r>
            <a:endParaRPr lang="en-GB" dirty="0"/>
          </a:p>
        </p:txBody>
      </p:sp>
      <p:cxnSp>
        <p:nvCxnSpPr>
          <p:cNvPr id="18" name="Connector: Elbow 17">
            <a:extLst>
              <a:ext uri="{FF2B5EF4-FFF2-40B4-BE49-F238E27FC236}">
                <a16:creationId xmlns:a16="http://schemas.microsoft.com/office/drawing/2014/main" id="{7D28CF9F-A5C6-406E-856A-A757BB0CD499}"/>
              </a:ext>
            </a:extLst>
          </p:cNvPr>
          <p:cNvCxnSpPr>
            <a:cxnSpLocks/>
            <a:stCxn id="6" idx="0"/>
            <a:endCxn id="7" idx="0"/>
          </p:cNvCxnSpPr>
          <p:nvPr/>
        </p:nvCxnSpPr>
        <p:spPr>
          <a:xfrm rot="16200000" flipH="1" flipV="1">
            <a:off x="4536415" y="2149404"/>
            <a:ext cx="565585" cy="3833036"/>
          </a:xfrm>
          <a:prstGeom prst="bentConnector3">
            <a:avLst>
              <a:gd name="adj1" fmla="val -40418"/>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29BBD964-BA99-47F4-9DED-65A7D138F75D}"/>
              </a:ext>
            </a:extLst>
          </p:cNvPr>
          <p:cNvSpPr/>
          <p:nvPr/>
        </p:nvSpPr>
        <p:spPr>
          <a:xfrm>
            <a:off x="8875114" y="2947367"/>
            <a:ext cx="2406031" cy="702528"/>
          </a:xfrm>
          <a:prstGeom prst="rect">
            <a:avLst/>
          </a:prstGeom>
          <a:solidFill>
            <a:schemeClr val="accent3">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dirty="0">
                <a:latin typeface="Times New Roman"/>
                <a:cs typeface="Times New Roman"/>
              </a:rPr>
              <a:t>state change</a:t>
            </a:r>
          </a:p>
        </p:txBody>
      </p:sp>
      <p:cxnSp>
        <p:nvCxnSpPr>
          <p:cNvPr id="41" name="Connector: Elbow 40">
            <a:extLst>
              <a:ext uri="{FF2B5EF4-FFF2-40B4-BE49-F238E27FC236}">
                <a16:creationId xmlns:a16="http://schemas.microsoft.com/office/drawing/2014/main" id="{51C05ADD-ECB2-48DD-AC8F-0A5719F5BA69}"/>
              </a:ext>
            </a:extLst>
          </p:cNvPr>
          <p:cNvCxnSpPr>
            <a:cxnSpLocks/>
          </p:cNvCxnSpPr>
          <p:nvPr/>
        </p:nvCxnSpPr>
        <p:spPr>
          <a:xfrm>
            <a:off x="2647507" y="5142044"/>
            <a:ext cx="2753833" cy="365621"/>
          </a:xfrm>
          <a:prstGeom prst="bentConnector3">
            <a:avLst>
              <a:gd name="adj1" fmla="val 19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3" name="Connector: Elbow 102">
            <a:extLst>
              <a:ext uri="{FF2B5EF4-FFF2-40B4-BE49-F238E27FC236}">
                <a16:creationId xmlns:a16="http://schemas.microsoft.com/office/drawing/2014/main" id="{646D10BC-60B1-42C6-9225-242F9B6265C2}"/>
              </a:ext>
            </a:extLst>
          </p:cNvPr>
          <p:cNvCxnSpPr>
            <a:cxnSpLocks/>
          </p:cNvCxnSpPr>
          <p:nvPr/>
        </p:nvCxnSpPr>
        <p:spPr>
          <a:xfrm rot="16200000" flipH="1" flipV="1">
            <a:off x="4312601" y="1578435"/>
            <a:ext cx="528368" cy="4937760"/>
          </a:xfrm>
          <a:prstGeom prst="bentConnector3">
            <a:avLst>
              <a:gd name="adj1" fmla="val -166018"/>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EFCA0C05-5ED8-4311-B825-2FF7F22C8D08}"/>
              </a:ext>
            </a:extLst>
          </p:cNvPr>
          <p:cNvSpPr txBox="1"/>
          <p:nvPr/>
        </p:nvSpPr>
        <p:spPr>
          <a:xfrm>
            <a:off x="3338092" y="2519919"/>
            <a:ext cx="2477386" cy="369332"/>
          </a:xfrm>
          <a:prstGeom prst="rect">
            <a:avLst/>
          </a:prstGeom>
          <a:noFill/>
        </p:spPr>
        <p:txBody>
          <a:bodyPr wrap="square" rtlCol="0">
            <a:spAutoFit/>
          </a:bodyPr>
          <a:lstStyle/>
          <a:p>
            <a:pPr algn="ctr"/>
            <a:r>
              <a:rPr lang="en-US" dirty="0"/>
              <a:t>Notifies</a:t>
            </a:r>
            <a:endParaRPr lang="en-GB" dirty="0"/>
          </a:p>
        </p:txBody>
      </p:sp>
      <p:sp>
        <p:nvSpPr>
          <p:cNvPr id="107" name="TextBox 106">
            <a:extLst>
              <a:ext uri="{FF2B5EF4-FFF2-40B4-BE49-F238E27FC236}">
                <a16:creationId xmlns:a16="http://schemas.microsoft.com/office/drawing/2014/main" id="{DE42231E-679F-4217-AC5E-4ED7859F8244}"/>
              </a:ext>
            </a:extLst>
          </p:cNvPr>
          <p:cNvSpPr txBox="1"/>
          <p:nvPr/>
        </p:nvSpPr>
        <p:spPr>
          <a:xfrm>
            <a:off x="2501664" y="5600000"/>
            <a:ext cx="2477386" cy="369332"/>
          </a:xfrm>
          <a:prstGeom prst="rect">
            <a:avLst/>
          </a:prstGeom>
          <a:noFill/>
        </p:spPr>
        <p:txBody>
          <a:bodyPr wrap="square" rtlCol="0">
            <a:spAutoFit/>
          </a:bodyPr>
          <a:lstStyle/>
          <a:p>
            <a:pPr algn="ctr"/>
            <a:r>
              <a:rPr lang="en-US" dirty="0"/>
              <a:t>Acts Upon</a:t>
            </a:r>
            <a:endParaRPr lang="en-GB" dirty="0"/>
          </a:p>
        </p:txBody>
      </p:sp>
      <p:sp>
        <p:nvSpPr>
          <p:cNvPr id="108" name="Rectangle 107">
            <a:extLst>
              <a:ext uri="{FF2B5EF4-FFF2-40B4-BE49-F238E27FC236}">
                <a16:creationId xmlns:a16="http://schemas.microsoft.com/office/drawing/2014/main" id="{0292F5FD-7F26-4776-8EAA-DD6867E70D7A}"/>
              </a:ext>
            </a:extLst>
          </p:cNvPr>
          <p:cNvSpPr/>
          <p:nvPr/>
        </p:nvSpPr>
        <p:spPr>
          <a:xfrm>
            <a:off x="9027513" y="3140507"/>
            <a:ext cx="2406031" cy="702528"/>
          </a:xfrm>
          <a:prstGeom prst="rect">
            <a:avLst/>
          </a:prstGeom>
          <a:solidFill>
            <a:schemeClr val="accent3">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dirty="0">
                <a:latin typeface="Times New Roman"/>
                <a:cs typeface="Times New Roman"/>
              </a:rPr>
              <a:t>Action Performed</a:t>
            </a:r>
          </a:p>
        </p:txBody>
      </p:sp>
      <p:sp>
        <p:nvSpPr>
          <p:cNvPr id="110" name="TextBox 109">
            <a:extLst>
              <a:ext uri="{FF2B5EF4-FFF2-40B4-BE49-F238E27FC236}">
                <a16:creationId xmlns:a16="http://schemas.microsoft.com/office/drawing/2014/main" id="{F9B9538B-B899-45B5-A058-433EA83A2637}"/>
              </a:ext>
            </a:extLst>
          </p:cNvPr>
          <p:cNvSpPr txBox="1"/>
          <p:nvPr/>
        </p:nvSpPr>
        <p:spPr>
          <a:xfrm>
            <a:off x="3338092" y="3140507"/>
            <a:ext cx="2477386" cy="369332"/>
          </a:xfrm>
          <a:prstGeom prst="rect">
            <a:avLst/>
          </a:prstGeom>
          <a:noFill/>
        </p:spPr>
        <p:txBody>
          <a:bodyPr wrap="square" rtlCol="0">
            <a:spAutoFit/>
          </a:bodyPr>
          <a:lstStyle/>
          <a:p>
            <a:pPr algn="ctr"/>
            <a:r>
              <a:rPr lang="en-US" dirty="0"/>
              <a:t>Rewards</a:t>
            </a:r>
            <a:endParaRPr lang="en-GB" dirty="0"/>
          </a:p>
        </p:txBody>
      </p:sp>
      <p:sp>
        <p:nvSpPr>
          <p:cNvPr id="111" name="Rectangle 110">
            <a:extLst>
              <a:ext uri="{FF2B5EF4-FFF2-40B4-BE49-F238E27FC236}">
                <a16:creationId xmlns:a16="http://schemas.microsoft.com/office/drawing/2014/main" id="{AFF8CCFF-F015-42AC-A8AC-E56B0519F74D}"/>
              </a:ext>
            </a:extLst>
          </p:cNvPr>
          <p:cNvSpPr/>
          <p:nvPr/>
        </p:nvSpPr>
        <p:spPr>
          <a:xfrm>
            <a:off x="9204777" y="3431865"/>
            <a:ext cx="2406031" cy="702528"/>
          </a:xfrm>
          <a:prstGeom prst="rect">
            <a:avLst/>
          </a:prstGeom>
          <a:solidFill>
            <a:schemeClr val="accent3">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dirty="0">
                <a:latin typeface="Times New Roman"/>
                <a:cs typeface="Times New Roman"/>
              </a:rPr>
              <a:t>Reward the  Action</a:t>
            </a:r>
          </a:p>
        </p:txBody>
      </p:sp>
      <p:sp>
        <p:nvSpPr>
          <p:cNvPr id="10" name="Slide Number Placeholder 9">
            <a:extLst>
              <a:ext uri="{FF2B5EF4-FFF2-40B4-BE49-F238E27FC236}">
                <a16:creationId xmlns:a16="http://schemas.microsoft.com/office/drawing/2014/main" id="{B6EC31C2-7EB6-4E55-B8B8-F8ABA511BCF7}"/>
              </a:ext>
            </a:extLst>
          </p:cNvPr>
          <p:cNvSpPr>
            <a:spLocks noGrp="1"/>
          </p:cNvSpPr>
          <p:nvPr>
            <p:ph type="sldNum" sz="quarter" idx="12"/>
          </p:nvPr>
        </p:nvSpPr>
        <p:spPr/>
        <p:txBody>
          <a:bodyPr/>
          <a:lstStyle/>
          <a:p>
            <a:fld id="{3352CBF5-17B8-4387-88A6-ABF9F8C64D5A}" type="slidenum">
              <a:rPr lang="en-US" smtClean="0"/>
              <a:t>23</a:t>
            </a:fld>
            <a:endParaRPr lang="en-US"/>
          </a:p>
        </p:txBody>
      </p:sp>
    </p:spTree>
    <p:extLst>
      <p:ext uri="{BB962C8B-B14F-4D97-AF65-F5344CB8AC3E}">
        <p14:creationId xmlns:p14="http://schemas.microsoft.com/office/powerpoint/2010/main" val="68018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0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8"/>
                                        </p:tgtEl>
                                        <p:attrNameLst>
                                          <p:attrName>style.visibility</p:attrName>
                                        </p:attrNameLst>
                                      </p:cBhvr>
                                      <p:to>
                                        <p:strVal val="visible"/>
                                      </p:to>
                                    </p:set>
                                    <p:animEffect transition="in" filter="fade">
                                      <p:cBhvr>
                                        <p:cTn id="18" dur="500"/>
                                        <p:tgtEl>
                                          <p:spTgt spid="10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06" grpId="0"/>
      <p:bldP spid="107" grpId="0"/>
      <p:bldP spid="108" grpId="0" animBg="1"/>
      <p:bldP spid="110" grpId="0"/>
      <p:bldP spid="1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none" dirty="0"/>
              <a:t>Review Paper – Brief Description (1/3)</a:t>
            </a:r>
          </a:p>
        </p:txBody>
      </p:sp>
      <p:sp>
        <p:nvSpPr>
          <p:cNvPr id="3" name="Content Placeholder 2"/>
          <p:cNvSpPr>
            <a:spLocks noGrp="1"/>
          </p:cNvSpPr>
          <p:nvPr>
            <p:ph idx="1"/>
          </p:nvPr>
        </p:nvSpPr>
        <p:spPr>
          <a:xfrm>
            <a:off x="464767" y="1715956"/>
            <a:ext cx="11262466" cy="4638675"/>
          </a:xfrm>
        </p:spPr>
        <p:txBody>
          <a:bodyPr anchor="t">
            <a:normAutofit/>
          </a:bodyPr>
          <a:lstStyle/>
          <a:p>
            <a:pPr marL="0" indent="0">
              <a:buNone/>
            </a:pPr>
            <a:endParaRPr lang="en-GB" sz="2000" dirty="0"/>
          </a:p>
          <a:p>
            <a:r>
              <a:rPr lang="en-GB" sz="2000" dirty="0"/>
              <a:t>Paper title – ‘Unsupervised Learning of Dynamic Resource Provisioning Policies for Cloud - hosted Multitier Web Applications.’ - Iqbal et. Al </a:t>
            </a:r>
          </a:p>
          <a:p>
            <a:r>
              <a:rPr lang="en-GB" sz="2000" dirty="0"/>
              <a:t>They addressed auto scaling using RL for multi-layer web application. </a:t>
            </a:r>
          </a:p>
          <a:p>
            <a:r>
              <a:rPr lang="en-GB" sz="2000" dirty="0"/>
              <a:t>Their proposed solution - complete auto scaler - both workload pattern prediction and resource provisioning policy learning. </a:t>
            </a:r>
          </a:p>
          <a:p>
            <a:r>
              <a:rPr lang="en-GB" sz="2000" dirty="0"/>
              <a:t>For policy learning part - adaptive resource allocation for every tier of multi-tier web applications - online unsupervised method for policy learning. </a:t>
            </a:r>
          </a:p>
          <a:p>
            <a:r>
              <a:rPr lang="en-GB" sz="2000" dirty="0"/>
              <a:t>Policies - they set their learning agent to use a simplistic method to find the policies that maximizes the objective function and thus the reward – it does so by predicting the value of each possible action.</a:t>
            </a:r>
          </a:p>
          <a:p>
            <a:r>
              <a:rPr lang="en-GB" sz="2000" dirty="0"/>
              <a:t>Only does vertical scaling - scaling process is triggered when an SLA violation is encountered. </a:t>
            </a:r>
          </a:p>
          <a:p>
            <a:endParaRPr lang="en-GB" sz="2000" dirty="0"/>
          </a:p>
        </p:txBody>
      </p:sp>
    </p:spTree>
    <p:extLst>
      <p:ext uri="{BB962C8B-B14F-4D97-AF65-F5344CB8AC3E}">
        <p14:creationId xmlns:p14="http://schemas.microsoft.com/office/powerpoint/2010/main" val="4004755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none" dirty="0"/>
              <a:t>Review Paper - Brief Description (2/3)</a:t>
            </a:r>
          </a:p>
        </p:txBody>
      </p:sp>
      <p:sp>
        <p:nvSpPr>
          <p:cNvPr id="3" name="Content Placeholder 2"/>
          <p:cNvSpPr>
            <a:spLocks noGrp="1"/>
          </p:cNvSpPr>
          <p:nvPr>
            <p:ph idx="1"/>
          </p:nvPr>
        </p:nvSpPr>
        <p:spPr>
          <a:xfrm>
            <a:off x="581192" y="1961283"/>
            <a:ext cx="11029615" cy="4638675"/>
          </a:xfrm>
        </p:spPr>
        <p:txBody>
          <a:bodyPr anchor="t">
            <a:noAutofit/>
          </a:bodyPr>
          <a:lstStyle/>
          <a:p>
            <a:r>
              <a:rPr lang="en-GB" sz="2000" dirty="0"/>
              <a:t>Implemented their approach in 2 algorithms for different phases - Exploration phase, which is the online learning phase - Exploitation phase which is the decision-making phase. </a:t>
            </a:r>
          </a:p>
          <a:p>
            <a:r>
              <a:rPr lang="en-GB" sz="2000" u="sng" dirty="0"/>
              <a:t>Exploration phase</a:t>
            </a:r>
            <a:r>
              <a:rPr lang="en-GB" sz="2000" dirty="0"/>
              <a:t> : -</a:t>
            </a:r>
          </a:p>
          <a:p>
            <a:pPr lvl="1">
              <a:buFont typeface="Wingdings" panose="05000000000000000000" pitchFamily="2" charset="2"/>
              <a:buChar char="v"/>
            </a:pPr>
            <a:r>
              <a:rPr lang="en-GB" sz="1800" dirty="0"/>
              <a:t>Starting with no knowledge, the learning agent periodically monitors for SLA violations – once agent detects any violation - it selects the action with the highest reward.</a:t>
            </a:r>
          </a:p>
          <a:p>
            <a:pPr lvl="1">
              <a:buFont typeface="Wingdings" panose="05000000000000000000" pitchFamily="2" charset="2"/>
              <a:buChar char="v"/>
            </a:pPr>
            <a:r>
              <a:rPr lang="en-GB" sz="2000" dirty="0"/>
              <a:t>Exploring of all the possible actions is done using a simple exhaustive exploration algorithm.</a:t>
            </a:r>
          </a:p>
          <a:p>
            <a:pPr lvl="1">
              <a:buFont typeface="Wingdings" panose="05000000000000000000" pitchFamily="2" charset="2"/>
              <a:buChar char="v"/>
            </a:pPr>
            <a:r>
              <a:rPr lang="en-GB" sz="2000" dirty="0"/>
              <a:t>Each of the states visited during this phase are logged and later used to build a neural network regression model. </a:t>
            </a:r>
          </a:p>
          <a:p>
            <a:pPr lvl="1">
              <a:buFont typeface="Wingdings" panose="05000000000000000000" pitchFamily="2" charset="2"/>
              <a:buChar char="v"/>
            </a:pPr>
            <a:r>
              <a:rPr lang="en-GB" sz="2000" dirty="0"/>
              <a:t>For given workload and tier configuration, this model will then be used to predict the service time required for by the auto scaler during next phase.</a:t>
            </a:r>
          </a:p>
        </p:txBody>
      </p:sp>
    </p:spTree>
    <p:extLst>
      <p:ext uri="{BB962C8B-B14F-4D97-AF65-F5344CB8AC3E}">
        <p14:creationId xmlns:p14="http://schemas.microsoft.com/office/powerpoint/2010/main" val="36493911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none" dirty="0"/>
              <a:t>Review Paper - Brief Description (3/3)</a:t>
            </a:r>
          </a:p>
        </p:txBody>
      </p:sp>
      <p:sp>
        <p:nvSpPr>
          <p:cNvPr id="3" name="Content Placeholder 2"/>
          <p:cNvSpPr>
            <a:spLocks noGrp="1"/>
          </p:cNvSpPr>
          <p:nvPr>
            <p:ph idx="1"/>
          </p:nvPr>
        </p:nvSpPr>
        <p:spPr>
          <a:xfrm>
            <a:off x="581193" y="1941877"/>
            <a:ext cx="11029615" cy="4638675"/>
          </a:xfrm>
        </p:spPr>
        <p:txBody>
          <a:bodyPr anchor="t">
            <a:noAutofit/>
          </a:bodyPr>
          <a:lstStyle/>
          <a:p>
            <a:r>
              <a:rPr lang="en-GB" sz="2000" u="sng" dirty="0"/>
              <a:t>Exploitation Phase</a:t>
            </a:r>
            <a:r>
              <a:rPr lang="en-GB" sz="2000" dirty="0"/>
              <a:t> :-</a:t>
            </a:r>
          </a:p>
          <a:p>
            <a:pPr lvl="1">
              <a:buFont typeface="Wingdings" panose="05000000000000000000" pitchFamily="2" charset="2"/>
              <a:buChar char="v"/>
            </a:pPr>
            <a:r>
              <a:rPr lang="en-GB" sz="1800" dirty="0"/>
              <a:t>When SLA violation is perceived - the value of each action is calculated by – first by using the  regression model and predicting the service time that the action would take and then by calculating the reward. </a:t>
            </a:r>
          </a:p>
          <a:p>
            <a:pPr lvl="1">
              <a:buFont typeface="Wingdings" panose="05000000000000000000" pitchFamily="2" charset="2"/>
              <a:buChar char="v"/>
            </a:pPr>
            <a:r>
              <a:rPr lang="en-GB" sz="2000" dirty="0"/>
              <a:t>Once that is complete, the action with the maximum reward is selected. </a:t>
            </a:r>
          </a:p>
        </p:txBody>
      </p:sp>
    </p:spTree>
    <p:extLst>
      <p:ext uri="{BB962C8B-B14F-4D97-AF65-F5344CB8AC3E}">
        <p14:creationId xmlns:p14="http://schemas.microsoft.com/office/powerpoint/2010/main" val="3165071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none" dirty="0"/>
              <a:t>Review Paper – Evaluation Techniques Used</a:t>
            </a:r>
          </a:p>
        </p:txBody>
      </p:sp>
      <p:sp>
        <p:nvSpPr>
          <p:cNvPr id="3" name="Content Placeholder 2"/>
          <p:cNvSpPr>
            <a:spLocks noGrp="1"/>
          </p:cNvSpPr>
          <p:nvPr>
            <p:ph idx="1"/>
          </p:nvPr>
        </p:nvSpPr>
        <p:spPr>
          <a:xfrm>
            <a:off x="581192" y="1802661"/>
            <a:ext cx="11029615" cy="4859396"/>
          </a:xfrm>
        </p:spPr>
        <p:txBody>
          <a:bodyPr anchor="ctr">
            <a:noAutofit/>
          </a:bodyPr>
          <a:lstStyle/>
          <a:p>
            <a:r>
              <a:rPr lang="en-GB" sz="2000" dirty="0"/>
              <a:t>In order to evaluate their work, they implemented their policy learning module on a two-tier web application installed on Amazon Elastic Compute Cloud (EC2) and </a:t>
            </a:r>
            <a:r>
              <a:rPr lang="en-GB" sz="2000" dirty="0" err="1"/>
              <a:t>RUBiS</a:t>
            </a:r>
            <a:r>
              <a:rPr lang="en-GB" sz="2000" dirty="0"/>
              <a:t>, a benchmark Web application for auctions, as a sample web application. </a:t>
            </a:r>
          </a:p>
          <a:p>
            <a:r>
              <a:rPr lang="en-GB" sz="2000" dirty="0"/>
              <a:t>Two experiments – light workload pattern and heavy workload pattern. </a:t>
            </a:r>
          </a:p>
          <a:p>
            <a:r>
              <a:rPr lang="en-GB" sz="2000" dirty="0"/>
              <a:t>Analysed and compared the performance of their policy learning methods with the industry standard rule based methods CPU reactive and response reactive. </a:t>
            </a:r>
          </a:p>
          <a:p>
            <a:r>
              <a:rPr lang="en-GB" sz="2000" dirty="0"/>
              <a:t>The performance metrics they looked at were the total number of allocated CPU hours and the percentage of requests violating the SLA. </a:t>
            </a:r>
          </a:p>
          <a:p>
            <a:r>
              <a:rPr lang="en-GB" sz="2000" dirty="0"/>
              <a:t>Their proposed solutions allocated fewer CPU hours in the policy learning stage for both experiments.</a:t>
            </a:r>
          </a:p>
          <a:p>
            <a:r>
              <a:rPr lang="en-GB" sz="2000" dirty="0"/>
              <a:t>However, in terms of requests violating the SLA, they had a higher percentage for exploration and exploitation phases compared to CPU reactive and response reactive. </a:t>
            </a:r>
          </a:p>
        </p:txBody>
      </p:sp>
    </p:spTree>
    <p:extLst>
      <p:ext uri="{BB962C8B-B14F-4D97-AF65-F5344CB8AC3E}">
        <p14:creationId xmlns:p14="http://schemas.microsoft.com/office/powerpoint/2010/main" val="34500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none" dirty="0"/>
              <a:t>Review Paper – Strengths and Weaknesses</a:t>
            </a:r>
          </a:p>
        </p:txBody>
      </p:sp>
      <p:sp>
        <p:nvSpPr>
          <p:cNvPr id="3" name="Content Placeholder 2"/>
          <p:cNvSpPr>
            <a:spLocks noGrp="1"/>
          </p:cNvSpPr>
          <p:nvPr>
            <p:ph idx="1"/>
          </p:nvPr>
        </p:nvSpPr>
        <p:spPr>
          <a:xfrm>
            <a:off x="439678" y="1976833"/>
            <a:ext cx="11029615" cy="4638675"/>
          </a:xfrm>
        </p:spPr>
        <p:txBody>
          <a:bodyPr anchor="t">
            <a:normAutofit/>
          </a:bodyPr>
          <a:lstStyle/>
          <a:p>
            <a:r>
              <a:rPr lang="en-GB" sz="2000" dirty="0"/>
              <a:t>Strengths</a:t>
            </a:r>
          </a:p>
          <a:p>
            <a:pPr lvl="1">
              <a:buFont typeface="Wingdings" panose="05000000000000000000" pitchFamily="2" charset="2"/>
              <a:buChar char="v"/>
            </a:pPr>
            <a:r>
              <a:rPr lang="en-GB" sz="1800" dirty="0"/>
              <a:t>Their proposed method is it considers both the raw arrival rate and the workload pattern - the learner is better at provisioning resources. </a:t>
            </a:r>
          </a:p>
          <a:p>
            <a:pPr lvl="1">
              <a:buFont typeface="Wingdings" panose="05000000000000000000" pitchFamily="2" charset="2"/>
              <a:buChar char="v"/>
            </a:pPr>
            <a:r>
              <a:rPr lang="en-GB" sz="1800" dirty="0"/>
              <a:t>Scaling strategy - prioritize scaling out at the web tier over database tier for actions with same response time. – Avoid data synchronization in the database tier and overhead load balancing at the web tier caused by database tier.</a:t>
            </a:r>
          </a:p>
          <a:p>
            <a:r>
              <a:rPr lang="en-GB" sz="2000" dirty="0"/>
              <a:t>Weakness</a:t>
            </a:r>
          </a:p>
          <a:p>
            <a:pPr lvl="1">
              <a:buFont typeface="Wingdings" panose="05000000000000000000" pitchFamily="2" charset="2"/>
              <a:buChar char="v"/>
            </a:pPr>
            <a:r>
              <a:rPr lang="en-GB" sz="1800" dirty="0"/>
              <a:t>Assumption that their system would always have sufficient bandwidth and enough time would be given to the auto-scaler to collect access logs from the application, learn and implement a policy before workload changes occur.</a:t>
            </a:r>
          </a:p>
        </p:txBody>
      </p:sp>
    </p:spTree>
    <p:extLst>
      <p:ext uri="{BB962C8B-B14F-4D97-AF65-F5344CB8AC3E}">
        <p14:creationId xmlns:p14="http://schemas.microsoft.com/office/powerpoint/2010/main" val="2821196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AA14DC-37F4-407D-8D2D-A64730DAA6A0}"/>
              </a:ext>
            </a:extLst>
          </p:cNvPr>
          <p:cNvSpPr>
            <a:spLocks noGrp="1"/>
          </p:cNvSpPr>
          <p:nvPr>
            <p:ph type="ctrTitle"/>
          </p:nvPr>
        </p:nvSpPr>
        <p:spPr>
          <a:xfrm>
            <a:off x="447841" y="1020431"/>
            <a:ext cx="11496509" cy="1932319"/>
          </a:xfrm>
        </p:spPr>
        <p:txBody>
          <a:bodyPr/>
          <a:lstStyle/>
          <a:p>
            <a:r>
              <a:rPr lang="en-GB" cap="none" dirty="0"/>
              <a:t>Time Series Analysis based Technique</a:t>
            </a:r>
          </a:p>
        </p:txBody>
      </p:sp>
      <p:sp>
        <p:nvSpPr>
          <p:cNvPr id="7" name="Slide Number Placeholder 6">
            <a:extLst>
              <a:ext uri="{FF2B5EF4-FFF2-40B4-BE49-F238E27FC236}">
                <a16:creationId xmlns:a16="http://schemas.microsoft.com/office/drawing/2014/main" id="{59D1F2A6-0268-410F-979B-FCE5D06CF370}"/>
              </a:ext>
            </a:extLst>
          </p:cNvPr>
          <p:cNvSpPr>
            <a:spLocks noGrp="1"/>
          </p:cNvSpPr>
          <p:nvPr>
            <p:ph type="sldNum" sz="quarter" idx="12"/>
          </p:nvPr>
        </p:nvSpPr>
        <p:spPr/>
        <p:txBody>
          <a:bodyPr/>
          <a:lstStyle/>
          <a:p>
            <a:fld id="{3352CBF5-17B8-4387-88A6-ABF9F8C64D5A}" type="slidenum">
              <a:rPr lang="en-US" smtClean="0"/>
              <a:t>29</a:t>
            </a:fld>
            <a:endParaRPr lang="en-US"/>
          </a:p>
        </p:txBody>
      </p:sp>
    </p:spTree>
    <p:extLst>
      <p:ext uri="{BB962C8B-B14F-4D97-AF65-F5344CB8AC3E}">
        <p14:creationId xmlns:p14="http://schemas.microsoft.com/office/powerpoint/2010/main" val="3482530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AA14DC-37F4-407D-8D2D-A64730DAA6A0}"/>
              </a:ext>
            </a:extLst>
          </p:cNvPr>
          <p:cNvSpPr>
            <a:spLocks noGrp="1"/>
          </p:cNvSpPr>
          <p:nvPr>
            <p:ph type="ctrTitle"/>
          </p:nvPr>
        </p:nvSpPr>
        <p:spPr>
          <a:xfrm>
            <a:off x="447841" y="1020431"/>
            <a:ext cx="11496509" cy="1932319"/>
          </a:xfrm>
        </p:spPr>
        <p:txBody>
          <a:bodyPr/>
          <a:lstStyle/>
          <a:p>
            <a:r>
              <a:rPr lang="en-US" cap="none" dirty="0"/>
              <a:t>Introduction</a:t>
            </a:r>
            <a:endParaRPr lang="en-GB" cap="none" dirty="0"/>
          </a:p>
        </p:txBody>
      </p:sp>
      <p:sp>
        <p:nvSpPr>
          <p:cNvPr id="7" name="Slide Number Placeholder 6">
            <a:extLst>
              <a:ext uri="{FF2B5EF4-FFF2-40B4-BE49-F238E27FC236}">
                <a16:creationId xmlns:a16="http://schemas.microsoft.com/office/drawing/2014/main" id="{70774AB7-8287-4220-9D57-715064D5EE6B}"/>
              </a:ext>
            </a:extLst>
          </p:cNvPr>
          <p:cNvSpPr>
            <a:spLocks noGrp="1"/>
          </p:cNvSpPr>
          <p:nvPr>
            <p:ph type="sldNum" sz="quarter" idx="12"/>
          </p:nvPr>
        </p:nvSpPr>
        <p:spPr/>
        <p:txBody>
          <a:bodyPr/>
          <a:lstStyle/>
          <a:p>
            <a:fld id="{3352CBF5-17B8-4387-88A6-ABF9F8C64D5A}" type="slidenum">
              <a:rPr lang="en-US" smtClean="0"/>
              <a:t>3</a:t>
            </a:fld>
            <a:endParaRPr lang="en-US"/>
          </a:p>
        </p:txBody>
      </p:sp>
    </p:spTree>
    <p:extLst>
      <p:ext uri="{BB962C8B-B14F-4D97-AF65-F5344CB8AC3E}">
        <p14:creationId xmlns:p14="http://schemas.microsoft.com/office/powerpoint/2010/main" val="36528967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none" dirty="0"/>
              <a:t>Main Concept</a:t>
            </a:r>
          </a:p>
        </p:txBody>
      </p:sp>
      <p:sp>
        <p:nvSpPr>
          <p:cNvPr id="3" name="Content Placeholder 2"/>
          <p:cNvSpPr>
            <a:spLocks noGrp="1"/>
          </p:cNvSpPr>
          <p:nvPr>
            <p:ph idx="1"/>
          </p:nvPr>
        </p:nvSpPr>
        <p:spPr>
          <a:xfrm>
            <a:off x="461449" y="1996895"/>
            <a:ext cx="11295122" cy="4158949"/>
          </a:xfrm>
        </p:spPr>
        <p:txBody>
          <a:bodyPr anchor="t">
            <a:normAutofit/>
          </a:bodyPr>
          <a:lstStyle/>
          <a:p>
            <a:r>
              <a:rPr lang="en-US" sz="2000" dirty="0"/>
              <a:t>Auto-scaling problem can be divided into two main steps:</a:t>
            </a:r>
          </a:p>
          <a:p>
            <a:pPr lvl="1">
              <a:buFont typeface="Wingdings" panose="05000000000000000000" pitchFamily="2" charset="2"/>
              <a:buChar char="v"/>
            </a:pPr>
            <a:r>
              <a:rPr lang="en-US" sz="1800" dirty="0"/>
              <a:t>Prediction</a:t>
            </a:r>
          </a:p>
          <a:p>
            <a:pPr lvl="1">
              <a:buFont typeface="Wingdings" panose="05000000000000000000" pitchFamily="2" charset="2"/>
              <a:buChar char="v"/>
            </a:pPr>
            <a:r>
              <a:rPr lang="en-US" sz="1800" dirty="0"/>
              <a:t>Decision-making </a:t>
            </a:r>
          </a:p>
          <a:p>
            <a:pPr>
              <a:buSzPct val="100000"/>
              <a:buFont typeface="Wingdings" panose="05000000000000000000" pitchFamily="2" charset="2"/>
              <a:buChar char="§"/>
            </a:pPr>
            <a:r>
              <a:rPr lang="en-US" sz="2000" dirty="0"/>
              <a:t>Time series analysis can only be applied to the first step (i.e. prediction step).</a:t>
            </a:r>
            <a:endParaRPr lang="en-GB" sz="2000" dirty="0"/>
          </a:p>
          <a:p>
            <a:pPr>
              <a:buSzPct val="100000"/>
              <a:buFont typeface="Wingdings" panose="05000000000000000000" pitchFamily="2" charset="2"/>
              <a:buChar char="§"/>
            </a:pPr>
            <a:r>
              <a:rPr lang="en-US" sz="2000" dirty="0"/>
              <a:t>Time Series prediction:</a:t>
            </a:r>
          </a:p>
          <a:p>
            <a:pPr lvl="1">
              <a:buFont typeface="Wingdings" panose="05000000000000000000" pitchFamily="2" charset="2"/>
              <a:buChar char="v"/>
            </a:pPr>
            <a:r>
              <a:rPr lang="en-US" sz="1800" dirty="0"/>
              <a:t>Analyzing the historical data</a:t>
            </a:r>
          </a:p>
          <a:p>
            <a:pPr lvl="1">
              <a:buFont typeface="Wingdings" panose="05000000000000000000" pitchFamily="2" charset="2"/>
              <a:buChar char="v"/>
            </a:pPr>
            <a:r>
              <a:rPr lang="en-US" sz="1800" dirty="0"/>
              <a:t>Historical data are performance metrics</a:t>
            </a:r>
          </a:p>
          <a:p>
            <a:pPr lvl="1">
              <a:buFont typeface="Wingdings" panose="05000000000000000000" pitchFamily="2" charset="2"/>
              <a:buChar char="v"/>
            </a:pPr>
            <a:r>
              <a:rPr lang="en-US" sz="1800" dirty="0"/>
              <a:t>Historical data (i.e. </a:t>
            </a:r>
            <a:r>
              <a:rPr lang="en-US" sz="1800" b="1" dirty="0"/>
              <a:t>q observation </a:t>
            </a:r>
            <a:r>
              <a:rPr lang="en-US" sz="1800" dirty="0"/>
              <a:t>) periodically sampled at fixed time intervals at a predefined </a:t>
            </a:r>
            <a:r>
              <a:rPr lang="en-US" sz="1800" b="1" dirty="0"/>
              <a:t>window size w</a:t>
            </a:r>
            <a:r>
              <a:rPr lang="en-US" sz="1800" dirty="0"/>
              <a:t>. </a:t>
            </a:r>
          </a:p>
          <a:p>
            <a:pPr lvl="1">
              <a:buFont typeface="Wingdings" panose="05000000000000000000" pitchFamily="2" charset="2"/>
              <a:buChar char="v"/>
            </a:pPr>
            <a:r>
              <a:rPr lang="en-US" sz="1800" dirty="0"/>
              <a:t>Last q observations are used for prediction.  </a:t>
            </a:r>
          </a:p>
          <a:p>
            <a:pPr lvl="1">
              <a:buFont typeface="Wingdings" panose="05000000000000000000" pitchFamily="2" charset="2"/>
              <a:buChar char="v"/>
            </a:pPr>
            <a:endParaRPr lang="en-US" sz="2000" dirty="0"/>
          </a:p>
          <a:p>
            <a:pPr marL="0" indent="0">
              <a:buNone/>
            </a:pPr>
            <a:endParaRPr lang="en-GB" sz="2000" dirty="0"/>
          </a:p>
          <a:p>
            <a:pPr marL="0" indent="0">
              <a:buNone/>
            </a:pPr>
            <a:endParaRPr sz="2000" dirty="0"/>
          </a:p>
        </p:txBody>
      </p:sp>
      <p:sp>
        <p:nvSpPr>
          <p:cNvPr id="9" name="Slide Number Placeholder 8">
            <a:extLst>
              <a:ext uri="{FF2B5EF4-FFF2-40B4-BE49-F238E27FC236}">
                <a16:creationId xmlns:a16="http://schemas.microsoft.com/office/drawing/2014/main" id="{216291BB-367B-4EA1-AFEA-B6037856AF29}"/>
              </a:ext>
            </a:extLst>
          </p:cNvPr>
          <p:cNvSpPr>
            <a:spLocks noGrp="1"/>
          </p:cNvSpPr>
          <p:nvPr>
            <p:ph type="sldNum" sz="quarter" idx="12"/>
          </p:nvPr>
        </p:nvSpPr>
        <p:spPr/>
        <p:txBody>
          <a:bodyPr/>
          <a:lstStyle/>
          <a:p>
            <a:fld id="{3352CBF5-17B8-4387-88A6-ABF9F8C64D5A}" type="slidenum">
              <a:rPr lang="en-US" smtClean="0"/>
              <a:t>30</a:t>
            </a:fld>
            <a:endParaRPr lang="en-US"/>
          </a:p>
        </p:txBody>
      </p:sp>
    </p:spTree>
    <p:extLst>
      <p:ext uri="{BB962C8B-B14F-4D97-AF65-F5344CB8AC3E}">
        <p14:creationId xmlns:p14="http://schemas.microsoft.com/office/powerpoint/2010/main" val="40627334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9158D-CABB-4B88-8DA9-62C063E84DC2}"/>
              </a:ext>
            </a:extLst>
          </p:cNvPr>
          <p:cNvSpPr>
            <a:spLocks noGrp="1"/>
          </p:cNvSpPr>
          <p:nvPr>
            <p:ph type="title"/>
          </p:nvPr>
        </p:nvSpPr>
        <p:spPr/>
        <p:txBody>
          <a:bodyPr vert="horz" lIns="91440" tIns="45720" rIns="91440" bIns="45720" rtlCol="0">
            <a:normAutofit/>
          </a:bodyPr>
          <a:lstStyle/>
          <a:p>
            <a:r>
              <a:rPr lang="en-US" cap="none" dirty="0"/>
              <a:t>Review Paper – Brief Description</a:t>
            </a:r>
          </a:p>
        </p:txBody>
      </p:sp>
      <p:sp>
        <p:nvSpPr>
          <p:cNvPr id="4" name="Content Placeholder 3">
            <a:extLst>
              <a:ext uri="{FF2B5EF4-FFF2-40B4-BE49-F238E27FC236}">
                <a16:creationId xmlns:a16="http://schemas.microsoft.com/office/drawing/2014/main" id="{C98DE769-0D9B-4D26-B72F-F970F7BF2C1E}"/>
              </a:ext>
            </a:extLst>
          </p:cNvPr>
          <p:cNvSpPr>
            <a:spLocks noGrp="1"/>
          </p:cNvSpPr>
          <p:nvPr>
            <p:ph idx="1"/>
          </p:nvPr>
        </p:nvSpPr>
        <p:spPr>
          <a:xfrm>
            <a:off x="447378" y="1996895"/>
            <a:ext cx="11029616" cy="4480105"/>
          </a:xfrm>
        </p:spPr>
        <p:txBody>
          <a:bodyPr anchor="t">
            <a:normAutofit/>
          </a:bodyPr>
          <a:lstStyle/>
          <a:p>
            <a:r>
              <a:rPr lang="en-US" sz="2000" dirty="0"/>
              <a:t>Paper title – ‘</a:t>
            </a:r>
            <a:r>
              <a:rPr lang="en-US" sz="2000" dirty="0" err="1"/>
              <a:t>Hybridscaler</a:t>
            </a:r>
            <a:r>
              <a:rPr lang="en-US" sz="2000" dirty="0"/>
              <a:t>: Handling bursting workload for multitier web applications in cloud’</a:t>
            </a:r>
          </a:p>
          <a:p>
            <a:pPr marL="0" indent="0">
              <a:buNone/>
            </a:pPr>
            <a:endParaRPr lang="en-US" sz="2000" dirty="0"/>
          </a:p>
          <a:p>
            <a:r>
              <a:rPr lang="en-US" sz="2000" dirty="0"/>
              <a:t>This work proposed a </a:t>
            </a:r>
            <a:r>
              <a:rPr lang="en-US" sz="2000" dirty="0" err="1"/>
              <a:t>hybridScaler</a:t>
            </a:r>
            <a:r>
              <a:rPr lang="en-US" sz="2000" dirty="0"/>
              <a:t> algorithm for resource allocation which combines between horizontal and vertical scaling.</a:t>
            </a:r>
          </a:p>
          <a:p>
            <a:pPr marL="0" indent="0">
              <a:buNone/>
            </a:pPr>
            <a:endParaRPr lang="en-US" sz="2000" dirty="0"/>
          </a:p>
          <a:p>
            <a:r>
              <a:rPr lang="en-US" sz="2000" dirty="0"/>
              <a:t>They propose an algorithm that gives the scaling-decision without specifying the number of resources to allocate. </a:t>
            </a:r>
          </a:p>
          <a:p>
            <a:pPr lvl="1">
              <a:buFont typeface="Wingdings" panose="05000000000000000000" pitchFamily="2" charset="2"/>
              <a:buChar char="v"/>
            </a:pPr>
            <a:r>
              <a:rPr lang="en-US" sz="1800" dirty="0"/>
              <a:t>Vertical scaling</a:t>
            </a:r>
          </a:p>
          <a:p>
            <a:pPr lvl="1">
              <a:buFont typeface="Wingdings" panose="05000000000000000000" pitchFamily="2" charset="2"/>
              <a:buChar char="v"/>
            </a:pPr>
            <a:r>
              <a:rPr lang="en-US" sz="1800" dirty="0"/>
              <a:t>Horizontal scaling</a:t>
            </a:r>
          </a:p>
          <a:p>
            <a:endParaRPr lang="en-US" sz="2000" dirty="0"/>
          </a:p>
        </p:txBody>
      </p:sp>
      <p:sp>
        <p:nvSpPr>
          <p:cNvPr id="9" name="Slide Number Placeholder 8">
            <a:extLst>
              <a:ext uri="{FF2B5EF4-FFF2-40B4-BE49-F238E27FC236}">
                <a16:creationId xmlns:a16="http://schemas.microsoft.com/office/drawing/2014/main" id="{C53AD969-BEAD-481A-938F-2D5A465C908C}"/>
              </a:ext>
            </a:extLst>
          </p:cNvPr>
          <p:cNvSpPr>
            <a:spLocks noGrp="1"/>
          </p:cNvSpPr>
          <p:nvPr>
            <p:ph type="sldNum" sz="quarter" idx="12"/>
          </p:nvPr>
        </p:nvSpPr>
        <p:spPr/>
        <p:txBody>
          <a:bodyPr/>
          <a:lstStyle/>
          <a:p>
            <a:fld id="{3352CBF5-17B8-4387-88A6-ABF9F8C64D5A}" type="slidenum">
              <a:rPr lang="en-US" smtClean="0"/>
              <a:t>31</a:t>
            </a:fld>
            <a:endParaRPr lang="en-US"/>
          </a:p>
        </p:txBody>
      </p:sp>
    </p:spTree>
    <p:extLst>
      <p:ext uri="{BB962C8B-B14F-4D97-AF65-F5344CB8AC3E}">
        <p14:creationId xmlns:p14="http://schemas.microsoft.com/office/powerpoint/2010/main" val="11828310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9158D-CABB-4B88-8DA9-62C063E84DC2}"/>
              </a:ext>
            </a:extLst>
          </p:cNvPr>
          <p:cNvSpPr>
            <a:spLocks noGrp="1"/>
          </p:cNvSpPr>
          <p:nvPr>
            <p:ph type="title"/>
          </p:nvPr>
        </p:nvSpPr>
        <p:spPr/>
        <p:txBody>
          <a:bodyPr vert="horz" lIns="91440" tIns="45720" rIns="91440" bIns="45720" rtlCol="0">
            <a:normAutofit/>
          </a:bodyPr>
          <a:lstStyle/>
          <a:p>
            <a:r>
              <a:rPr lang="en-US" cap="none" dirty="0"/>
              <a:t>Review Paper – Approach Overview</a:t>
            </a:r>
          </a:p>
        </p:txBody>
      </p:sp>
      <p:sp>
        <p:nvSpPr>
          <p:cNvPr id="4" name="Content Placeholder 3">
            <a:extLst>
              <a:ext uri="{FF2B5EF4-FFF2-40B4-BE49-F238E27FC236}">
                <a16:creationId xmlns:a16="http://schemas.microsoft.com/office/drawing/2014/main" id="{C98DE769-0D9B-4D26-B72F-F970F7BF2C1E}"/>
              </a:ext>
            </a:extLst>
          </p:cNvPr>
          <p:cNvSpPr>
            <a:spLocks noGrp="1"/>
          </p:cNvSpPr>
          <p:nvPr>
            <p:ph idx="1"/>
          </p:nvPr>
        </p:nvSpPr>
        <p:spPr>
          <a:xfrm>
            <a:off x="447378" y="1996895"/>
            <a:ext cx="11029616" cy="4480105"/>
          </a:xfrm>
        </p:spPr>
        <p:txBody>
          <a:bodyPr anchor="t">
            <a:normAutofit/>
          </a:bodyPr>
          <a:lstStyle/>
          <a:p>
            <a:r>
              <a:rPr lang="en-US" sz="2000" dirty="0"/>
              <a:t>Why Combine both scaling techniques, horizontal and vertical? </a:t>
            </a:r>
          </a:p>
          <a:p>
            <a:pPr lvl="1">
              <a:buFont typeface="Wingdings" panose="05000000000000000000" pitchFamily="2" charset="2"/>
              <a:buChar char="v"/>
            </a:pPr>
            <a:r>
              <a:rPr lang="en-US" sz="1800" b="1" dirty="0"/>
              <a:t>Reactive horizontal scaling</a:t>
            </a:r>
          </a:p>
          <a:p>
            <a:pPr lvl="2">
              <a:buFont typeface="Arial" panose="020B0604020202020204" pitchFamily="34" charset="0"/>
              <a:buChar char="•"/>
            </a:pPr>
            <a:r>
              <a:rPr lang="en-US" sz="1600" dirty="0"/>
              <a:t>VMs booting time overhead – ranges between 5 to 10 minutes  </a:t>
            </a:r>
          </a:p>
          <a:p>
            <a:pPr marL="630000" lvl="2" indent="0">
              <a:buNone/>
            </a:pPr>
            <a:endParaRPr lang="en-US" sz="1800" dirty="0"/>
          </a:p>
          <a:p>
            <a:pPr lvl="1">
              <a:buFont typeface="Wingdings" panose="05000000000000000000" pitchFamily="2" charset="2"/>
              <a:buChar char="v"/>
            </a:pPr>
            <a:r>
              <a:rPr lang="en-US" sz="1800" b="1" dirty="0"/>
              <a:t>Proactive horizontal scaling</a:t>
            </a:r>
          </a:p>
          <a:p>
            <a:pPr lvl="2">
              <a:buFont typeface="Arial" panose="020B0604020202020204" pitchFamily="34" charset="0"/>
              <a:buChar char="•"/>
            </a:pPr>
            <a:r>
              <a:rPr lang="en-US" sz="1800" dirty="0"/>
              <a:t>Short-term bursting workload </a:t>
            </a:r>
            <a:r>
              <a:rPr lang="en-US" sz="1600" dirty="0"/>
              <a:t>cause extra cost and significant overhead. </a:t>
            </a:r>
          </a:p>
          <a:p>
            <a:pPr marL="630000" lvl="2" indent="0">
              <a:buNone/>
            </a:pPr>
            <a:endParaRPr lang="en-US" sz="1800" dirty="0"/>
          </a:p>
          <a:p>
            <a:pPr lvl="1">
              <a:buFont typeface="Wingdings" panose="05000000000000000000" pitchFamily="2" charset="2"/>
              <a:buChar char="v"/>
            </a:pPr>
            <a:r>
              <a:rPr lang="en-US" sz="1800" b="1" dirty="0"/>
              <a:t>Reactive vertical scaling</a:t>
            </a:r>
          </a:p>
          <a:p>
            <a:pPr lvl="2">
              <a:buFont typeface="Arial" panose="020B0604020202020204" pitchFamily="34" charset="0"/>
              <a:buChar char="•"/>
            </a:pPr>
            <a:r>
              <a:rPr lang="en-US" sz="1800" dirty="0"/>
              <a:t>A lightweight approach which adds/remove VCPUs and RAMs instantly.</a:t>
            </a:r>
            <a:endParaRPr lang="en-US" sz="1800" b="1" dirty="0"/>
          </a:p>
        </p:txBody>
      </p:sp>
      <p:sp>
        <p:nvSpPr>
          <p:cNvPr id="9" name="Slide Number Placeholder 8">
            <a:extLst>
              <a:ext uri="{FF2B5EF4-FFF2-40B4-BE49-F238E27FC236}">
                <a16:creationId xmlns:a16="http://schemas.microsoft.com/office/drawing/2014/main" id="{C53AD969-BEAD-481A-938F-2D5A465C908C}"/>
              </a:ext>
            </a:extLst>
          </p:cNvPr>
          <p:cNvSpPr>
            <a:spLocks noGrp="1"/>
          </p:cNvSpPr>
          <p:nvPr>
            <p:ph type="sldNum" sz="quarter" idx="12"/>
          </p:nvPr>
        </p:nvSpPr>
        <p:spPr/>
        <p:txBody>
          <a:bodyPr/>
          <a:lstStyle/>
          <a:p>
            <a:fld id="{3352CBF5-17B8-4387-88A6-ABF9F8C64D5A}" type="slidenum">
              <a:rPr lang="en-US" smtClean="0"/>
              <a:t>32</a:t>
            </a:fld>
            <a:endParaRPr lang="en-US"/>
          </a:p>
        </p:txBody>
      </p:sp>
    </p:spTree>
    <p:extLst>
      <p:ext uri="{BB962C8B-B14F-4D97-AF65-F5344CB8AC3E}">
        <p14:creationId xmlns:p14="http://schemas.microsoft.com/office/powerpoint/2010/main" val="18853017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9158D-CABB-4B88-8DA9-62C063E84DC2}"/>
              </a:ext>
            </a:extLst>
          </p:cNvPr>
          <p:cNvSpPr>
            <a:spLocks noGrp="1"/>
          </p:cNvSpPr>
          <p:nvPr>
            <p:ph type="title"/>
          </p:nvPr>
        </p:nvSpPr>
        <p:spPr/>
        <p:txBody>
          <a:bodyPr vert="horz" lIns="91440" tIns="45720" rIns="91440" bIns="45720" rtlCol="0">
            <a:normAutofit/>
          </a:bodyPr>
          <a:lstStyle/>
          <a:p>
            <a:r>
              <a:rPr lang="en-US" cap="none" dirty="0"/>
              <a:t>Review Paper – Approach Architecture </a:t>
            </a:r>
          </a:p>
        </p:txBody>
      </p:sp>
      <p:pic>
        <p:nvPicPr>
          <p:cNvPr id="5" name="Content Placeholder 4" descr="A screenshot of a cell phone&#10;&#10;Description generated with very high confidence">
            <a:extLst>
              <a:ext uri="{FF2B5EF4-FFF2-40B4-BE49-F238E27FC236}">
                <a16:creationId xmlns:a16="http://schemas.microsoft.com/office/drawing/2014/main" id="{CCC34B5C-43CF-4D4D-A46A-EA350706F5E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21320" y="1884910"/>
            <a:ext cx="5100509" cy="4947747"/>
          </a:xfrm>
        </p:spPr>
      </p:pic>
      <p:sp>
        <p:nvSpPr>
          <p:cNvPr id="9" name="Slide Number Placeholder 8">
            <a:extLst>
              <a:ext uri="{FF2B5EF4-FFF2-40B4-BE49-F238E27FC236}">
                <a16:creationId xmlns:a16="http://schemas.microsoft.com/office/drawing/2014/main" id="{C53AD969-BEAD-481A-938F-2D5A465C908C}"/>
              </a:ext>
            </a:extLst>
          </p:cNvPr>
          <p:cNvSpPr>
            <a:spLocks noGrp="1"/>
          </p:cNvSpPr>
          <p:nvPr>
            <p:ph type="sldNum" sz="quarter" idx="12"/>
          </p:nvPr>
        </p:nvSpPr>
        <p:spPr/>
        <p:txBody>
          <a:bodyPr/>
          <a:lstStyle/>
          <a:p>
            <a:fld id="{3352CBF5-17B8-4387-88A6-ABF9F8C64D5A}" type="slidenum">
              <a:rPr lang="en-US" smtClean="0"/>
              <a:t>33</a:t>
            </a:fld>
            <a:endParaRPr lang="en-US"/>
          </a:p>
        </p:txBody>
      </p:sp>
      <p:sp>
        <p:nvSpPr>
          <p:cNvPr id="6" name="TextBox 5">
            <a:extLst>
              <a:ext uri="{FF2B5EF4-FFF2-40B4-BE49-F238E27FC236}">
                <a16:creationId xmlns:a16="http://schemas.microsoft.com/office/drawing/2014/main" id="{91E3748B-21C2-439B-959C-C5790FF7C608}"/>
              </a:ext>
            </a:extLst>
          </p:cNvPr>
          <p:cNvSpPr txBox="1"/>
          <p:nvPr/>
        </p:nvSpPr>
        <p:spPr>
          <a:xfrm>
            <a:off x="6357257" y="1981739"/>
            <a:ext cx="5253551" cy="5355312"/>
          </a:xfrm>
          <a:prstGeom prst="rect">
            <a:avLst/>
          </a:prstGeom>
          <a:noFill/>
        </p:spPr>
        <p:txBody>
          <a:bodyPr wrap="square" rtlCol="0">
            <a:spAutoFit/>
          </a:bodyPr>
          <a:lstStyle/>
          <a:p>
            <a:pPr marL="322650" indent="-342900" defTabSz="457200">
              <a:spcBef>
                <a:spcPct val="20000"/>
              </a:spcBef>
              <a:spcAft>
                <a:spcPts val="600"/>
              </a:spcAft>
              <a:buClr>
                <a:schemeClr val="accent2"/>
              </a:buClr>
              <a:buSzPct val="92000"/>
              <a:buFont typeface="Wingdings" panose="05000000000000000000" pitchFamily="2" charset="2"/>
              <a:buChar char="§"/>
            </a:pPr>
            <a:r>
              <a:rPr lang="en-US" sz="2000" dirty="0">
                <a:solidFill>
                  <a:schemeClr val="tx2"/>
                </a:solidFill>
              </a:rPr>
              <a:t>Performance metrics used: </a:t>
            </a:r>
          </a:p>
          <a:p>
            <a:pPr marL="779850" lvl="1" indent="-342900" defTabSz="457200">
              <a:spcBef>
                <a:spcPct val="20000"/>
              </a:spcBef>
              <a:spcAft>
                <a:spcPts val="600"/>
              </a:spcAft>
              <a:buClr>
                <a:schemeClr val="accent2"/>
              </a:buClr>
              <a:buSzPct val="92000"/>
              <a:buFont typeface="Wingdings" panose="05000000000000000000" pitchFamily="2" charset="2"/>
              <a:buChar char="v"/>
            </a:pPr>
            <a:r>
              <a:rPr lang="en-US" sz="2000" dirty="0">
                <a:solidFill>
                  <a:schemeClr val="tx2"/>
                </a:solidFill>
              </a:rPr>
              <a:t>Users request rate </a:t>
            </a:r>
          </a:p>
          <a:p>
            <a:pPr lvl="1"/>
            <a:endParaRPr lang="en-US" sz="2000" dirty="0">
              <a:solidFill>
                <a:schemeClr val="tx2"/>
              </a:solidFill>
            </a:endParaRPr>
          </a:p>
          <a:p>
            <a:pPr marL="322650" indent="-342900" defTabSz="457200">
              <a:spcBef>
                <a:spcPct val="20000"/>
              </a:spcBef>
              <a:spcAft>
                <a:spcPts val="600"/>
              </a:spcAft>
              <a:buClr>
                <a:schemeClr val="accent2"/>
              </a:buClr>
              <a:buSzPct val="92000"/>
              <a:buFont typeface="Wingdings" panose="05000000000000000000" pitchFamily="2" charset="2"/>
              <a:buChar char="§"/>
            </a:pPr>
            <a:r>
              <a:rPr lang="en-US" sz="2000" dirty="0">
                <a:solidFill>
                  <a:schemeClr val="tx2"/>
                </a:solidFill>
              </a:rPr>
              <a:t>Resource Pressure Model predicts: </a:t>
            </a:r>
          </a:p>
          <a:p>
            <a:pPr marL="779850" lvl="1" indent="-342900" defTabSz="457200">
              <a:spcBef>
                <a:spcPct val="20000"/>
              </a:spcBef>
              <a:spcAft>
                <a:spcPts val="600"/>
              </a:spcAft>
              <a:buClr>
                <a:schemeClr val="accent2"/>
              </a:buClr>
              <a:buSzPct val="92000"/>
              <a:buFont typeface="Wingdings" panose="05000000000000000000" pitchFamily="2" charset="2"/>
              <a:buChar char="v"/>
            </a:pPr>
            <a:r>
              <a:rPr lang="en-US" sz="2000" dirty="0">
                <a:solidFill>
                  <a:schemeClr val="tx2"/>
                </a:solidFill>
              </a:rPr>
              <a:t>Number of VMs</a:t>
            </a:r>
          </a:p>
          <a:p>
            <a:pPr marL="779850" lvl="1" indent="-342900" defTabSz="457200">
              <a:spcBef>
                <a:spcPct val="20000"/>
              </a:spcBef>
              <a:spcAft>
                <a:spcPts val="600"/>
              </a:spcAft>
              <a:buClr>
                <a:schemeClr val="accent2"/>
              </a:buClr>
              <a:buSzPct val="92000"/>
              <a:buFont typeface="Wingdings" panose="05000000000000000000" pitchFamily="2" charset="2"/>
              <a:buChar char="v"/>
            </a:pPr>
            <a:r>
              <a:rPr lang="en-US" sz="2000" dirty="0">
                <a:solidFill>
                  <a:schemeClr val="tx2"/>
                </a:solidFill>
              </a:rPr>
              <a:t>Number of  VCPUs</a:t>
            </a:r>
          </a:p>
          <a:p>
            <a:pPr marL="742950" lvl="1" indent="-285750">
              <a:buFont typeface="Arial" panose="020B0604020202020204" pitchFamily="34" charset="0"/>
              <a:buChar char="•"/>
            </a:pPr>
            <a:endParaRPr lang="en-US" sz="2000" dirty="0">
              <a:solidFill>
                <a:schemeClr val="tx2"/>
              </a:solidFill>
            </a:endParaRPr>
          </a:p>
          <a:p>
            <a:pPr marL="322650" indent="-342900" defTabSz="457200">
              <a:spcBef>
                <a:spcPct val="20000"/>
              </a:spcBef>
              <a:spcAft>
                <a:spcPts val="600"/>
              </a:spcAft>
              <a:buClr>
                <a:schemeClr val="accent2"/>
              </a:buClr>
              <a:buSzPct val="92000"/>
              <a:buFont typeface="Wingdings" panose="05000000000000000000" pitchFamily="2" charset="2"/>
              <a:buChar char="§"/>
            </a:pPr>
            <a:r>
              <a:rPr lang="en-US" sz="2000" dirty="0">
                <a:solidFill>
                  <a:schemeClr val="tx2"/>
                </a:solidFill>
              </a:rPr>
              <a:t>First action </a:t>
            </a:r>
            <a:r>
              <a:rPr lang="en-US" sz="2000" dirty="0">
                <a:solidFill>
                  <a:schemeClr val="tx2"/>
                </a:solidFill>
                <a:sym typeface="Wingdings" panose="05000000000000000000" pitchFamily="2" charset="2"/>
              </a:rPr>
              <a:t> to scale horizontally for the next hour. </a:t>
            </a:r>
          </a:p>
          <a:p>
            <a:pPr marL="285750" indent="-306000" defTabSz="457200">
              <a:spcBef>
                <a:spcPct val="20000"/>
              </a:spcBef>
              <a:spcAft>
                <a:spcPts val="600"/>
              </a:spcAft>
              <a:buClr>
                <a:schemeClr val="accent2"/>
              </a:buClr>
              <a:buSzPct val="92000"/>
              <a:buFont typeface="Arial" panose="020B0604020202020204" pitchFamily="34" charset="0"/>
              <a:buChar char="•"/>
            </a:pPr>
            <a:endParaRPr lang="en-US" sz="2000" dirty="0">
              <a:solidFill>
                <a:schemeClr val="tx2"/>
              </a:solidFill>
              <a:sym typeface="Wingdings" panose="05000000000000000000" pitchFamily="2" charset="2"/>
            </a:endParaRPr>
          </a:p>
          <a:p>
            <a:pPr marL="322650" indent="-342900" defTabSz="457200">
              <a:spcBef>
                <a:spcPct val="20000"/>
              </a:spcBef>
              <a:spcAft>
                <a:spcPts val="600"/>
              </a:spcAft>
              <a:buClr>
                <a:schemeClr val="accent2"/>
              </a:buClr>
              <a:buSzPct val="92000"/>
              <a:buFont typeface="Wingdings" panose="05000000000000000000" pitchFamily="2" charset="2"/>
              <a:buChar char="§"/>
            </a:pPr>
            <a:r>
              <a:rPr lang="en-US" sz="2000" dirty="0">
                <a:solidFill>
                  <a:schemeClr val="tx2"/>
                </a:solidFill>
                <a:sym typeface="Wingdings" panose="05000000000000000000" pitchFamily="2" charset="2"/>
              </a:rPr>
              <a:t>SLA violation detection  scale vertically </a:t>
            </a:r>
            <a:endParaRPr lang="en-US" sz="2000" dirty="0">
              <a:solidFill>
                <a:schemeClr val="tx2"/>
              </a:solidFill>
            </a:endParaRP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6576482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9158D-CABB-4B88-8DA9-62C063E84DC2}"/>
              </a:ext>
            </a:extLst>
          </p:cNvPr>
          <p:cNvSpPr>
            <a:spLocks noGrp="1"/>
          </p:cNvSpPr>
          <p:nvPr>
            <p:ph type="title"/>
          </p:nvPr>
        </p:nvSpPr>
        <p:spPr/>
        <p:txBody>
          <a:bodyPr vert="horz" lIns="91440" tIns="45720" rIns="91440" bIns="45720" rtlCol="0">
            <a:normAutofit/>
          </a:bodyPr>
          <a:lstStyle/>
          <a:p>
            <a:r>
              <a:rPr lang="en-US" cap="none" dirty="0"/>
              <a:t>Strengths and Weaknesses</a:t>
            </a:r>
          </a:p>
        </p:txBody>
      </p:sp>
      <p:sp>
        <p:nvSpPr>
          <p:cNvPr id="9" name="Slide Number Placeholder 8">
            <a:extLst>
              <a:ext uri="{FF2B5EF4-FFF2-40B4-BE49-F238E27FC236}">
                <a16:creationId xmlns:a16="http://schemas.microsoft.com/office/drawing/2014/main" id="{C53AD969-BEAD-481A-938F-2D5A465C908C}"/>
              </a:ext>
            </a:extLst>
          </p:cNvPr>
          <p:cNvSpPr>
            <a:spLocks noGrp="1"/>
          </p:cNvSpPr>
          <p:nvPr>
            <p:ph type="sldNum" sz="quarter" idx="12"/>
          </p:nvPr>
        </p:nvSpPr>
        <p:spPr/>
        <p:txBody>
          <a:bodyPr/>
          <a:lstStyle/>
          <a:p>
            <a:fld id="{3352CBF5-17B8-4387-88A6-ABF9F8C64D5A}" type="slidenum">
              <a:rPr lang="en-US" smtClean="0"/>
              <a:t>34</a:t>
            </a:fld>
            <a:endParaRPr lang="en-US"/>
          </a:p>
        </p:txBody>
      </p:sp>
      <p:sp>
        <p:nvSpPr>
          <p:cNvPr id="4" name="Content Placeholder 3">
            <a:extLst>
              <a:ext uri="{FF2B5EF4-FFF2-40B4-BE49-F238E27FC236}">
                <a16:creationId xmlns:a16="http://schemas.microsoft.com/office/drawing/2014/main" id="{4CE47634-59C3-43BE-85F0-30002F1BEA16}"/>
              </a:ext>
            </a:extLst>
          </p:cNvPr>
          <p:cNvSpPr>
            <a:spLocks noGrp="1"/>
          </p:cNvSpPr>
          <p:nvPr>
            <p:ph idx="1"/>
          </p:nvPr>
        </p:nvSpPr>
        <p:spPr>
          <a:xfrm>
            <a:off x="461449" y="1981200"/>
            <a:ext cx="11149359" cy="4724400"/>
          </a:xfrm>
        </p:spPr>
        <p:txBody>
          <a:bodyPr anchor="t"/>
          <a:lstStyle/>
          <a:p>
            <a:r>
              <a:rPr lang="en-US" sz="2000" dirty="0"/>
              <a:t>Strengths:</a:t>
            </a:r>
          </a:p>
          <a:p>
            <a:pPr lvl="1">
              <a:buFont typeface="Wingdings" panose="05000000000000000000" pitchFamily="2" charset="2"/>
              <a:buChar char="v"/>
            </a:pPr>
            <a:r>
              <a:rPr lang="en-US" sz="1800" dirty="0"/>
              <a:t>The algorithm is able to handle the spike (i.e. burst workload) </a:t>
            </a:r>
          </a:p>
          <a:p>
            <a:pPr lvl="1">
              <a:buFont typeface="Wingdings" panose="05000000000000000000" pitchFamily="2" charset="2"/>
              <a:buChar char="v"/>
            </a:pPr>
            <a:r>
              <a:rPr lang="en-US" sz="1800" dirty="0"/>
              <a:t>Minimize SLA violation</a:t>
            </a:r>
          </a:p>
          <a:p>
            <a:pPr lvl="1">
              <a:buFont typeface="Wingdings" panose="05000000000000000000" pitchFamily="2" charset="2"/>
              <a:buChar char="v"/>
            </a:pPr>
            <a:r>
              <a:rPr lang="en-US" sz="1800" dirty="0"/>
              <a:t>Not only scaling decision, but it predict number of resources to allocate. </a:t>
            </a:r>
          </a:p>
          <a:p>
            <a:r>
              <a:rPr lang="en-US" sz="2000" dirty="0"/>
              <a:t>Weakness:</a:t>
            </a:r>
          </a:p>
          <a:p>
            <a:pPr lvl="1">
              <a:buFont typeface="Wingdings" panose="05000000000000000000" pitchFamily="2" charset="2"/>
              <a:buChar char="v"/>
            </a:pPr>
            <a:r>
              <a:rPr lang="en-US" sz="1800" dirty="0"/>
              <a:t>Assume that all VMs are homogeneous. </a:t>
            </a:r>
          </a:p>
        </p:txBody>
      </p:sp>
    </p:spTree>
    <p:extLst>
      <p:ext uri="{BB962C8B-B14F-4D97-AF65-F5344CB8AC3E}">
        <p14:creationId xmlns:p14="http://schemas.microsoft.com/office/powerpoint/2010/main" val="32067256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AA14DC-37F4-407D-8D2D-A64730DAA6A0}"/>
              </a:ext>
            </a:extLst>
          </p:cNvPr>
          <p:cNvSpPr>
            <a:spLocks noGrp="1"/>
          </p:cNvSpPr>
          <p:nvPr>
            <p:ph type="ctrTitle"/>
          </p:nvPr>
        </p:nvSpPr>
        <p:spPr>
          <a:xfrm>
            <a:off x="447841" y="1020431"/>
            <a:ext cx="11496509" cy="1932319"/>
          </a:xfrm>
        </p:spPr>
        <p:txBody>
          <a:bodyPr/>
          <a:lstStyle/>
          <a:p>
            <a:r>
              <a:rPr lang="en-US" cap="none" dirty="0"/>
              <a:t>Evaluation of Techniques</a:t>
            </a:r>
            <a:endParaRPr lang="en-GB" cap="none" dirty="0"/>
          </a:p>
        </p:txBody>
      </p:sp>
      <p:sp>
        <p:nvSpPr>
          <p:cNvPr id="7" name="Slide Number Placeholder 6">
            <a:extLst>
              <a:ext uri="{FF2B5EF4-FFF2-40B4-BE49-F238E27FC236}">
                <a16:creationId xmlns:a16="http://schemas.microsoft.com/office/drawing/2014/main" id="{70774AB7-8287-4220-9D57-715064D5EE6B}"/>
              </a:ext>
            </a:extLst>
          </p:cNvPr>
          <p:cNvSpPr>
            <a:spLocks noGrp="1"/>
          </p:cNvSpPr>
          <p:nvPr>
            <p:ph type="sldNum" sz="quarter" idx="12"/>
          </p:nvPr>
        </p:nvSpPr>
        <p:spPr/>
        <p:txBody>
          <a:bodyPr/>
          <a:lstStyle/>
          <a:p>
            <a:fld id="{3352CBF5-17B8-4387-88A6-ABF9F8C64D5A}" type="slidenum">
              <a:rPr lang="en-US" smtClean="0"/>
              <a:t>35</a:t>
            </a:fld>
            <a:endParaRPr lang="en-US"/>
          </a:p>
        </p:txBody>
      </p:sp>
    </p:spTree>
    <p:extLst>
      <p:ext uri="{BB962C8B-B14F-4D97-AF65-F5344CB8AC3E}">
        <p14:creationId xmlns:p14="http://schemas.microsoft.com/office/powerpoint/2010/main" val="30842880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9158D-CABB-4B88-8DA9-62C063E84DC2}"/>
              </a:ext>
            </a:extLst>
          </p:cNvPr>
          <p:cNvSpPr>
            <a:spLocks noGrp="1"/>
          </p:cNvSpPr>
          <p:nvPr>
            <p:ph type="title"/>
          </p:nvPr>
        </p:nvSpPr>
        <p:spPr/>
        <p:txBody>
          <a:bodyPr vert="horz" lIns="91440" tIns="45720" rIns="91440" bIns="45720" rtlCol="0">
            <a:normAutofit/>
          </a:bodyPr>
          <a:lstStyle/>
          <a:p>
            <a:r>
              <a:rPr lang="en-GB" cap="none" dirty="0"/>
              <a:t>Reactive based techniques</a:t>
            </a:r>
            <a:endParaRPr lang="en-US" cap="none" dirty="0"/>
          </a:p>
        </p:txBody>
      </p:sp>
      <p:sp>
        <p:nvSpPr>
          <p:cNvPr id="4" name="Content Placeholder 3">
            <a:extLst>
              <a:ext uri="{FF2B5EF4-FFF2-40B4-BE49-F238E27FC236}">
                <a16:creationId xmlns:a16="http://schemas.microsoft.com/office/drawing/2014/main" id="{4CE47634-59C3-43BE-85F0-30002F1BEA16}"/>
              </a:ext>
            </a:extLst>
          </p:cNvPr>
          <p:cNvSpPr>
            <a:spLocks noGrp="1"/>
          </p:cNvSpPr>
          <p:nvPr>
            <p:ph idx="1"/>
          </p:nvPr>
        </p:nvSpPr>
        <p:spPr>
          <a:xfrm>
            <a:off x="459272" y="1996895"/>
            <a:ext cx="11029615" cy="3678303"/>
          </a:xfrm>
        </p:spPr>
        <p:txBody>
          <a:bodyPr anchor="t">
            <a:normAutofit/>
          </a:bodyPr>
          <a:lstStyle/>
          <a:p>
            <a:r>
              <a:rPr lang="en-GB" sz="2000" dirty="0"/>
              <a:t>Threshold-based and queuing theory techniques have a problem of having overhead delays in the auto scaling process. - allocated resources need to be setup at the time of need. </a:t>
            </a:r>
          </a:p>
          <a:p>
            <a:r>
              <a:rPr lang="en-GB" sz="2000" dirty="0"/>
              <a:t>No longer the trend- used in collaboration with other techniques to overcome their weaknesses </a:t>
            </a:r>
          </a:p>
          <a:p>
            <a:r>
              <a:rPr lang="en-GB" sz="2000" dirty="0"/>
              <a:t>Queuing theory - comparatively more favourable due of its simplicity- still not applicable for all systems. - bound by requests arrival rate in the system. </a:t>
            </a:r>
          </a:p>
        </p:txBody>
      </p:sp>
      <p:sp>
        <p:nvSpPr>
          <p:cNvPr id="9" name="Slide Number Placeholder 8">
            <a:extLst>
              <a:ext uri="{FF2B5EF4-FFF2-40B4-BE49-F238E27FC236}">
                <a16:creationId xmlns:a16="http://schemas.microsoft.com/office/drawing/2014/main" id="{C53AD969-BEAD-481A-938F-2D5A465C908C}"/>
              </a:ext>
            </a:extLst>
          </p:cNvPr>
          <p:cNvSpPr>
            <a:spLocks noGrp="1"/>
          </p:cNvSpPr>
          <p:nvPr>
            <p:ph type="sldNum" sz="quarter" idx="12"/>
          </p:nvPr>
        </p:nvSpPr>
        <p:spPr/>
        <p:txBody>
          <a:bodyPr/>
          <a:lstStyle/>
          <a:p>
            <a:fld id="{3352CBF5-17B8-4387-88A6-ABF9F8C64D5A}" type="slidenum">
              <a:rPr lang="en-US" smtClean="0"/>
              <a:t>36</a:t>
            </a:fld>
            <a:endParaRPr lang="en-US"/>
          </a:p>
        </p:txBody>
      </p:sp>
    </p:spTree>
    <p:extLst>
      <p:ext uri="{BB962C8B-B14F-4D97-AF65-F5344CB8AC3E}">
        <p14:creationId xmlns:p14="http://schemas.microsoft.com/office/powerpoint/2010/main" val="24056290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9158D-CABB-4B88-8DA9-62C063E84DC2}"/>
              </a:ext>
            </a:extLst>
          </p:cNvPr>
          <p:cNvSpPr>
            <a:spLocks noGrp="1"/>
          </p:cNvSpPr>
          <p:nvPr>
            <p:ph type="title"/>
          </p:nvPr>
        </p:nvSpPr>
        <p:spPr/>
        <p:txBody>
          <a:bodyPr vert="horz" lIns="91440" tIns="45720" rIns="91440" bIns="45720" rtlCol="0">
            <a:normAutofit/>
          </a:bodyPr>
          <a:lstStyle/>
          <a:p>
            <a:r>
              <a:rPr lang="en-GB" cap="none" dirty="0"/>
              <a:t>Proactive based techniques</a:t>
            </a:r>
            <a:endParaRPr lang="en-US" cap="none" dirty="0"/>
          </a:p>
        </p:txBody>
      </p:sp>
      <p:sp>
        <p:nvSpPr>
          <p:cNvPr id="4" name="Content Placeholder 3">
            <a:extLst>
              <a:ext uri="{FF2B5EF4-FFF2-40B4-BE49-F238E27FC236}">
                <a16:creationId xmlns:a16="http://schemas.microsoft.com/office/drawing/2014/main" id="{4CE47634-59C3-43BE-85F0-30002F1BEA16}"/>
              </a:ext>
            </a:extLst>
          </p:cNvPr>
          <p:cNvSpPr>
            <a:spLocks noGrp="1"/>
          </p:cNvSpPr>
          <p:nvPr>
            <p:ph idx="1"/>
          </p:nvPr>
        </p:nvSpPr>
        <p:spPr>
          <a:xfrm>
            <a:off x="459272" y="1996895"/>
            <a:ext cx="11295848" cy="4637585"/>
          </a:xfrm>
        </p:spPr>
        <p:txBody>
          <a:bodyPr anchor="t">
            <a:normAutofit/>
          </a:bodyPr>
          <a:lstStyle/>
          <a:p>
            <a:r>
              <a:rPr lang="en-GB" sz="2000" dirty="0"/>
              <a:t>Introduced to solve the problem of overhead delay seen in reactive based techniques - by predicting the need for the resources before hand - especially useful for the dynamic demands of web applications.</a:t>
            </a:r>
          </a:p>
          <a:p>
            <a:r>
              <a:rPr lang="en-GB" sz="2000" dirty="0"/>
              <a:t>Weakness of proactive techniques – don’t perform well  for very unpredictable types of workload such as those brought by short-term burst workload. </a:t>
            </a:r>
          </a:p>
          <a:p>
            <a:r>
              <a:rPr lang="en-GB" sz="2000" dirty="0"/>
              <a:t>Strength of RL - ability to easily be plugged and used in any application on the go - useful for applications that have unpredictable workload patterns.</a:t>
            </a:r>
          </a:p>
          <a:p>
            <a:r>
              <a:rPr lang="en-GB" sz="2000" dirty="0"/>
              <a:t>Strength of TSA - For applications that have predictable workload patterns and stored application logs and usage details - uses historical data as prior knowledge to train the prediction model </a:t>
            </a:r>
          </a:p>
          <a:p>
            <a:r>
              <a:rPr lang="en-GB" sz="2000" dirty="0"/>
              <a:t>Weakness  of RL - learning process in most cases a time-consuming process -  caused due to the time it takes for the learning process to learn the most appropriate action for each state. - may become impractically long in some cases. </a:t>
            </a:r>
          </a:p>
        </p:txBody>
      </p:sp>
      <p:sp>
        <p:nvSpPr>
          <p:cNvPr id="9" name="Slide Number Placeholder 8">
            <a:extLst>
              <a:ext uri="{FF2B5EF4-FFF2-40B4-BE49-F238E27FC236}">
                <a16:creationId xmlns:a16="http://schemas.microsoft.com/office/drawing/2014/main" id="{C53AD969-BEAD-481A-938F-2D5A465C908C}"/>
              </a:ext>
            </a:extLst>
          </p:cNvPr>
          <p:cNvSpPr>
            <a:spLocks noGrp="1"/>
          </p:cNvSpPr>
          <p:nvPr>
            <p:ph type="sldNum" sz="quarter" idx="12"/>
          </p:nvPr>
        </p:nvSpPr>
        <p:spPr/>
        <p:txBody>
          <a:bodyPr/>
          <a:lstStyle/>
          <a:p>
            <a:fld id="{3352CBF5-17B8-4387-88A6-ABF9F8C64D5A}" type="slidenum">
              <a:rPr lang="en-US" smtClean="0"/>
              <a:t>37</a:t>
            </a:fld>
            <a:endParaRPr lang="en-US"/>
          </a:p>
        </p:txBody>
      </p:sp>
    </p:spTree>
    <p:extLst>
      <p:ext uri="{BB962C8B-B14F-4D97-AF65-F5344CB8AC3E}">
        <p14:creationId xmlns:p14="http://schemas.microsoft.com/office/powerpoint/2010/main" val="36983353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AA14DC-37F4-407D-8D2D-A64730DAA6A0}"/>
              </a:ext>
            </a:extLst>
          </p:cNvPr>
          <p:cNvSpPr>
            <a:spLocks noGrp="1"/>
          </p:cNvSpPr>
          <p:nvPr>
            <p:ph type="ctrTitle"/>
          </p:nvPr>
        </p:nvSpPr>
        <p:spPr>
          <a:xfrm>
            <a:off x="447841" y="1020431"/>
            <a:ext cx="11496509" cy="1932319"/>
          </a:xfrm>
        </p:spPr>
        <p:txBody>
          <a:bodyPr/>
          <a:lstStyle/>
          <a:p>
            <a:r>
              <a:rPr lang="en-US" cap="none" dirty="0"/>
              <a:t>Conclusion</a:t>
            </a:r>
            <a:endParaRPr lang="en-GB" cap="none" dirty="0"/>
          </a:p>
        </p:txBody>
      </p:sp>
      <p:sp>
        <p:nvSpPr>
          <p:cNvPr id="7" name="Slide Number Placeholder 6">
            <a:extLst>
              <a:ext uri="{FF2B5EF4-FFF2-40B4-BE49-F238E27FC236}">
                <a16:creationId xmlns:a16="http://schemas.microsoft.com/office/drawing/2014/main" id="{70774AB7-8287-4220-9D57-715064D5EE6B}"/>
              </a:ext>
            </a:extLst>
          </p:cNvPr>
          <p:cNvSpPr>
            <a:spLocks noGrp="1"/>
          </p:cNvSpPr>
          <p:nvPr>
            <p:ph type="sldNum" sz="quarter" idx="12"/>
          </p:nvPr>
        </p:nvSpPr>
        <p:spPr/>
        <p:txBody>
          <a:bodyPr/>
          <a:lstStyle/>
          <a:p>
            <a:fld id="{3352CBF5-17B8-4387-88A6-ABF9F8C64D5A}" type="slidenum">
              <a:rPr lang="en-US" smtClean="0"/>
              <a:t>38</a:t>
            </a:fld>
            <a:endParaRPr lang="en-US"/>
          </a:p>
        </p:txBody>
      </p:sp>
    </p:spTree>
    <p:extLst>
      <p:ext uri="{BB962C8B-B14F-4D97-AF65-F5344CB8AC3E}">
        <p14:creationId xmlns:p14="http://schemas.microsoft.com/office/powerpoint/2010/main" val="28841521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C53AD969-BEAD-481A-938F-2D5A465C908C}"/>
              </a:ext>
            </a:extLst>
          </p:cNvPr>
          <p:cNvSpPr>
            <a:spLocks noGrp="1"/>
          </p:cNvSpPr>
          <p:nvPr>
            <p:ph type="sldNum" sz="quarter" idx="12"/>
          </p:nvPr>
        </p:nvSpPr>
        <p:spPr/>
        <p:txBody>
          <a:bodyPr/>
          <a:lstStyle/>
          <a:p>
            <a:fld id="{3352CBF5-17B8-4387-88A6-ABF9F8C64D5A}" type="slidenum">
              <a:rPr lang="en-US" smtClean="0"/>
              <a:t>39</a:t>
            </a:fld>
            <a:endParaRPr lang="en-US"/>
          </a:p>
        </p:txBody>
      </p:sp>
      <p:sp>
        <p:nvSpPr>
          <p:cNvPr id="2" name="Title 1">
            <a:extLst>
              <a:ext uri="{FF2B5EF4-FFF2-40B4-BE49-F238E27FC236}">
                <a16:creationId xmlns:a16="http://schemas.microsoft.com/office/drawing/2014/main" id="{4EA9158D-CABB-4B88-8DA9-62C063E84DC2}"/>
              </a:ext>
            </a:extLst>
          </p:cNvPr>
          <p:cNvSpPr>
            <a:spLocks noGrp="1"/>
          </p:cNvSpPr>
          <p:nvPr>
            <p:ph type="title" idx="4294967295"/>
          </p:nvPr>
        </p:nvSpPr>
        <p:spPr>
          <a:xfrm>
            <a:off x="0" y="701675"/>
            <a:ext cx="11029950" cy="1014413"/>
          </a:xfrm>
        </p:spPr>
        <p:txBody>
          <a:bodyPr vert="horz" lIns="91440" tIns="45720" rIns="91440" bIns="45720" rtlCol="0">
            <a:normAutofit/>
          </a:bodyPr>
          <a:lstStyle/>
          <a:p>
            <a:r>
              <a:rPr lang="en-US" cap="none" dirty="0"/>
              <a:t>Strengths and Weaknesses</a:t>
            </a:r>
          </a:p>
        </p:txBody>
      </p:sp>
      <p:sp>
        <p:nvSpPr>
          <p:cNvPr id="4" name="Content Placeholder 3">
            <a:extLst>
              <a:ext uri="{FF2B5EF4-FFF2-40B4-BE49-F238E27FC236}">
                <a16:creationId xmlns:a16="http://schemas.microsoft.com/office/drawing/2014/main" id="{4CE47634-59C3-43BE-85F0-30002F1BEA16}"/>
              </a:ext>
            </a:extLst>
          </p:cNvPr>
          <p:cNvSpPr>
            <a:spLocks noGrp="1"/>
          </p:cNvSpPr>
          <p:nvPr>
            <p:ph idx="4294967295"/>
          </p:nvPr>
        </p:nvSpPr>
        <p:spPr>
          <a:xfrm>
            <a:off x="454418" y="439257"/>
            <a:ext cx="11283163" cy="5882005"/>
          </a:xfrm>
        </p:spPr>
        <p:txBody>
          <a:bodyPr anchor="t">
            <a:normAutofit/>
          </a:bodyPr>
          <a:lstStyle/>
          <a:p>
            <a:endParaRPr lang="en-GB" sz="2200" dirty="0"/>
          </a:p>
          <a:p>
            <a:r>
              <a:rPr lang="en-GB" sz="2000" dirty="0"/>
              <a:t>For our review, </a:t>
            </a:r>
          </a:p>
          <a:p>
            <a:pPr lvl="1">
              <a:buFont typeface="Wingdings" panose="05000000000000000000" pitchFamily="2" charset="2"/>
              <a:buChar char="v"/>
            </a:pPr>
            <a:r>
              <a:rPr lang="en-GB" sz="1800" dirty="0"/>
              <a:t>Discussed various techniques used in the literature to solve the scalability problem in cloud computing.</a:t>
            </a:r>
          </a:p>
          <a:p>
            <a:pPr lvl="1">
              <a:buFont typeface="Wingdings" panose="05000000000000000000" pitchFamily="2" charset="2"/>
              <a:buChar char="v"/>
            </a:pPr>
            <a:r>
              <a:rPr lang="en-GB" sz="1800" dirty="0"/>
              <a:t>Discussed the strengths and weaknesses of the different techniques. </a:t>
            </a:r>
          </a:p>
          <a:p>
            <a:pPr lvl="1">
              <a:buFont typeface="Wingdings" panose="05000000000000000000" pitchFamily="2" charset="2"/>
              <a:buChar char="v"/>
            </a:pPr>
            <a:r>
              <a:rPr lang="en-GB" sz="1800" dirty="0"/>
              <a:t>Shed some light on where each of the techniques would likely be better suited to be used. </a:t>
            </a:r>
          </a:p>
          <a:p>
            <a:pPr lvl="1">
              <a:buFont typeface="Wingdings" panose="05000000000000000000" pitchFamily="2" charset="2"/>
              <a:buChar char="v"/>
            </a:pPr>
            <a:r>
              <a:rPr lang="en-GB" sz="1800" dirty="0"/>
              <a:t>Noticed that recent works are now focusing more on the predictive techniques rather than the reactive techniques. - proactive methods facilitate a more faster solution to the scalability process.</a:t>
            </a:r>
          </a:p>
          <a:p>
            <a:pPr lvl="1">
              <a:buFont typeface="Wingdings" panose="05000000000000000000" pitchFamily="2" charset="2"/>
              <a:buChar char="v"/>
            </a:pPr>
            <a:r>
              <a:rPr lang="en-GB" sz="1800" dirty="0"/>
              <a:t>Currently - lot of research being done to try to improve proactive approaches so as to handle this sudden change type of workloads. </a:t>
            </a:r>
            <a:endParaRPr lang="en-US" sz="1800" dirty="0"/>
          </a:p>
        </p:txBody>
      </p:sp>
    </p:spTree>
    <p:extLst>
      <p:ext uri="{BB962C8B-B14F-4D97-AF65-F5344CB8AC3E}">
        <p14:creationId xmlns:p14="http://schemas.microsoft.com/office/powerpoint/2010/main" val="2930097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none" dirty="0"/>
              <a:t>Cloud Computing </a:t>
            </a:r>
          </a:p>
        </p:txBody>
      </p:sp>
      <p:sp>
        <p:nvSpPr>
          <p:cNvPr id="3" name="Content Placeholder 2"/>
          <p:cNvSpPr>
            <a:spLocks noGrp="1"/>
          </p:cNvSpPr>
          <p:nvPr>
            <p:ph idx="1"/>
          </p:nvPr>
        </p:nvSpPr>
        <p:spPr>
          <a:xfrm>
            <a:off x="458529" y="1996895"/>
            <a:ext cx="11029616" cy="4324367"/>
          </a:xfrm>
        </p:spPr>
        <p:txBody>
          <a:bodyPr anchor="t">
            <a:normAutofit/>
          </a:bodyPr>
          <a:lstStyle/>
          <a:p>
            <a:r>
              <a:rPr lang="en-US" sz="2000" dirty="0"/>
              <a:t>What is cloud computing?</a:t>
            </a:r>
          </a:p>
          <a:p>
            <a:pPr marL="0" indent="0">
              <a:buNone/>
            </a:pPr>
            <a:endParaRPr lang="en-US" sz="2000" dirty="0"/>
          </a:p>
          <a:p>
            <a:r>
              <a:rPr lang="en-US" sz="2000" dirty="0"/>
              <a:t>Three main markets associated to cloud computing : </a:t>
            </a:r>
          </a:p>
          <a:p>
            <a:pPr lvl="1">
              <a:buFont typeface="Wingdings" panose="05000000000000000000" pitchFamily="2" charset="2"/>
              <a:buChar char="v"/>
            </a:pPr>
            <a:r>
              <a:rPr lang="en-US" sz="1800" dirty="0"/>
              <a:t>Infrastructure-as-Service (IaaS)</a:t>
            </a:r>
          </a:p>
          <a:p>
            <a:pPr lvl="1">
              <a:buFont typeface="Wingdings" panose="05000000000000000000" pitchFamily="2" charset="2"/>
              <a:buChar char="v"/>
            </a:pPr>
            <a:r>
              <a:rPr lang="en-US" sz="1800" dirty="0"/>
              <a:t>Platform-as-Service (PaaS)</a:t>
            </a:r>
          </a:p>
          <a:p>
            <a:pPr lvl="1">
              <a:buFont typeface="Wingdings" panose="05000000000000000000" pitchFamily="2" charset="2"/>
              <a:buChar char="v"/>
            </a:pPr>
            <a:r>
              <a:rPr lang="en-US" sz="1800" dirty="0"/>
              <a:t>Software-as-Service (SaaS)</a:t>
            </a:r>
          </a:p>
          <a:p>
            <a:pPr marL="324000" lvl="1" indent="0">
              <a:buNone/>
            </a:pPr>
            <a:endParaRPr lang="en-US" sz="2000" dirty="0"/>
          </a:p>
          <a:p>
            <a:r>
              <a:rPr lang="en-US" sz="2000" dirty="0"/>
              <a:t>Keys characteristics of Cloud computing is </a:t>
            </a:r>
            <a:r>
              <a:rPr lang="en-US" sz="2000" b="1" i="1" dirty="0"/>
              <a:t>Elasticity</a:t>
            </a:r>
          </a:p>
          <a:p>
            <a:pPr lvl="1">
              <a:buFont typeface="Wingdings" panose="05000000000000000000" pitchFamily="2" charset="2"/>
              <a:buChar char="v"/>
            </a:pPr>
            <a:r>
              <a:rPr lang="en-US" sz="1800" dirty="0"/>
              <a:t>Resources can acquired and released  as needed. </a:t>
            </a:r>
          </a:p>
          <a:p>
            <a:pPr marL="324000" lvl="1" indent="0">
              <a:buNone/>
            </a:pPr>
            <a:endParaRPr lang="en-US" sz="2000" dirty="0"/>
          </a:p>
          <a:p>
            <a:pPr marL="0" indent="0">
              <a:buNone/>
            </a:pPr>
            <a:endParaRPr lang="en-US" sz="2200" dirty="0"/>
          </a:p>
          <a:p>
            <a:endParaRPr lang="en-US" sz="2200" dirty="0"/>
          </a:p>
          <a:p>
            <a:endParaRPr lang="en-US" sz="2000" i="1" dirty="0"/>
          </a:p>
          <a:p>
            <a:endParaRPr sz="2000" dirty="0"/>
          </a:p>
        </p:txBody>
      </p:sp>
      <p:sp>
        <p:nvSpPr>
          <p:cNvPr id="9" name="Slide Number Placeholder 8">
            <a:extLst>
              <a:ext uri="{FF2B5EF4-FFF2-40B4-BE49-F238E27FC236}">
                <a16:creationId xmlns:a16="http://schemas.microsoft.com/office/drawing/2014/main" id="{B88B7BD6-69E2-49EE-AFAC-AF83693030A1}"/>
              </a:ext>
            </a:extLst>
          </p:cNvPr>
          <p:cNvSpPr>
            <a:spLocks noGrp="1"/>
          </p:cNvSpPr>
          <p:nvPr>
            <p:ph type="sldNum" sz="quarter" idx="12"/>
          </p:nvPr>
        </p:nvSpPr>
        <p:spPr/>
        <p:txBody>
          <a:bodyPr/>
          <a:lstStyle/>
          <a:p>
            <a:fld id="{3352CBF5-17B8-4387-88A6-ABF9F8C64D5A}" type="slidenum">
              <a:rPr lang="en-US" smtClean="0"/>
              <a:t>4</a:t>
            </a:fld>
            <a:endParaRPr lang="en-US"/>
          </a:p>
        </p:txBody>
      </p:sp>
    </p:spTree>
    <p:extLst>
      <p:ext uri="{BB962C8B-B14F-4D97-AF65-F5344CB8AC3E}">
        <p14:creationId xmlns:p14="http://schemas.microsoft.com/office/powerpoint/2010/main" val="29290083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A078A52F-85EA-4C0B-962B-D9D9DD4DD78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11">
            <a:extLst>
              <a:ext uri="{FF2B5EF4-FFF2-40B4-BE49-F238E27FC236}">
                <a16:creationId xmlns:a16="http://schemas.microsoft.com/office/drawing/2014/main" id="{919797D5-5700-4683-B30A-5B4D56CB827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13">
            <a:extLst>
              <a:ext uri="{FF2B5EF4-FFF2-40B4-BE49-F238E27FC236}">
                <a16:creationId xmlns:a16="http://schemas.microsoft.com/office/drawing/2014/main" id="{4856A7B9-9801-42EC-A4C9-7E22A56EF53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5">
            <a:extLst>
              <a:ext uri="{FF2B5EF4-FFF2-40B4-BE49-F238E27FC236}">
                <a16:creationId xmlns:a16="http://schemas.microsoft.com/office/drawing/2014/main" id="{8AD54DB8-C150-4290-85D6-F5B0262BFEE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3" name="Rectangle 17">
            <a:extLst>
              <a:ext uri="{FF2B5EF4-FFF2-40B4-BE49-F238E27FC236}">
                <a16:creationId xmlns:a16="http://schemas.microsoft.com/office/drawing/2014/main" id="{5C300011-FC29-4481-853E-5E253798211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Xserve cluster System X at the Virginia Tech University.">
            <a:extLst>
              <a:ext uri="{FF2B5EF4-FFF2-40B4-BE49-F238E27FC236}">
                <a16:creationId xmlns:a16="http://schemas.microsoft.com/office/drawing/2014/main" id="{12F33764-6C36-4DF7-893C-1931A388FE2B}"/>
              </a:ext>
            </a:extLst>
          </p:cNvPr>
          <p:cNvPicPr>
            <a:picLocks noChangeAspect="1"/>
          </p:cNvPicPr>
          <p:nvPr/>
        </p:nvPicPr>
        <p:blipFill rotWithShape="1">
          <a:blip r:embed="rId2">
            <a:extLst>
              <a:ext uri="{28A0092B-C50C-407E-A947-70E740481C1C}">
                <a14:useLocalDpi xmlns:a14="http://schemas.microsoft.com/office/drawing/2010/main" val="0"/>
              </a:ext>
            </a:extLst>
          </a:blip>
          <a:srcRect t="32734" r="9091" b="28914"/>
          <a:stretch/>
        </p:blipFill>
        <p:spPr>
          <a:xfrm>
            <a:off x="20" y="10"/>
            <a:ext cx="12191980" cy="6857990"/>
          </a:xfrm>
          <a:prstGeom prst="rect">
            <a:avLst/>
          </a:prstGeom>
        </p:spPr>
      </p:pic>
      <p:sp>
        <p:nvSpPr>
          <p:cNvPr id="15" name="Rectangle 19">
            <a:extLst>
              <a:ext uri="{FF2B5EF4-FFF2-40B4-BE49-F238E27FC236}">
                <a16:creationId xmlns:a16="http://schemas.microsoft.com/office/drawing/2014/main" id="{2B088ECE-ADBE-44B1-84A8-2D8A8D1359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grpSp>
        <p:nvGrpSpPr>
          <p:cNvPr id="17" name="Group 21">
            <a:extLst>
              <a:ext uri="{FF2B5EF4-FFF2-40B4-BE49-F238E27FC236}">
                <a16:creationId xmlns:a16="http://schemas.microsoft.com/office/drawing/2014/main" id="{DB34F5CF-EEE1-407F-9F91-DAF38BFCF8F6}"/>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3" name="Rectangle 22">
              <a:extLst>
                <a:ext uri="{FF2B5EF4-FFF2-40B4-BE49-F238E27FC236}">
                  <a16:creationId xmlns:a16="http://schemas.microsoft.com/office/drawing/2014/main" id="{A135DF34-A888-4325-B4A2-13B4077C02E0}"/>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159E8CFA-1FCB-4C13-A1E3-B46F41BA523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5B786142-19B2-4A12-9F96-16486BFDA8D6}"/>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Box 3">
            <a:extLst>
              <a:ext uri="{FF2B5EF4-FFF2-40B4-BE49-F238E27FC236}">
                <a16:creationId xmlns:a16="http://schemas.microsoft.com/office/drawing/2014/main" id="{29922FF2-3A8D-48EA-B2CA-EA37B899E62D}"/>
              </a:ext>
            </a:extLst>
          </p:cNvPr>
          <p:cNvSpPr txBox="1"/>
          <p:nvPr/>
        </p:nvSpPr>
        <p:spPr>
          <a:xfrm>
            <a:off x="584200" y="3992231"/>
            <a:ext cx="10990540" cy="1475013"/>
          </a:xfrm>
          <a:prstGeom prst="rect">
            <a:avLst/>
          </a:prstGeom>
        </p:spPr>
        <p:txBody>
          <a:bodyPr vert="horz" lIns="91440" tIns="45720" rIns="91440" bIns="45720" rtlCol="0" anchor="ctr">
            <a:normAutofit/>
          </a:bodyPr>
          <a:lstStyle/>
          <a:p>
            <a:pPr algn="ctr" defTabSz="457200">
              <a:spcBef>
                <a:spcPct val="0"/>
              </a:spcBef>
              <a:spcAft>
                <a:spcPts val="600"/>
              </a:spcAft>
            </a:pPr>
            <a:r>
              <a:rPr lang="en-US" sz="6600" dirty="0">
                <a:solidFill>
                  <a:schemeClr val="bg1"/>
                </a:solidFill>
                <a:latin typeface="+mj-lt"/>
                <a:ea typeface="+mj-ea"/>
                <a:cs typeface="+mj-cs"/>
              </a:rPr>
              <a:t>Thank You!</a:t>
            </a:r>
          </a:p>
        </p:txBody>
      </p:sp>
    </p:spTree>
    <p:extLst>
      <p:ext uri="{BB962C8B-B14F-4D97-AF65-F5344CB8AC3E}">
        <p14:creationId xmlns:p14="http://schemas.microsoft.com/office/powerpoint/2010/main" val="2584374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none" dirty="0"/>
              <a:t>Problem definition </a:t>
            </a:r>
          </a:p>
        </p:txBody>
      </p:sp>
      <p:sp>
        <p:nvSpPr>
          <p:cNvPr id="3" name="Content Placeholder 2"/>
          <p:cNvSpPr>
            <a:spLocks noGrp="1"/>
          </p:cNvSpPr>
          <p:nvPr>
            <p:ph idx="1"/>
          </p:nvPr>
        </p:nvSpPr>
        <p:spPr>
          <a:xfrm>
            <a:off x="458529" y="1996895"/>
            <a:ext cx="11029616" cy="4324367"/>
          </a:xfrm>
        </p:spPr>
        <p:txBody>
          <a:bodyPr anchor="t">
            <a:noAutofit/>
          </a:bodyPr>
          <a:lstStyle/>
          <a:p>
            <a:r>
              <a:rPr lang="en-US" sz="2000" dirty="0"/>
              <a:t>Challenges </a:t>
            </a:r>
            <a:endParaRPr lang="en-US" sz="2000" b="1" i="1" dirty="0"/>
          </a:p>
          <a:p>
            <a:pPr lvl="1">
              <a:buFont typeface="Wingdings" panose="05000000000000000000" pitchFamily="2" charset="2"/>
              <a:buChar char="v"/>
            </a:pPr>
            <a:r>
              <a:rPr lang="en-US" sz="1800" b="1" dirty="0"/>
              <a:t>over-provisioning </a:t>
            </a:r>
            <a:r>
              <a:rPr lang="en-US" sz="1800" dirty="0"/>
              <a:t>of resources.</a:t>
            </a:r>
          </a:p>
          <a:p>
            <a:pPr lvl="1">
              <a:buFont typeface="Wingdings" panose="05000000000000000000" pitchFamily="2" charset="2"/>
              <a:buChar char="v"/>
            </a:pPr>
            <a:r>
              <a:rPr lang="en-US" sz="1800" b="1" dirty="0"/>
              <a:t>under-provisioning </a:t>
            </a:r>
            <a:r>
              <a:rPr lang="en-US" sz="1800" dirty="0"/>
              <a:t>of resources.</a:t>
            </a:r>
          </a:p>
          <a:p>
            <a:pPr marL="324000" lvl="1" indent="0">
              <a:buNone/>
            </a:pPr>
            <a:endParaRPr lang="en-US" sz="2000" dirty="0"/>
          </a:p>
          <a:p>
            <a:r>
              <a:rPr lang="en-US" sz="2000" dirty="0"/>
              <a:t>Auto-scaling techniques</a:t>
            </a:r>
          </a:p>
          <a:p>
            <a:pPr lvl="1">
              <a:buFont typeface="Wingdings" panose="05000000000000000000" pitchFamily="2" charset="2"/>
              <a:buChar char="v"/>
            </a:pPr>
            <a:r>
              <a:rPr lang="en-US" sz="1800" dirty="0"/>
              <a:t>Reactive based - Predefined Rules</a:t>
            </a:r>
          </a:p>
          <a:p>
            <a:pPr lvl="1">
              <a:buFont typeface="Wingdings" panose="05000000000000000000" pitchFamily="2" charset="2"/>
              <a:buChar char="v"/>
            </a:pPr>
            <a:r>
              <a:rPr lang="en-US" sz="1800" dirty="0"/>
              <a:t>Proactive based - Predict the future workload and prepare the required number of resources </a:t>
            </a:r>
          </a:p>
          <a:p>
            <a:pPr marL="0" indent="0">
              <a:buNone/>
            </a:pPr>
            <a:endParaRPr sz="2000" dirty="0"/>
          </a:p>
        </p:txBody>
      </p:sp>
      <p:sp>
        <p:nvSpPr>
          <p:cNvPr id="9" name="Slide Number Placeholder 8">
            <a:extLst>
              <a:ext uri="{FF2B5EF4-FFF2-40B4-BE49-F238E27FC236}">
                <a16:creationId xmlns:a16="http://schemas.microsoft.com/office/drawing/2014/main" id="{B88B7BD6-69E2-49EE-AFAC-AF83693030A1}"/>
              </a:ext>
            </a:extLst>
          </p:cNvPr>
          <p:cNvSpPr>
            <a:spLocks noGrp="1"/>
          </p:cNvSpPr>
          <p:nvPr>
            <p:ph type="sldNum" sz="quarter" idx="12"/>
          </p:nvPr>
        </p:nvSpPr>
        <p:spPr/>
        <p:txBody>
          <a:bodyPr/>
          <a:lstStyle/>
          <a:p>
            <a:fld id="{3352CBF5-17B8-4387-88A6-ABF9F8C64D5A}" type="slidenum">
              <a:rPr lang="en-US" smtClean="0"/>
              <a:t>5</a:t>
            </a:fld>
            <a:endParaRPr lang="en-US"/>
          </a:p>
        </p:txBody>
      </p:sp>
    </p:spTree>
    <p:extLst>
      <p:ext uri="{BB962C8B-B14F-4D97-AF65-F5344CB8AC3E}">
        <p14:creationId xmlns:p14="http://schemas.microsoft.com/office/powerpoint/2010/main" val="2755417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none" dirty="0"/>
              <a:t>Main Concepts </a:t>
            </a:r>
          </a:p>
        </p:txBody>
      </p:sp>
      <p:sp>
        <p:nvSpPr>
          <p:cNvPr id="3" name="Content Placeholder 2"/>
          <p:cNvSpPr>
            <a:spLocks noGrp="1"/>
          </p:cNvSpPr>
          <p:nvPr>
            <p:ph idx="1"/>
          </p:nvPr>
        </p:nvSpPr>
        <p:spPr>
          <a:xfrm>
            <a:off x="458529" y="1996895"/>
            <a:ext cx="11029616" cy="4676048"/>
          </a:xfrm>
        </p:spPr>
        <p:txBody>
          <a:bodyPr anchor="t">
            <a:normAutofit fontScale="62500" lnSpcReduction="20000"/>
          </a:bodyPr>
          <a:lstStyle/>
          <a:p>
            <a:r>
              <a:rPr lang="en-US" sz="3200" dirty="0"/>
              <a:t>Resource Scaling</a:t>
            </a:r>
          </a:p>
          <a:p>
            <a:pPr lvl="1">
              <a:buFont typeface="Wingdings" panose="05000000000000000000" pitchFamily="2" charset="2"/>
              <a:buChar char="v"/>
            </a:pPr>
            <a:r>
              <a:rPr lang="en-US" sz="2900" b="1" dirty="0"/>
              <a:t>Horizontal Scaling : </a:t>
            </a:r>
            <a:r>
              <a:rPr lang="en-US" sz="2900" dirty="0"/>
              <a:t>add or remove server replica that’s running on a VM. </a:t>
            </a:r>
          </a:p>
          <a:p>
            <a:pPr lvl="1">
              <a:buFont typeface="Wingdings" panose="05000000000000000000" pitchFamily="2" charset="2"/>
              <a:buChar char="v"/>
            </a:pPr>
            <a:r>
              <a:rPr lang="en-US" sz="2900" b="1" dirty="0"/>
              <a:t>Vertical Scaling</a:t>
            </a:r>
            <a:r>
              <a:rPr lang="en-US" sz="2900" dirty="0"/>
              <a:t>:  adjusting number of resources allocated to an already running virtual machines. </a:t>
            </a:r>
          </a:p>
          <a:p>
            <a:r>
              <a:rPr lang="en-US" sz="3200" dirty="0"/>
              <a:t>Quality of Services (</a:t>
            </a:r>
            <a:r>
              <a:rPr lang="en-US" sz="3200" dirty="0" err="1"/>
              <a:t>QoS</a:t>
            </a:r>
            <a:r>
              <a:rPr lang="en-US" sz="3200" dirty="0"/>
              <a:t>) </a:t>
            </a:r>
          </a:p>
          <a:p>
            <a:pPr lvl="1">
              <a:buFont typeface="Wingdings" panose="05000000000000000000" pitchFamily="2" charset="2"/>
              <a:buChar char="v"/>
            </a:pPr>
            <a:r>
              <a:rPr lang="en-US" sz="2900" dirty="0"/>
              <a:t>Response time</a:t>
            </a:r>
          </a:p>
          <a:p>
            <a:pPr lvl="1">
              <a:buFont typeface="Wingdings" panose="05000000000000000000" pitchFamily="2" charset="2"/>
              <a:buChar char="v"/>
            </a:pPr>
            <a:r>
              <a:rPr lang="en-US" sz="2900" dirty="0"/>
              <a:t>Availability </a:t>
            </a:r>
          </a:p>
          <a:p>
            <a:r>
              <a:rPr lang="en-US" sz="3200" dirty="0"/>
              <a:t>Service Level Agreement (SLA)</a:t>
            </a:r>
          </a:p>
          <a:p>
            <a:r>
              <a:rPr lang="en-US" sz="3200" dirty="0"/>
              <a:t>MAPE loop Autonomous </a:t>
            </a:r>
          </a:p>
          <a:p>
            <a:pPr lvl="1">
              <a:buFont typeface="Wingdings" panose="05000000000000000000" pitchFamily="2" charset="2"/>
              <a:buChar char="v"/>
            </a:pPr>
            <a:r>
              <a:rPr lang="en-US" sz="2900" dirty="0"/>
              <a:t>Monitoring</a:t>
            </a:r>
          </a:p>
          <a:p>
            <a:pPr lvl="1">
              <a:buFont typeface="Wingdings" panose="05000000000000000000" pitchFamily="2" charset="2"/>
              <a:buChar char="v"/>
            </a:pPr>
            <a:r>
              <a:rPr lang="en-US" sz="2900" dirty="0"/>
              <a:t>Analyzing </a:t>
            </a:r>
          </a:p>
          <a:p>
            <a:pPr lvl="1">
              <a:buFont typeface="Wingdings" panose="05000000000000000000" pitchFamily="2" charset="2"/>
              <a:buChar char="v"/>
            </a:pPr>
            <a:r>
              <a:rPr lang="en-US" sz="2900" dirty="0"/>
              <a:t>Planning </a:t>
            </a:r>
          </a:p>
          <a:p>
            <a:pPr lvl="1">
              <a:buFont typeface="Wingdings" panose="05000000000000000000" pitchFamily="2" charset="2"/>
              <a:buChar char="v"/>
            </a:pPr>
            <a:r>
              <a:rPr lang="en-US" sz="2900" dirty="0"/>
              <a:t>Execution</a:t>
            </a:r>
          </a:p>
          <a:p>
            <a:pPr marL="0" indent="0">
              <a:buNone/>
            </a:pPr>
            <a:endParaRPr sz="2000" dirty="0"/>
          </a:p>
        </p:txBody>
      </p:sp>
      <p:sp>
        <p:nvSpPr>
          <p:cNvPr id="9" name="Slide Number Placeholder 8">
            <a:extLst>
              <a:ext uri="{FF2B5EF4-FFF2-40B4-BE49-F238E27FC236}">
                <a16:creationId xmlns:a16="http://schemas.microsoft.com/office/drawing/2014/main" id="{B88B7BD6-69E2-49EE-AFAC-AF83693030A1}"/>
              </a:ext>
            </a:extLst>
          </p:cNvPr>
          <p:cNvSpPr>
            <a:spLocks noGrp="1"/>
          </p:cNvSpPr>
          <p:nvPr>
            <p:ph type="sldNum" sz="quarter" idx="12"/>
          </p:nvPr>
        </p:nvSpPr>
        <p:spPr/>
        <p:txBody>
          <a:bodyPr/>
          <a:lstStyle/>
          <a:p>
            <a:fld id="{3352CBF5-17B8-4387-88A6-ABF9F8C64D5A}" type="slidenum">
              <a:rPr lang="en-US" smtClean="0"/>
              <a:t>6</a:t>
            </a:fld>
            <a:endParaRPr lang="en-US"/>
          </a:p>
        </p:txBody>
      </p:sp>
    </p:spTree>
    <p:extLst>
      <p:ext uri="{BB962C8B-B14F-4D97-AF65-F5344CB8AC3E}">
        <p14:creationId xmlns:p14="http://schemas.microsoft.com/office/powerpoint/2010/main" val="4119121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AA14DC-37F4-407D-8D2D-A64730DAA6A0}"/>
              </a:ext>
            </a:extLst>
          </p:cNvPr>
          <p:cNvSpPr>
            <a:spLocks noGrp="1"/>
          </p:cNvSpPr>
          <p:nvPr>
            <p:ph type="ctrTitle"/>
          </p:nvPr>
        </p:nvSpPr>
        <p:spPr>
          <a:xfrm>
            <a:off x="447841" y="1020431"/>
            <a:ext cx="11496509" cy="1932319"/>
          </a:xfrm>
        </p:spPr>
        <p:txBody>
          <a:bodyPr/>
          <a:lstStyle/>
          <a:p>
            <a:r>
              <a:rPr lang="en-US" cap="none" dirty="0"/>
              <a:t>Threshold-based Technique</a:t>
            </a:r>
            <a:endParaRPr lang="en-GB" cap="none" dirty="0"/>
          </a:p>
        </p:txBody>
      </p:sp>
      <p:sp>
        <p:nvSpPr>
          <p:cNvPr id="7" name="Slide Number Placeholder 6">
            <a:extLst>
              <a:ext uri="{FF2B5EF4-FFF2-40B4-BE49-F238E27FC236}">
                <a16:creationId xmlns:a16="http://schemas.microsoft.com/office/drawing/2014/main" id="{70774AB7-8287-4220-9D57-715064D5EE6B}"/>
              </a:ext>
            </a:extLst>
          </p:cNvPr>
          <p:cNvSpPr>
            <a:spLocks noGrp="1"/>
          </p:cNvSpPr>
          <p:nvPr>
            <p:ph type="sldNum" sz="quarter" idx="12"/>
          </p:nvPr>
        </p:nvSpPr>
        <p:spPr/>
        <p:txBody>
          <a:bodyPr/>
          <a:lstStyle/>
          <a:p>
            <a:fld id="{3352CBF5-17B8-4387-88A6-ABF9F8C64D5A}" type="slidenum">
              <a:rPr lang="en-US" smtClean="0"/>
              <a:t>7</a:t>
            </a:fld>
            <a:endParaRPr lang="en-US"/>
          </a:p>
        </p:txBody>
      </p:sp>
    </p:spTree>
    <p:extLst>
      <p:ext uri="{BB962C8B-B14F-4D97-AF65-F5344CB8AC3E}">
        <p14:creationId xmlns:p14="http://schemas.microsoft.com/office/powerpoint/2010/main" val="2245839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none" dirty="0"/>
              <a:t>Main Concept</a:t>
            </a:r>
          </a:p>
        </p:txBody>
      </p:sp>
      <p:sp>
        <p:nvSpPr>
          <p:cNvPr id="3" name="Content Placeholder 2"/>
          <p:cNvSpPr>
            <a:spLocks noGrp="1"/>
          </p:cNvSpPr>
          <p:nvPr>
            <p:ph idx="1"/>
          </p:nvPr>
        </p:nvSpPr>
        <p:spPr>
          <a:xfrm>
            <a:off x="458529" y="1996895"/>
            <a:ext cx="11029616" cy="4324367"/>
          </a:xfrm>
        </p:spPr>
        <p:txBody>
          <a:bodyPr anchor="t">
            <a:normAutofit/>
          </a:bodyPr>
          <a:lstStyle/>
          <a:p>
            <a:r>
              <a:rPr lang="en-US" sz="2000" dirty="0"/>
              <a:t>Used to be very popular with cloud providers.</a:t>
            </a:r>
          </a:p>
          <a:p>
            <a:r>
              <a:rPr lang="en-US" sz="2000" dirty="0"/>
              <a:t>Simple: defines policies and rules that trigger the scaling process.</a:t>
            </a:r>
          </a:p>
          <a:p>
            <a:r>
              <a:rPr lang="en-US" sz="2000" dirty="0"/>
              <a:t>Two threshold: Upper Threshold (</a:t>
            </a:r>
            <a:r>
              <a:rPr lang="en-US" sz="2000" dirty="0" err="1"/>
              <a:t>ThrU</a:t>
            </a:r>
            <a:r>
              <a:rPr lang="en-US" sz="2000" dirty="0"/>
              <a:t>), lower Threshold (</a:t>
            </a:r>
            <a:r>
              <a:rPr lang="en-US" sz="2000" dirty="0" err="1"/>
              <a:t>ThrL</a:t>
            </a:r>
            <a:r>
              <a:rPr lang="en-US" sz="2000" dirty="0"/>
              <a:t>)</a:t>
            </a:r>
          </a:p>
          <a:p>
            <a:r>
              <a:rPr lang="en-US" sz="2000" dirty="0"/>
              <a:t>Rules: conditions -&gt; consequence </a:t>
            </a:r>
          </a:p>
          <a:p>
            <a:pPr lvl="1">
              <a:buFont typeface="Wingdings" panose="05000000000000000000" pitchFamily="2" charset="2"/>
              <a:buChar char="v"/>
            </a:pPr>
            <a:r>
              <a:rPr lang="en-US" sz="2000" dirty="0"/>
              <a:t>Conditions include performance metrics (</a:t>
            </a:r>
            <a:r>
              <a:rPr lang="en-US" sz="2000" dirty="0" err="1"/>
              <a:t>e.g</a:t>
            </a:r>
            <a:r>
              <a:rPr lang="en-US" sz="2000" dirty="0"/>
              <a:t> CPU load, requests arrival rate)</a:t>
            </a:r>
          </a:p>
          <a:p>
            <a:pPr lvl="1">
              <a:buFont typeface="Wingdings" panose="05000000000000000000" pitchFamily="2" charset="2"/>
              <a:buChar char="v"/>
            </a:pPr>
            <a:r>
              <a:rPr lang="en-US" sz="2000" dirty="0"/>
              <a:t>Consequences includes the scaling action.</a:t>
            </a:r>
          </a:p>
          <a:p>
            <a:r>
              <a:rPr lang="en-US" sz="2000" dirty="0"/>
              <a:t>May include a duration to monitor the state if the condition is met.</a:t>
            </a:r>
          </a:p>
          <a:p>
            <a:r>
              <a:rPr lang="en-US" sz="2000" dirty="0"/>
              <a:t>It is incorporated with other methods to overcome its weaknesses.</a:t>
            </a:r>
            <a:endParaRPr sz="2000" dirty="0"/>
          </a:p>
        </p:txBody>
      </p:sp>
      <p:sp>
        <p:nvSpPr>
          <p:cNvPr id="9" name="Slide Number Placeholder 8">
            <a:extLst>
              <a:ext uri="{FF2B5EF4-FFF2-40B4-BE49-F238E27FC236}">
                <a16:creationId xmlns:a16="http://schemas.microsoft.com/office/drawing/2014/main" id="{B88B7BD6-69E2-49EE-AFAC-AF83693030A1}"/>
              </a:ext>
            </a:extLst>
          </p:cNvPr>
          <p:cNvSpPr>
            <a:spLocks noGrp="1"/>
          </p:cNvSpPr>
          <p:nvPr>
            <p:ph type="sldNum" sz="quarter" idx="12"/>
          </p:nvPr>
        </p:nvSpPr>
        <p:spPr/>
        <p:txBody>
          <a:bodyPr/>
          <a:lstStyle/>
          <a:p>
            <a:fld id="{3352CBF5-17B8-4387-88A6-ABF9F8C64D5A}" type="slidenum">
              <a:rPr lang="en-US" smtClean="0"/>
              <a:t>8</a:t>
            </a:fld>
            <a:endParaRPr lang="en-US"/>
          </a:p>
        </p:txBody>
      </p:sp>
    </p:spTree>
    <p:extLst>
      <p:ext uri="{BB962C8B-B14F-4D97-AF65-F5344CB8AC3E}">
        <p14:creationId xmlns:p14="http://schemas.microsoft.com/office/powerpoint/2010/main" val="1774520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9158D-CABB-4B88-8DA9-62C063E84DC2}"/>
              </a:ext>
            </a:extLst>
          </p:cNvPr>
          <p:cNvSpPr>
            <a:spLocks noGrp="1"/>
          </p:cNvSpPr>
          <p:nvPr>
            <p:ph type="title"/>
          </p:nvPr>
        </p:nvSpPr>
        <p:spPr/>
        <p:txBody>
          <a:bodyPr vert="horz" lIns="91440" tIns="45720" rIns="91440" bIns="45720" rtlCol="0">
            <a:normAutofit/>
          </a:bodyPr>
          <a:lstStyle/>
          <a:p>
            <a:r>
              <a:rPr lang="en-US" cap="none" dirty="0"/>
              <a:t>Review Paper – Brief Description</a:t>
            </a:r>
          </a:p>
        </p:txBody>
      </p:sp>
      <p:sp>
        <p:nvSpPr>
          <p:cNvPr id="4" name="Content Placeholder 3">
            <a:extLst>
              <a:ext uri="{FF2B5EF4-FFF2-40B4-BE49-F238E27FC236}">
                <a16:creationId xmlns:a16="http://schemas.microsoft.com/office/drawing/2014/main" id="{C98DE769-0D9B-4D26-B72F-F970F7BF2C1E}"/>
              </a:ext>
            </a:extLst>
          </p:cNvPr>
          <p:cNvSpPr>
            <a:spLocks noGrp="1"/>
          </p:cNvSpPr>
          <p:nvPr>
            <p:ph idx="1"/>
          </p:nvPr>
        </p:nvSpPr>
        <p:spPr>
          <a:xfrm>
            <a:off x="447378" y="1996895"/>
            <a:ext cx="11029616" cy="4480105"/>
          </a:xfrm>
        </p:spPr>
        <p:txBody>
          <a:bodyPr anchor="t">
            <a:normAutofit/>
          </a:bodyPr>
          <a:lstStyle/>
          <a:p>
            <a:r>
              <a:rPr lang="en-US" sz="2000" dirty="0"/>
              <a:t>Paper title – ‘Adaptive Auto-scaling for Virtual Resources in Software-defined Infrastructure’</a:t>
            </a:r>
          </a:p>
          <a:p>
            <a:r>
              <a:rPr lang="en-US" sz="2000" dirty="0"/>
              <a:t>Work by </a:t>
            </a:r>
            <a:r>
              <a:rPr lang="en-US" sz="2000" dirty="0" err="1"/>
              <a:t>Moghaddassian</a:t>
            </a:r>
            <a:r>
              <a:rPr lang="en-US" sz="2000" dirty="0"/>
              <a:t> et.al,  to utilize threshold-based rules accuracy and performance, but without fixing the threshold.</a:t>
            </a:r>
          </a:p>
          <a:p>
            <a:r>
              <a:rPr lang="en-US" sz="2000" dirty="0"/>
              <a:t>They propose an adaptive method that changes the threshold based on real-time data of the system current state.</a:t>
            </a:r>
          </a:p>
          <a:p>
            <a:r>
              <a:rPr lang="en-US" sz="2000" dirty="0"/>
              <a:t>They propose an algorithm that monitors the state of the system, but does not scale directly once the threshold is met</a:t>
            </a:r>
          </a:p>
          <a:p>
            <a:endParaRPr lang="en-US" sz="2000" dirty="0"/>
          </a:p>
        </p:txBody>
      </p:sp>
      <p:sp>
        <p:nvSpPr>
          <p:cNvPr id="9" name="Slide Number Placeholder 8">
            <a:extLst>
              <a:ext uri="{FF2B5EF4-FFF2-40B4-BE49-F238E27FC236}">
                <a16:creationId xmlns:a16="http://schemas.microsoft.com/office/drawing/2014/main" id="{C53AD969-BEAD-481A-938F-2D5A465C908C}"/>
              </a:ext>
            </a:extLst>
          </p:cNvPr>
          <p:cNvSpPr>
            <a:spLocks noGrp="1"/>
          </p:cNvSpPr>
          <p:nvPr>
            <p:ph type="sldNum" sz="quarter" idx="12"/>
          </p:nvPr>
        </p:nvSpPr>
        <p:spPr/>
        <p:txBody>
          <a:bodyPr/>
          <a:lstStyle/>
          <a:p>
            <a:fld id="{3352CBF5-17B8-4387-88A6-ABF9F8C64D5A}" type="slidenum">
              <a:rPr lang="en-US" smtClean="0"/>
              <a:t>9</a:t>
            </a:fld>
            <a:endParaRPr lang="en-US"/>
          </a:p>
        </p:txBody>
      </p:sp>
    </p:spTree>
    <p:extLst>
      <p:ext uri="{BB962C8B-B14F-4D97-AF65-F5344CB8AC3E}">
        <p14:creationId xmlns:p14="http://schemas.microsoft.com/office/powerpoint/2010/main" val="408838641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1173</TotalTime>
  <Words>4173</Words>
  <Application>Microsoft Office PowerPoint</Application>
  <PresentationFormat>Widescreen</PresentationFormat>
  <Paragraphs>388</Paragraphs>
  <Slides>40</Slides>
  <Notes>17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40</vt:i4>
      </vt:variant>
    </vt:vector>
  </HeadingPairs>
  <TitlesOfParts>
    <vt:vector size="48" baseType="lpstr">
      <vt:lpstr>Arial</vt:lpstr>
      <vt:lpstr>Calibri</vt:lpstr>
      <vt:lpstr>Gill Sans MT</vt:lpstr>
      <vt:lpstr>Times New Roman</vt:lpstr>
      <vt:lpstr>Wingdings</vt:lpstr>
      <vt:lpstr>Wingdings 2</vt:lpstr>
      <vt:lpstr>Dividend</vt:lpstr>
      <vt:lpstr>Dividend</vt:lpstr>
      <vt:lpstr>Auto-scalability of  Web Applications</vt:lpstr>
      <vt:lpstr>Outline</vt:lpstr>
      <vt:lpstr>Introduction</vt:lpstr>
      <vt:lpstr>Cloud Computing </vt:lpstr>
      <vt:lpstr>Problem definition </vt:lpstr>
      <vt:lpstr>Main Concepts </vt:lpstr>
      <vt:lpstr>Threshold-based Technique</vt:lpstr>
      <vt:lpstr>Main Concept</vt:lpstr>
      <vt:lpstr>Review Paper – Brief Description</vt:lpstr>
      <vt:lpstr>Review Paper – Approach Overview</vt:lpstr>
      <vt:lpstr>PowerPoint Presentation</vt:lpstr>
      <vt:lpstr>PowerPoint Presentation</vt:lpstr>
      <vt:lpstr>Strengths and Weaknesses</vt:lpstr>
      <vt:lpstr>Queuing Theory based Technique</vt:lpstr>
      <vt:lpstr>Main Concept</vt:lpstr>
      <vt:lpstr>Review Paper – Brief Description (1/4)</vt:lpstr>
      <vt:lpstr>Review Paper – Brief Description (2/4)</vt:lpstr>
      <vt:lpstr>Review Paper – Brief Description (3/4)</vt:lpstr>
      <vt:lpstr>Review Paper – Brief Description (4/4)</vt:lpstr>
      <vt:lpstr>Strengths and Weaknesses</vt:lpstr>
      <vt:lpstr>Reinforcement Learning based Technique</vt:lpstr>
      <vt:lpstr>Main Concept</vt:lpstr>
      <vt:lpstr>Architecture</vt:lpstr>
      <vt:lpstr>Review Paper – Brief Description (1/3)</vt:lpstr>
      <vt:lpstr>Review Paper - Brief Description (2/3)</vt:lpstr>
      <vt:lpstr>Review Paper - Brief Description (3/3)</vt:lpstr>
      <vt:lpstr>Review Paper – Evaluation Techniques Used</vt:lpstr>
      <vt:lpstr>Review Paper – Strengths and Weaknesses</vt:lpstr>
      <vt:lpstr>Time Series Analysis based Technique</vt:lpstr>
      <vt:lpstr>Main Concept</vt:lpstr>
      <vt:lpstr>Review Paper – Brief Description</vt:lpstr>
      <vt:lpstr>Review Paper – Approach Overview</vt:lpstr>
      <vt:lpstr>Review Paper – Approach Architecture </vt:lpstr>
      <vt:lpstr>Strengths and Weaknesses</vt:lpstr>
      <vt:lpstr>Evaluation of Techniques</vt:lpstr>
      <vt:lpstr>Reactive based techniques</vt:lpstr>
      <vt:lpstr>Proactive based techniques</vt:lpstr>
      <vt:lpstr>Conclusion</vt:lpstr>
      <vt:lpstr>Strengths and Weaknesses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Sara Yaqoob Al-Rasbi</dc:creator>
  <cp:lastModifiedBy>Rahma Ali</cp:lastModifiedBy>
  <cp:revision>19</cp:revision>
  <dcterms:created xsi:type="dcterms:W3CDTF">2017-11-09T05:41:14Z</dcterms:created>
  <dcterms:modified xsi:type="dcterms:W3CDTF">2017-11-21T19:52:02Z</dcterms:modified>
</cp:coreProperties>
</file>