
<file path=[Content_Types].xml><?xml version="1.0" encoding="utf-8"?>
<Types xmlns="http://schemas.openxmlformats.org/package/2006/content-types">
  <Default Extension="bin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4" r:id="rId2"/>
  </p:sldMasterIdLst>
  <p:notesMasterIdLst>
    <p:notesMasterId r:id="rId35"/>
  </p:notesMasterIdLst>
  <p:sldIdLst>
    <p:sldId id="258" r:id="rId3"/>
    <p:sldId id="301" r:id="rId4"/>
    <p:sldId id="291" r:id="rId5"/>
    <p:sldId id="302" r:id="rId6"/>
    <p:sldId id="303" r:id="rId7"/>
    <p:sldId id="304" r:id="rId8"/>
    <p:sldId id="277" r:id="rId9"/>
    <p:sldId id="260" r:id="rId10"/>
    <p:sldId id="269" r:id="rId11"/>
    <p:sldId id="298" r:id="rId12"/>
    <p:sldId id="273" r:id="rId13"/>
    <p:sldId id="274" r:id="rId14"/>
    <p:sldId id="261" r:id="rId15"/>
    <p:sldId id="279" r:id="rId16"/>
    <p:sldId id="280" r:id="rId17"/>
    <p:sldId id="283" r:id="rId18"/>
    <p:sldId id="295" r:id="rId19"/>
    <p:sldId id="285" r:id="rId20"/>
    <p:sldId id="296" r:id="rId21"/>
    <p:sldId id="287" r:id="rId22"/>
    <p:sldId id="305" r:id="rId23"/>
    <p:sldId id="306" r:id="rId24"/>
    <p:sldId id="310" r:id="rId25"/>
    <p:sldId id="311" r:id="rId26"/>
    <p:sldId id="309" r:id="rId27"/>
    <p:sldId id="312" r:id="rId28"/>
    <p:sldId id="292" r:id="rId29"/>
    <p:sldId id="315" r:id="rId30"/>
    <p:sldId id="317" r:id="rId31"/>
    <p:sldId id="318" r:id="rId32"/>
    <p:sldId id="316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C97E86-CD95-4337-9477-B91180B53D97}">
          <p14:sldIdLst>
            <p14:sldId id="258"/>
            <p14:sldId id="301"/>
            <p14:sldId id="291"/>
            <p14:sldId id="302"/>
            <p14:sldId id="303"/>
            <p14:sldId id="304"/>
            <p14:sldId id="277"/>
            <p14:sldId id="260"/>
            <p14:sldId id="269"/>
            <p14:sldId id="298"/>
            <p14:sldId id="273"/>
            <p14:sldId id="274"/>
            <p14:sldId id="261"/>
            <p14:sldId id="279"/>
            <p14:sldId id="280"/>
            <p14:sldId id="283"/>
            <p14:sldId id="295"/>
            <p14:sldId id="285"/>
            <p14:sldId id="296"/>
            <p14:sldId id="287"/>
            <p14:sldId id="305"/>
            <p14:sldId id="306"/>
            <p14:sldId id="310"/>
            <p14:sldId id="311"/>
            <p14:sldId id="309"/>
            <p14:sldId id="312"/>
            <p14:sldId id="292"/>
            <p14:sldId id="315"/>
            <p14:sldId id="317"/>
            <p14:sldId id="318"/>
            <p14:sldId id="31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ma Saleh Ali" initials="RS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5467" autoAdjust="0"/>
  </p:normalViewPr>
  <p:slideViewPr>
    <p:cSldViewPr snapToGrid="0">
      <p:cViewPr varScale="1">
        <p:scale>
          <a:sx n="54" d="100"/>
          <a:sy n="54" d="100"/>
        </p:scale>
        <p:origin x="122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1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9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1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29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7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4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9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5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4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37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5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4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273E43-B5F8-4F46-B428-B627FCD3ED00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3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D60C-2A14-419C-991B-24353F193B1E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CF9EF3-7A05-4848-97F8-F7BD375BE9A0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774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3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8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1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51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1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DD02-87A9-4BBB-AF79-3B034AE87E3D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8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77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1873E9-E501-455D-877A-89E2084DAC48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8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54B0-32E6-4875-A042-5DACAB63A6B0}" type="datetime1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B87C-A0B1-4A03-8A1C-4FB083EE1A08}" type="datetime1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6BF2-E71B-4473-A495-880685E1FFA8}" type="datetime1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86BA-AAB0-4992-A02A-FEC5052D7684}" type="datetime1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9E59D8-7459-474B-829B-9222641A499E}" type="datetime1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Photo by Christopher Bowns / CC BY-SA 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8554-9B90-4CA4-8BC5-4B63F89836BC}" type="datetime1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Photo by Christopher Bowns / CC BY-SA 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C278DD-039D-4431-B8EB-63F06C76153C}" type="datetime1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Photo by Christopher Bowns / CC BY-SA 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10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10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Virginia_tech_xserve_cluster.jpg" TargetMode="External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2.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49DC0F7B-EA19-435F-BA38-A576FE1A65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8523F451-F10A-4328-8198-58E5C61667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2873" y="734134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Xserve cluster System X at the Virginia Tech University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2" b="-2"/>
          <a:stretch/>
        </p:blipFill>
        <p:spPr>
          <a:xfrm>
            <a:off x="478172" y="723899"/>
            <a:ext cx="3671681" cy="5676901"/>
          </a:xfrm>
          <a:prstGeom prst="rect">
            <a:avLst/>
          </a:prstGeom>
        </p:spPr>
      </p:pic>
      <p:grpSp>
        <p:nvGrpSpPr>
          <p:cNvPr id="34" name="Group 13">
            <a:extLst>
              <a:ext uri="{FF2B5EF4-FFF2-40B4-BE49-F238E27FC236}">
                <a16:creationId xmlns:a16="http://schemas.microsoft.com/office/drawing/2014/main" id="{BDAE63F2-766D-44DB-AAC5-B4B4F123BBC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E7293047-1267-4462-B411-F1045BED62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651A4987-1513-4534-8894-FD82F7CDFF5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D49D1510-6EE8-4974-892D-67ECDC560A6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242" y="1419225"/>
            <a:ext cx="7134585" cy="2085870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Auto-scalability of 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Done By: </a:t>
            </a:r>
          </a:p>
          <a:p>
            <a:r>
              <a:rPr lang="en-US" dirty="0">
                <a:solidFill>
                  <a:schemeClr val="bg2"/>
                </a:solidFill>
              </a:rPr>
              <a:t> 		 Sara Al-Rasbi   		200909464</a:t>
            </a:r>
          </a:p>
          <a:p>
            <a:r>
              <a:rPr lang="en-US" dirty="0">
                <a:solidFill>
                  <a:schemeClr val="bg2"/>
                </a:solidFill>
              </a:rPr>
              <a:t>	  	 Rahma Ali			201001782    	   </a:t>
            </a:r>
          </a:p>
          <a:p>
            <a:r>
              <a:rPr lang="en-US" dirty="0">
                <a:solidFill>
                  <a:schemeClr val="bg2"/>
                </a:solidFill>
              </a:rPr>
              <a:t>	  	 Nada Aboueata		200900288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831C69-B6BB-4EF3-9A1A-6E28CE1F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9B6382E8-A982-4F78-B425-3B596AFF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Christopher </a:t>
            </a:r>
            <a:r>
              <a:rPr lang="en-US" dirty="0" err="1"/>
              <a:t>Bowns</a:t>
            </a:r>
            <a:r>
              <a:rPr lang="en-US" dirty="0"/>
              <a:t> / </a:t>
            </a:r>
            <a:r>
              <a:rPr lang="en-US" dirty="0">
                <a:hlinkClick r:id="rId4"/>
              </a:rPr>
              <a:t>CC BY-SA 2.0</a:t>
            </a:r>
          </a:p>
        </p:txBody>
      </p:sp>
      <p:pic>
        <p:nvPicPr>
          <p:cNvPr id="13" name="Picture 12" descr="Xserve cluster System X at the Virginia Tech University.">
            <a:extLst>
              <a:ext uri="{FF2B5EF4-FFF2-40B4-BE49-F238E27FC236}">
                <a16:creationId xmlns:a16="http://schemas.microsoft.com/office/drawing/2014/main" id="{2720C1F7-6131-4B66-9FF0-A3B73D971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2" b="-2"/>
          <a:stretch/>
        </p:blipFill>
        <p:spPr>
          <a:xfrm>
            <a:off x="478172" y="712748"/>
            <a:ext cx="3671681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Approach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E769-0D9B-4D26-B72F-F970F7BF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7" y="1996896"/>
            <a:ext cx="11265651" cy="4425676"/>
          </a:xfrm>
        </p:spPr>
        <p:txBody>
          <a:bodyPr anchor="t">
            <a:normAutofit/>
          </a:bodyPr>
          <a:lstStyle/>
          <a:p>
            <a:r>
              <a:rPr lang="en-US" sz="2000" dirty="0"/>
              <a:t>Data is regularly collected and fed into the data analysis component.</a:t>
            </a:r>
          </a:p>
          <a:p>
            <a:r>
              <a:rPr lang="en-US" sz="2000" dirty="0"/>
              <a:t>Data analysis component: a component that analysis the data of the system current stage and decide whether to scale or not.</a:t>
            </a:r>
          </a:p>
          <a:p>
            <a:r>
              <a:rPr lang="en-US" sz="2000" dirty="0"/>
              <a:t>In addition to the threshold T, there are two more parameters: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: used to increase or decrease the threshold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β: the observation interval in seconds.</a:t>
            </a:r>
          </a:p>
          <a:p>
            <a:r>
              <a:rPr lang="en-US" sz="2000" dirty="0"/>
              <a:t>Hypothesis: the situation is getting worst, wait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sz="2000" dirty="0">
                <a:cs typeface="Times New Roman" panose="02020603050405020304" pitchFamily="18" charset="0"/>
              </a:rPr>
              <a:t>seconds to prove the hypothesis.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Scaling isn’t immediate.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6" y="731521"/>
            <a:ext cx="5624048" cy="4976292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B3FAA2D-590C-4F82-A1F3-6B9653AB7D56}"/>
              </a:ext>
            </a:extLst>
          </p:cNvPr>
          <p:cNvSpPr txBox="1">
            <a:spLocks/>
          </p:cNvSpPr>
          <p:nvPr/>
        </p:nvSpPr>
        <p:spPr>
          <a:xfrm>
            <a:off x="6546850" y="1725966"/>
            <a:ext cx="5206999" cy="413508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Collected data is analyzed and the current utilization of the data is determined.</a:t>
            </a:r>
          </a:p>
          <a:p>
            <a:r>
              <a:rPr lang="en-US" dirty="0"/>
              <a:t>Test:  current utilization &gt; Threshold?</a:t>
            </a:r>
          </a:p>
          <a:p>
            <a:r>
              <a:rPr lang="en-US" dirty="0"/>
              <a:t>Once the test passes,  check if Threshold is fully utilized.</a:t>
            </a:r>
          </a:p>
          <a:p>
            <a:r>
              <a:rPr lang="en-US" dirty="0"/>
              <a:t>If not, monitoring phase starts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seconds.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By the end of the observation phase Is current utilization &gt; threshold ?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Yes, threshold is increased by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percent.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Repeat until threshold &gt;(100-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)%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(full utilization)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C220D-C4D4-4812-979A-0ECFF75FB38A}"/>
              </a:ext>
            </a:extLst>
          </p:cNvPr>
          <p:cNvSpPr txBox="1"/>
          <p:nvPr/>
        </p:nvSpPr>
        <p:spPr>
          <a:xfrm>
            <a:off x="6546850" y="731521"/>
            <a:ext cx="5206999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+mj-lt"/>
              </a:rPr>
              <a:t>SCALING UP</a:t>
            </a:r>
          </a:p>
        </p:txBody>
      </p:sp>
      <p:sp>
        <p:nvSpPr>
          <p:cNvPr id="6" name="Rectangle 3"/>
          <p:cNvSpPr/>
          <p:nvPr/>
        </p:nvSpPr>
        <p:spPr>
          <a:xfrm>
            <a:off x="3495040" y="2255520"/>
            <a:ext cx="1361440" cy="7924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Assuming </a:t>
            </a:r>
            <a:r>
              <a:rPr lang="el-GR" sz="1400" dirty="0">
                <a:latin typeface="Times New Roman"/>
                <a:cs typeface="Times New Roman"/>
              </a:rPr>
              <a:t>α</a:t>
            </a:r>
            <a:r>
              <a:rPr lang="en-US" sz="1400" dirty="0">
                <a:latin typeface="Times New Roman"/>
                <a:cs typeface="Times New Roman"/>
              </a:rPr>
              <a:t> =10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Stop when T&gt;90%</a:t>
            </a:r>
            <a:endParaRPr lang="en-US" sz="1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A05B7B-F8F0-4412-9360-3063793E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E49194-F667-4CDF-8A40-B6538662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39" y="721537"/>
            <a:ext cx="5725826" cy="6147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9C220D-C4D4-4812-979A-0ECFF75FB38A}"/>
              </a:ext>
            </a:extLst>
          </p:cNvPr>
          <p:cNvSpPr txBox="1"/>
          <p:nvPr/>
        </p:nvSpPr>
        <p:spPr>
          <a:xfrm>
            <a:off x="6260368" y="755878"/>
            <a:ext cx="548640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  <a:latin typeface="+mj-lt"/>
              </a:rPr>
              <a:t>SCALING DOWN</a:t>
            </a:r>
            <a:endParaRPr lang="en-US" sz="2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98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4AEEE-7569-4ABD-9092-7CBE1094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Strengths and Weaknesses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6863BA-34F9-4A06-AA00-B949F15C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5630"/>
            <a:ext cx="11153608" cy="4386942"/>
          </a:xfrm>
        </p:spPr>
        <p:txBody>
          <a:bodyPr anchor="t">
            <a:normAutofit/>
          </a:bodyPr>
          <a:lstStyle/>
          <a:p>
            <a:r>
              <a:rPr lang="en-US" sz="2000" dirty="0"/>
              <a:t>Strengths: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Accurate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Reduced Costs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Leveraging real time data to adapt the threshold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Avoid false positive</a:t>
            </a:r>
          </a:p>
          <a:p>
            <a:r>
              <a:rPr lang="en-US" sz="2000" dirty="0"/>
              <a:t>Weakness: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Performance depends on the selection of the initial threshold and alpha.</a:t>
            </a:r>
          </a:p>
          <a:p>
            <a:pPr marL="324000" lvl="1" indent="0">
              <a:buNone/>
            </a:pPr>
            <a:endParaRPr lang="en-US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2F8C8-5FC6-459A-A2A7-6F843BF7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2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Reinforcement Learning based Technique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F2A6-0268-410F-979B-FCE5D06C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Main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49" y="1996895"/>
            <a:ext cx="11029615" cy="3678303"/>
          </a:xfrm>
        </p:spPr>
        <p:txBody>
          <a:bodyPr anchor="t">
            <a:normAutofit lnSpcReduction="10000"/>
          </a:bodyPr>
          <a:lstStyle/>
          <a:p>
            <a:r>
              <a:rPr lang="en-GB" sz="2000" dirty="0"/>
              <a:t>The automation of the scaling task is not dependent on any pre-existing knowledge or any performance model of the application.</a:t>
            </a:r>
          </a:p>
          <a:p>
            <a:r>
              <a:rPr lang="en-GB" sz="2000" dirty="0"/>
              <a:t>Scaling decisions are made and improved on while the application is running - using a trial and error approach.</a:t>
            </a:r>
          </a:p>
          <a:p>
            <a:r>
              <a:rPr lang="en-US" sz="2000" dirty="0"/>
              <a:t>Preliminary Concepts –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Agent - </a:t>
            </a:r>
            <a:r>
              <a:rPr lang="en-GB" sz="1800" dirty="0"/>
              <a:t>The auto scaler component in RL is known as the agent.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State - </a:t>
            </a:r>
            <a:r>
              <a:rPr lang="en-GB" sz="1800" dirty="0"/>
              <a:t>Current Application State.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Action - </a:t>
            </a:r>
            <a:r>
              <a:rPr lang="en-GB" sz="1800" dirty="0"/>
              <a:t>When a state change occurs in the application, the agent can choose to perform an action.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Reward - T</a:t>
            </a:r>
            <a:r>
              <a:rPr lang="en-GB" sz="1800" dirty="0"/>
              <a:t>he action chosen for a given state is then rewarded according to the nature of the succeeding states.</a:t>
            </a:r>
          </a:p>
          <a:p>
            <a:pPr marL="324000" lvl="1" indent="0">
              <a:buNone/>
            </a:pPr>
            <a:endParaRPr lang="en-GB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GB" dirty="0"/>
          </a:p>
          <a:p>
            <a:pPr marL="0" indent="0">
              <a:buNone/>
            </a:pPr>
            <a:endParaRPr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291BB-367B-4EA1-AFEA-B6037856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3F5A55-CE5B-4C37-A6A2-D240EA620735}"/>
              </a:ext>
            </a:extLst>
          </p:cNvPr>
          <p:cNvSpPr/>
          <p:nvPr/>
        </p:nvSpPr>
        <p:spPr>
          <a:xfrm>
            <a:off x="1951264" y="5472788"/>
            <a:ext cx="8289471" cy="1135070"/>
          </a:xfrm>
          <a:prstGeom prst="rect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 The agent learns and assigns actions to different states in such a way so as to </a:t>
            </a:r>
            <a:r>
              <a:rPr lang="en-GB" sz="2400" u="sng" dirty="0">
                <a:solidFill>
                  <a:schemeClr val="tx1"/>
                </a:solidFill>
              </a:rPr>
              <a:t>maximize</a:t>
            </a:r>
            <a:r>
              <a:rPr lang="en-GB" sz="2400" dirty="0">
                <a:solidFill>
                  <a:schemeClr val="tx1"/>
                </a:solidFill>
              </a:rPr>
              <a:t> collected rewards.’’</a:t>
            </a:r>
          </a:p>
        </p:txBody>
      </p:sp>
    </p:spTree>
    <p:extLst>
      <p:ext uri="{BB962C8B-B14F-4D97-AF65-F5344CB8AC3E}">
        <p14:creationId xmlns:p14="http://schemas.microsoft.com/office/powerpoint/2010/main" val="100123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6FD4F-A72A-4BE6-A30A-543A315E351C}"/>
              </a:ext>
            </a:extLst>
          </p:cNvPr>
          <p:cNvSpPr/>
          <p:nvPr/>
        </p:nvSpPr>
        <p:spPr>
          <a:xfrm>
            <a:off x="5401340" y="3783130"/>
            <a:ext cx="2668772" cy="1935126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CFE0F-B4D8-4895-A248-0434507A0721}"/>
              </a:ext>
            </a:extLst>
          </p:cNvPr>
          <p:cNvSpPr/>
          <p:nvPr/>
        </p:nvSpPr>
        <p:spPr>
          <a:xfrm>
            <a:off x="1568304" y="4348715"/>
            <a:ext cx="2668772" cy="793329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  <a:endParaRPr lang="en-GB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D28CF9F-A5C6-406E-856A-A757BB0CD49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 flipV="1">
            <a:off x="4536415" y="2149404"/>
            <a:ext cx="565585" cy="3833036"/>
          </a:xfrm>
          <a:prstGeom prst="bentConnector3">
            <a:avLst>
              <a:gd name="adj1" fmla="val -404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9BBD964-BA99-47F4-9DED-65A7D138F75D}"/>
              </a:ext>
            </a:extLst>
          </p:cNvPr>
          <p:cNvSpPr/>
          <p:nvPr/>
        </p:nvSpPr>
        <p:spPr>
          <a:xfrm>
            <a:off x="8875114" y="2947367"/>
            <a:ext cx="2406031" cy="7025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state change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1C05ADD-ECB2-48DD-AC8F-0A5719F5BA69}"/>
              </a:ext>
            </a:extLst>
          </p:cNvPr>
          <p:cNvCxnSpPr>
            <a:cxnSpLocks/>
          </p:cNvCxnSpPr>
          <p:nvPr/>
        </p:nvCxnSpPr>
        <p:spPr>
          <a:xfrm>
            <a:off x="2647507" y="5142044"/>
            <a:ext cx="2753833" cy="365621"/>
          </a:xfrm>
          <a:prstGeom prst="bentConnector3">
            <a:avLst>
              <a:gd name="adj1" fmla="val 19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46D10BC-60B1-42C6-9225-242F9B6265C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312601" y="1578435"/>
            <a:ext cx="528368" cy="4937760"/>
          </a:xfrm>
          <a:prstGeom prst="bentConnector3">
            <a:avLst>
              <a:gd name="adj1" fmla="val -166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FCA0C05-5ED8-4311-B825-2FF7F22C8D08}"/>
              </a:ext>
            </a:extLst>
          </p:cNvPr>
          <p:cNvSpPr txBox="1"/>
          <p:nvPr/>
        </p:nvSpPr>
        <p:spPr>
          <a:xfrm>
            <a:off x="3338092" y="2519919"/>
            <a:ext cx="24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Notifies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E42231E-679F-4217-AC5E-4ED7859F8244}"/>
              </a:ext>
            </a:extLst>
          </p:cNvPr>
          <p:cNvSpPr txBox="1"/>
          <p:nvPr/>
        </p:nvSpPr>
        <p:spPr>
          <a:xfrm>
            <a:off x="2501664" y="5600000"/>
            <a:ext cx="24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Acts Upon</a:t>
            </a:r>
            <a:endParaRPr lang="en-GB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92F5FD-7F26-4776-8EAA-DD6867E70D7A}"/>
              </a:ext>
            </a:extLst>
          </p:cNvPr>
          <p:cNvSpPr/>
          <p:nvPr/>
        </p:nvSpPr>
        <p:spPr>
          <a:xfrm>
            <a:off x="9027513" y="3140507"/>
            <a:ext cx="2406031" cy="7025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Action Performed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B9538B-B899-45B5-A058-433EA83A2637}"/>
              </a:ext>
            </a:extLst>
          </p:cNvPr>
          <p:cNvSpPr txBox="1"/>
          <p:nvPr/>
        </p:nvSpPr>
        <p:spPr>
          <a:xfrm>
            <a:off x="3338092" y="3140507"/>
            <a:ext cx="247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Rewards</a:t>
            </a:r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FF8CCFF-F015-42AC-A8AC-E56B0519F74D}"/>
              </a:ext>
            </a:extLst>
          </p:cNvPr>
          <p:cNvSpPr/>
          <p:nvPr/>
        </p:nvSpPr>
        <p:spPr>
          <a:xfrm>
            <a:off x="9204777" y="3431865"/>
            <a:ext cx="2406031" cy="7025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Reward the  Action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6EC31C2-7EB6-4E55-B8B8-F8ABA511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6" grpId="0"/>
      <p:bldP spid="107" grpId="0"/>
      <p:bldP spid="108" grpId="0" animBg="1"/>
      <p:bldP spid="110" grpId="0"/>
      <p:bldP spid="1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Review Paper – Brief Description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67" y="1715956"/>
            <a:ext cx="11262466" cy="46386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Paper title – ‘Unsupervised Learning of Dynamic Resource Provisioning Policies for Cloud - hosted Multitier Web Applications.’ - Iqbal et. Al </a:t>
            </a:r>
          </a:p>
          <a:p>
            <a:r>
              <a:rPr lang="en-GB" sz="2000" dirty="0"/>
              <a:t>They addressed auto scaling using RL for multi-layer web application. </a:t>
            </a:r>
          </a:p>
          <a:p>
            <a:r>
              <a:rPr lang="en-GB" sz="2000" dirty="0"/>
              <a:t>Their proposed solution - complete auto scaler - both workload pattern prediction and resource provisioning policy learning. </a:t>
            </a:r>
          </a:p>
          <a:p>
            <a:r>
              <a:rPr lang="en-GB" sz="2000" dirty="0"/>
              <a:t>For policy learning part - adaptive resource allocation for every tier - online unsupervised method for policy learning. </a:t>
            </a:r>
          </a:p>
          <a:p>
            <a:r>
              <a:rPr lang="en-GB" sz="2000" dirty="0"/>
              <a:t>Policies – set learning agent to use a simplistic method to find the policies that maximizes the objective function and thus the reward – it does so by predicting the value of each possible action.</a:t>
            </a:r>
          </a:p>
          <a:p>
            <a:r>
              <a:rPr lang="en-GB" sz="2000" dirty="0"/>
              <a:t>Only does vertical scaling - scaling process is triggered when an SLA violation is encountered.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0475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Review Paper - Brief Description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61283"/>
            <a:ext cx="11029615" cy="4638675"/>
          </a:xfrm>
        </p:spPr>
        <p:txBody>
          <a:bodyPr anchor="t">
            <a:noAutofit/>
          </a:bodyPr>
          <a:lstStyle/>
          <a:p>
            <a:r>
              <a:rPr lang="en-GB" sz="2000" dirty="0"/>
              <a:t>Implemented their approach in 2 algorithms for different phases - Exploration phase, which is the online learning phase - Exploitation phase which is the decision-making phase. </a:t>
            </a:r>
          </a:p>
          <a:p>
            <a:r>
              <a:rPr lang="en-GB" sz="2000" u="sng" dirty="0"/>
              <a:t>Exploration phase</a:t>
            </a:r>
            <a:r>
              <a:rPr lang="en-GB" sz="2000" dirty="0"/>
              <a:t> : 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Starting with no knowledge - the learning agent periodically monitors for SLA violations – once detected- it selects the action with the highest reward and applies it.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Exploring of all the possible actions is done using a simple exhaustive exploration algorithm.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Each of the states visited during this phase logged and later used to build a neural network regression model.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For given workload and tier configuration, this model will then be used to predict the service time required by the auto scaler for next phase.</a:t>
            </a:r>
          </a:p>
        </p:txBody>
      </p:sp>
    </p:spTree>
    <p:extLst>
      <p:ext uri="{BB962C8B-B14F-4D97-AF65-F5344CB8AC3E}">
        <p14:creationId xmlns:p14="http://schemas.microsoft.com/office/powerpoint/2010/main" val="364939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Review Paper - Brief Description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41877"/>
            <a:ext cx="11029615" cy="4638675"/>
          </a:xfrm>
        </p:spPr>
        <p:txBody>
          <a:bodyPr anchor="t">
            <a:noAutofit/>
          </a:bodyPr>
          <a:lstStyle/>
          <a:p>
            <a:r>
              <a:rPr lang="en-GB" sz="2000" u="sng" dirty="0"/>
              <a:t>Exploitation Phase</a:t>
            </a:r>
            <a:r>
              <a:rPr lang="en-GB" sz="2000" dirty="0"/>
              <a:t> :-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When SLA violation is perceived - the value of each action is calculated by – first by using the regression model and predicting the service time that the action would take and then by calculating the reward.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Once that is complete, action with the maximum reward is selected. </a:t>
            </a:r>
          </a:p>
        </p:txBody>
      </p:sp>
    </p:spTree>
    <p:extLst>
      <p:ext uri="{BB962C8B-B14F-4D97-AF65-F5344CB8AC3E}">
        <p14:creationId xmlns:p14="http://schemas.microsoft.com/office/powerpoint/2010/main" val="31650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324367"/>
          </a:xfrm>
        </p:spPr>
        <p:txBody>
          <a:bodyPr anchor="t">
            <a:normAutofit/>
          </a:bodyPr>
          <a:lstStyle/>
          <a:p>
            <a:r>
              <a:rPr lang="en-US" sz="2000" dirty="0"/>
              <a:t>Introduction </a:t>
            </a:r>
          </a:p>
          <a:p>
            <a:r>
              <a:rPr lang="en-US" sz="2000" dirty="0"/>
              <a:t>Threshold based Techniques</a:t>
            </a:r>
          </a:p>
          <a:p>
            <a:r>
              <a:rPr lang="en-US" sz="2000" dirty="0"/>
              <a:t>Reinforcement Learning Techniques </a:t>
            </a:r>
          </a:p>
          <a:p>
            <a:r>
              <a:rPr lang="en-US" sz="2000" dirty="0"/>
              <a:t>Time Series Analysis Techniques</a:t>
            </a:r>
          </a:p>
          <a:p>
            <a:r>
              <a:rPr lang="en-US" sz="2000" dirty="0"/>
              <a:t>Evaluation of Techniques</a:t>
            </a:r>
          </a:p>
          <a:p>
            <a:r>
              <a:rPr lang="en-US" sz="2000" dirty="0"/>
              <a:t>Conclusion </a:t>
            </a:r>
          </a:p>
          <a:p>
            <a:pPr marL="0" indent="0">
              <a:buNone/>
            </a:pP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1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Review Paper – 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78" y="1976833"/>
            <a:ext cx="11029615" cy="4638675"/>
          </a:xfrm>
        </p:spPr>
        <p:txBody>
          <a:bodyPr anchor="t">
            <a:normAutofit/>
          </a:bodyPr>
          <a:lstStyle/>
          <a:p>
            <a:r>
              <a:rPr lang="en-GB" sz="2400" dirty="0"/>
              <a:t>Strengths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Considers both the raw arrival rate and the workload pattern - the learner is better at provisioning resources.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Scaling strategy - prioritize scaling out at the web tier over database tier for actions with same response time.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1800" dirty="0"/>
              <a:t>Selecting database tier - data synchronization in the database tier and overhead load balancing at the web tier</a:t>
            </a:r>
          </a:p>
          <a:p>
            <a:r>
              <a:rPr lang="en-GB" sz="2400" dirty="0"/>
              <a:t>Weakness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Assumption that their system would always have sufficient bandwidth and enough time would be given to the auto-scaler to collect access logs,  learn and implement a policy before workload changes occur.</a:t>
            </a:r>
          </a:p>
        </p:txBody>
      </p:sp>
    </p:spTree>
    <p:extLst>
      <p:ext uri="{BB962C8B-B14F-4D97-AF65-F5344CB8AC3E}">
        <p14:creationId xmlns:p14="http://schemas.microsoft.com/office/powerpoint/2010/main" val="282119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GB" cap="none" dirty="0"/>
              <a:t>Time Series Analysis based Technique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F2A6-0268-410F-979B-FCE5D06C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0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Main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49" y="1996895"/>
            <a:ext cx="11295122" cy="4158949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Auto-scaling problem can be divided into two main steps: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Prediction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Decision-making 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Time series analysis can only be applied to the first step (i.e. prediction step).</a:t>
            </a:r>
            <a:endParaRPr lang="en-GB" sz="2000" dirty="0"/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Time Series prediction: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Based on analyzing historical data (i.e. performance metrics)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Performance metrics are periodically sampled at fixed time intervals, denoted as window size w.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/>
              <a:t>The predicted performance metrics are used to allocate resources accordingly. 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Common Time Series prediction techniques: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Moving average which based on Arithmetic Mean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Machine learning approaches </a:t>
            </a:r>
          </a:p>
          <a:p>
            <a:pPr marL="0" indent="0">
              <a:buNone/>
            </a:pP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291BB-367B-4EA1-AFEA-B6037856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3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Brief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E769-0D9B-4D26-B72F-F970F7BF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8" y="1996895"/>
            <a:ext cx="11029616" cy="4861105"/>
          </a:xfrm>
        </p:spPr>
        <p:txBody>
          <a:bodyPr anchor="t">
            <a:normAutofit/>
          </a:bodyPr>
          <a:lstStyle/>
          <a:p>
            <a:r>
              <a:rPr lang="en-US" sz="2000" dirty="0"/>
              <a:t>Paper title – ‘</a:t>
            </a:r>
            <a:r>
              <a:rPr lang="en-US" sz="2000" dirty="0" err="1"/>
              <a:t>Hybridscaler</a:t>
            </a:r>
            <a:r>
              <a:rPr lang="en-US" sz="2000" dirty="0"/>
              <a:t>: Handling bursting workload for multitier web applications in cloud’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work proposed a </a:t>
            </a:r>
            <a:r>
              <a:rPr lang="en-US" sz="2000" dirty="0" err="1"/>
              <a:t>hybridScaler</a:t>
            </a:r>
            <a:r>
              <a:rPr lang="en-US" sz="2000" dirty="0"/>
              <a:t> algorithm for resource allocation which combines between horizontal and vertical scaling.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propose an algorithm that gives the scaling-decision with the number of resources to allocate (VMs and VCPUs)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Vertical scaling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Horizontal scaling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Approach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E769-0D9B-4D26-B72F-F970F7BF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8" y="1996895"/>
            <a:ext cx="11029616" cy="4480105"/>
          </a:xfrm>
        </p:spPr>
        <p:txBody>
          <a:bodyPr anchor="t">
            <a:normAutofit/>
          </a:bodyPr>
          <a:lstStyle/>
          <a:p>
            <a:r>
              <a:rPr lang="en-US" sz="2000" dirty="0"/>
              <a:t>Why Combine both scaling techniques, horizontal and vertical?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Reactive horizontal scaling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VMs booting time overhead – ranges between 5 to 10 minutes  </a:t>
            </a:r>
          </a:p>
          <a:p>
            <a:pPr marL="630000" lvl="2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Proactive horizontal scaling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Short-term bursting workload </a:t>
            </a:r>
            <a:r>
              <a:rPr lang="en-US" sz="1600" dirty="0"/>
              <a:t>cause extra cost and significant overhead. </a:t>
            </a:r>
          </a:p>
          <a:p>
            <a:pPr marL="630000" lvl="2" indent="0">
              <a:buNone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Reactive vertical scaling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A lightweight approach which adds/remove VCPUs and RAMs instantly.</a:t>
            </a:r>
            <a:endParaRPr lang="en-US" sz="18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1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Approach Architecture 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C34B5C-43CF-4D4D-A46A-EA350706F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0" y="1884910"/>
            <a:ext cx="5100509" cy="4947747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3748B-21C2-439B-959C-C5790FF7C608}"/>
              </a:ext>
            </a:extLst>
          </p:cNvPr>
          <p:cNvSpPr txBox="1"/>
          <p:nvPr/>
        </p:nvSpPr>
        <p:spPr>
          <a:xfrm>
            <a:off x="6357257" y="1981739"/>
            <a:ext cx="525355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265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Performance metrics used: </a:t>
            </a:r>
          </a:p>
          <a:p>
            <a:pPr marL="77985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Users request rate </a:t>
            </a:r>
          </a:p>
          <a:p>
            <a:pPr lvl="1"/>
            <a:endParaRPr lang="en-US" sz="2000" dirty="0">
              <a:solidFill>
                <a:schemeClr val="tx2"/>
              </a:solidFill>
            </a:endParaRPr>
          </a:p>
          <a:p>
            <a:pPr marL="32265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Resource Pressure Model which based on Time Series Analysis to predict: </a:t>
            </a:r>
          </a:p>
          <a:p>
            <a:pPr marL="77985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Number of VMs</a:t>
            </a:r>
          </a:p>
          <a:p>
            <a:pPr marL="779850" lvl="1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/>
                </a:solidFill>
              </a:rPr>
              <a:t>Number of  VCPUs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2265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First action </a:t>
            </a: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 to scale horizontally for the next hour. </a:t>
            </a:r>
          </a:p>
          <a:p>
            <a:pPr marL="28575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32265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SLA violation detection  scale vertically 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4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Strengths and Weaknesses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7634-59C3-43BE-85F0-30002F1B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49" y="1981200"/>
            <a:ext cx="11149359" cy="4724400"/>
          </a:xfrm>
        </p:spPr>
        <p:txBody>
          <a:bodyPr anchor="t"/>
          <a:lstStyle/>
          <a:p>
            <a:r>
              <a:rPr lang="en-US" sz="2000" dirty="0"/>
              <a:t>Strengths: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The algorithm is able to handle the spike (i.e. burst workload)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Minimize SLA violation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Not only scaling decision, but it predict number of resources to allocate. </a:t>
            </a:r>
          </a:p>
          <a:p>
            <a:r>
              <a:rPr lang="en-US" sz="2000" dirty="0"/>
              <a:t>Weakness: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Assume that all VMs are homogeneous. </a:t>
            </a:r>
          </a:p>
        </p:txBody>
      </p:sp>
    </p:spTree>
    <p:extLst>
      <p:ext uri="{BB962C8B-B14F-4D97-AF65-F5344CB8AC3E}">
        <p14:creationId xmlns:p14="http://schemas.microsoft.com/office/powerpoint/2010/main" val="320672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Evaluation of Techniques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AB7-8287-4220-9D57-715064D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88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cap="none" dirty="0"/>
              <a:t>Reactive based techniques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7634-59C3-43BE-85F0-30002F1B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2" y="1996895"/>
            <a:ext cx="11029615" cy="3678303"/>
          </a:xfrm>
        </p:spPr>
        <p:txBody>
          <a:bodyPr anchor="t">
            <a:normAutofit/>
          </a:bodyPr>
          <a:lstStyle/>
          <a:p>
            <a:r>
              <a:rPr lang="en-GB" sz="2000" dirty="0"/>
              <a:t>Overhead delays in the auto scaling process. - allocated resources need to be setup at the time of need. </a:t>
            </a:r>
          </a:p>
          <a:p>
            <a:r>
              <a:rPr lang="en-GB" sz="2000" dirty="0"/>
              <a:t>Threshold-based techniques are no longer the trend- used in collaboration with other techniques to overcome their weaknesses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2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GB" cap="none" dirty="0"/>
              <a:t>Proactive based techniques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7634-59C3-43BE-85F0-30002F1B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2" y="1996895"/>
            <a:ext cx="11295848" cy="4637585"/>
          </a:xfrm>
        </p:spPr>
        <p:txBody>
          <a:bodyPr anchor="t">
            <a:normAutofit/>
          </a:bodyPr>
          <a:lstStyle/>
          <a:p>
            <a:r>
              <a:rPr lang="en-GB" sz="2400" dirty="0"/>
              <a:t>Introduced to solve the problem of overhead delay seen in reactive based </a:t>
            </a:r>
          </a:p>
          <a:p>
            <a:r>
              <a:rPr lang="en-GB" sz="2400" u="sng" dirty="0"/>
              <a:t>Weakness of proactive techniques  </a:t>
            </a:r>
            <a:r>
              <a:rPr lang="en-GB" sz="2400" dirty="0"/>
              <a:t>- don’t perform well in cases of short-term burst workloads. </a:t>
            </a:r>
          </a:p>
          <a:p>
            <a:r>
              <a:rPr lang="en-GB" sz="2400" u="sng" dirty="0"/>
              <a:t>Strength of RL </a:t>
            </a:r>
            <a:r>
              <a:rPr lang="en-GB" sz="2400" dirty="0"/>
              <a:t>- Ability to easily be plugged and used in any application on the go.</a:t>
            </a:r>
          </a:p>
          <a:p>
            <a:r>
              <a:rPr lang="en-GB" sz="2400" u="sng" dirty="0"/>
              <a:t>Strength of TSA</a:t>
            </a:r>
            <a:r>
              <a:rPr lang="en-GB" sz="2400" dirty="0"/>
              <a:t> - Applications with predictable workload patterns and stored application logs and usage details.</a:t>
            </a:r>
          </a:p>
          <a:p>
            <a:r>
              <a:rPr lang="en-GB" sz="2400" u="sng" dirty="0"/>
              <a:t>Weakness  of RL </a:t>
            </a:r>
            <a:r>
              <a:rPr lang="en-GB" sz="2400" dirty="0"/>
              <a:t>- Learning process in most cases a time-consuming process - may become impractically long in some cases.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Introduction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AB7-8287-4220-9D57-715064D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6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Conclusion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AB7-8287-4220-9D57-715064D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52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Strengths and Weaknesses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7634-59C3-43BE-85F0-30002F1BEA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4418" y="371018"/>
            <a:ext cx="11283163" cy="5882005"/>
          </a:xfrm>
        </p:spPr>
        <p:txBody>
          <a:bodyPr anchor="t">
            <a:normAutofit/>
          </a:bodyPr>
          <a:lstStyle/>
          <a:p>
            <a:endParaRPr lang="en-GB" sz="2200" dirty="0"/>
          </a:p>
          <a:p>
            <a:r>
              <a:rPr lang="en-GB" sz="2400" dirty="0"/>
              <a:t>For our review,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Discussed various techniques used in the literature to solve the scalability problem in cloud computing.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Discussed the strengths and weaknesses of the different techniques.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Shed some light on where each of the techniques would likely be better suited to be used.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/>
              <a:t>Noticed that recent works are now focusing more on the predictive techniques rather than the reactive techniques. - proactive methods facilitate a more faster solution to the scalability process.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/>
              <a:t>Findings - Currently lot </a:t>
            </a:r>
            <a:r>
              <a:rPr lang="en-GB" sz="2000" dirty="0"/>
              <a:t>of research being done to try to improve proactive approaches so as to handle this sudden change type of workloads.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0097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078A52F-85EA-4C0B-962B-D9D9DD4DD7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19797D5-5700-4683-B30A-5B4D56CB82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856A7B9-9801-42EC-A4C9-7E22A56EF5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AD54DB8-C150-4290-85D6-F5B0262BFE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5C300011-FC29-4481-853E-5E25379821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serve cluster System X at the Virginia Tech University.">
            <a:extLst>
              <a:ext uri="{FF2B5EF4-FFF2-40B4-BE49-F238E27FC236}">
                <a16:creationId xmlns:a16="http://schemas.microsoft.com/office/drawing/2014/main" id="{12F33764-6C36-4DF7-893C-1931A388F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34" r="9091" b="289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2B088ECE-ADBE-44B1-84A8-2D8A8D1359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DB34F5CF-EEE1-407F-9F91-DAF38BFCF8F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5DF34-A888-4325-B4A2-13B4077C02E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E8CFA-1FCB-4C13-A1E3-B46F41BA523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786142-19B2-4A12-9F96-16486BFDA8D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922FF2-3A8D-48EA-B2CA-EA37B899E62D}"/>
              </a:ext>
            </a:extLst>
          </p:cNvPr>
          <p:cNvSpPr txBox="1"/>
          <p:nvPr/>
        </p:nvSpPr>
        <p:spPr>
          <a:xfrm>
            <a:off x="584200" y="3992231"/>
            <a:ext cx="10990540" cy="1475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437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Cloud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324367"/>
          </a:xfrm>
        </p:spPr>
        <p:txBody>
          <a:bodyPr anchor="t">
            <a:normAutofit/>
          </a:bodyPr>
          <a:lstStyle/>
          <a:p>
            <a:r>
              <a:rPr lang="en-US" sz="2000" dirty="0"/>
              <a:t>What is cloud computing?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Three main markets associated to cloud computing 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Infrastructure-as-Service (IaaS)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Platform-as-Service (PaaS)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Software-as-Service (SaaS)</a:t>
            </a:r>
          </a:p>
          <a:p>
            <a:pPr marL="324000" lvl="1" indent="0">
              <a:buNone/>
            </a:pPr>
            <a:endParaRPr lang="en-US" sz="2000" dirty="0"/>
          </a:p>
          <a:p>
            <a:r>
              <a:rPr lang="en-US" sz="2000" dirty="0"/>
              <a:t>Keys characteristics of Cloud computing is </a:t>
            </a:r>
            <a:r>
              <a:rPr lang="en-US" sz="2000" b="1" i="1" dirty="0"/>
              <a:t>Elasticity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Resources can acquired and released  as needed. </a:t>
            </a:r>
          </a:p>
          <a:p>
            <a:pPr marL="3240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000" i="1" dirty="0"/>
          </a:p>
          <a:p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Problem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324367"/>
          </a:xfrm>
        </p:spPr>
        <p:txBody>
          <a:bodyPr anchor="t">
            <a:noAutofit/>
          </a:bodyPr>
          <a:lstStyle/>
          <a:p>
            <a:r>
              <a:rPr lang="en-US" sz="2000" dirty="0"/>
              <a:t>Challenges </a:t>
            </a:r>
            <a:endParaRPr lang="en-US" sz="2000" b="1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Over-provisioning </a:t>
            </a:r>
            <a:r>
              <a:rPr lang="en-US" sz="1800" dirty="0"/>
              <a:t>of resources.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Under-provisioning </a:t>
            </a:r>
            <a:r>
              <a:rPr lang="en-US" sz="1800" dirty="0"/>
              <a:t>of resources.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Address the trade-off between minimizing the cost of resource allocation and maintaining an acceptable performance of your application</a:t>
            </a:r>
          </a:p>
          <a:p>
            <a:pPr marL="324000" lvl="1" indent="0">
              <a:buNone/>
            </a:pPr>
            <a:endParaRPr lang="en-US" sz="2000" dirty="0"/>
          </a:p>
          <a:p>
            <a:r>
              <a:rPr lang="en-US" sz="2000" dirty="0"/>
              <a:t>Auto-scaling techniques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Reactive based - Predefined Rules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Proactive based - Predict the future workload and prepare the required number of resources </a:t>
            </a:r>
          </a:p>
          <a:p>
            <a:pPr marL="0" indent="0">
              <a:buNone/>
            </a:pP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1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Main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676048"/>
          </a:xfrm>
        </p:spPr>
        <p:txBody>
          <a:bodyPr anchor="t">
            <a:normAutofit/>
          </a:bodyPr>
          <a:lstStyle/>
          <a:p>
            <a:r>
              <a:rPr lang="en-US" sz="2000" dirty="0"/>
              <a:t>Resource Scaling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Horizontal Scaling : </a:t>
            </a:r>
            <a:r>
              <a:rPr lang="en-US" sz="1800" dirty="0"/>
              <a:t>add or remove server replica that’s running on a VM.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/>
              <a:t>Vertical Scaling</a:t>
            </a:r>
            <a:r>
              <a:rPr lang="en-US" sz="1800" dirty="0"/>
              <a:t>:  adjusting number of resources allocated to an already running virtual machines. </a:t>
            </a:r>
          </a:p>
          <a:p>
            <a:r>
              <a:rPr lang="en-US" sz="2000" dirty="0"/>
              <a:t>Quality of Services (</a:t>
            </a:r>
            <a:r>
              <a:rPr lang="en-US" sz="2000" dirty="0" err="1"/>
              <a:t>QoS</a:t>
            </a:r>
            <a:r>
              <a:rPr lang="en-US" sz="2000" dirty="0"/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Response 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Availability </a:t>
            </a:r>
          </a:p>
          <a:p>
            <a:r>
              <a:rPr lang="en-US" sz="2000" dirty="0"/>
              <a:t>Service Level Agreement (SLA)</a:t>
            </a:r>
          </a:p>
          <a:p>
            <a:pPr marL="0" indent="0">
              <a:buNone/>
            </a:pP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2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A14DC-37F4-407D-8D2D-A64730DA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841" y="1020431"/>
            <a:ext cx="11496509" cy="1932319"/>
          </a:xfrm>
        </p:spPr>
        <p:txBody>
          <a:bodyPr/>
          <a:lstStyle/>
          <a:p>
            <a:r>
              <a:rPr lang="en-US" cap="none" dirty="0"/>
              <a:t>Threshold-based Technique</a:t>
            </a:r>
            <a:endParaRPr lang="en-GB" cap="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4AB7-8287-4220-9D57-715064D5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Main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29" y="1996895"/>
            <a:ext cx="11029616" cy="4324367"/>
          </a:xfrm>
        </p:spPr>
        <p:txBody>
          <a:bodyPr anchor="t">
            <a:normAutofit/>
          </a:bodyPr>
          <a:lstStyle/>
          <a:p>
            <a:r>
              <a:rPr lang="en-US" sz="2000" dirty="0"/>
              <a:t>Used to be very popular with cloud providers.</a:t>
            </a:r>
          </a:p>
          <a:p>
            <a:r>
              <a:rPr lang="en-US" sz="2000" dirty="0"/>
              <a:t>Simple: defines policies and rules that trigger the scaling process.</a:t>
            </a:r>
          </a:p>
          <a:p>
            <a:r>
              <a:rPr lang="en-US" sz="2000" dirty="0"/>
              <a:t>Two threshold: Upper Threshold (</a:t>
            </a:r>
            <a:r>
              <a:rPr lang="en-US" sz="2000" dirty="0" err="1"/>
              <a:t>ThrU</a:t>
            </a:r>
            <a:r>
              <a:rPr lang="en-US" sz="2000" dirty="0"/>
              <a:t>), lower Threshold (</a:t>
            </a:r>
            <a:r>
              <a:rPr lang="en-US" sz="2000" dirty="0" err="1"/>
              <a:t>ThrL</a:t>
            </a:r>
            <a:r>
              <a:rPr lang="en-US" sz="2000" dirty="0"/>
              <a:t>)</a:t>
            </a:r>
          </a:p>
          <a:p>
            <a:r>
              <a:rPr lang="en-US" sz="2000" dirty="0"/>
              <a:t>Rules: conditions -&gt; consequence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Conditions include performance metrics (</a:t>
            </a:r>
            <a:r>
              <a:rPr lang="en-US" sz="2000" dirty="0" err="1"/>
              <a:t>e.g</a:t>
            </a:r>
            <a:r>
              <a:rPr lang="en-US" sz="2000" dirty="0"/>
              <a:t> CPU or memory usage)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Consequences includes the scaling action.</a:t>
            </a:r>
          </a:p>
          <a:p>
            <a:r>
              <a:rPr lang="en-US" sz="2000" dirty="0"/>
              <a:t>May include a duration to monitor the state if the condition is met.</a:t>
            </a:r>
          </a:p>
          <a:p>
            <a:r>
              <a:rPr lang="en-US" sz="2000" dirty="0"/>
              <a:t>It is incorporated with other methods to overcome its weaknesses.</a:t>
            </a:r>
            <a:endParaRPr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B7BD6-69E2-49EE-AFAC-AF836930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158D-CABB-4B88-8DA9-62C063E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cap="none" dirty="0"/>
              <a:t>Review Paper – Brief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E769-0D9B-4D26-B72F-F970F7BF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8" y="1996895"/>
            <a:ext cx="11029616" cy="4480105"/>
          </a:xfrm>
        </p:spPr>
        <p:txBody>
          <a:bodyPr anchor="t">
            <a:normAutofit/>
          </a:bodyPr>
          <a:lstStyle/>
          <a:p>
            <a:r>
              <a:rPr lang="en-US" sz="2000" dirty="0"/>
              <a:t>Paper title – ‘Adaptive Auto-scaling for Virtual Resources in Software-defined Infrastructure’</a:t>
            </a:r>
          </a:p>
          <a:p>
            <a:r>
              <a:rPr lang="en-US" sz="2000" dirty="0"/>
              <a:t>Work by </a:t>
            </a:r>
            <a:r>
              <a:rPr lang="en-US" sz="2000" dirty="0" err="1"/>
              <a:t>Moghaddassian</a:t>
            </a:r>
            <a:r>
              <a:rPr lang="en-US" sz="2000" dirty="0"/>
              <a:t> et.al,  to utilize threshold-based rules accuracy and performance, but without fixing the threshold.</a:t>
            </a:r>
          </a:p>
          <a:p>
            <a:r>
              <a:rPr lang="en-US" sz="2000" dirty="0"/>
              <a:t>They propose an adaptive method that changes the threshold based on real-time data of the system current state.</a:t>
            </a:r>
          </a:p>
          <a:p>
            <a:r>
              <a:rPr lang="en-US" sz="2000" dirty="0"/>
              <a:t>They propose an algorithm that monitors the state of the system, but does not scale directly once the threshold is met</a:t>
            </a:r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AD969-BEAD-481A-938F-2D5A465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64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1766</TotalTime>
  <Words>1725</Words>
  <Application>Microsoft Office PowerPoint</Application>
  <PresentationFormat>Widescreen</PresentationFormat>
  <Paragraphs>255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Dividend</vt:lpstr>
      <vt:lpstr>Auto-scalability of  Web Applications</vt:lpstr>
      <vt:lpstr>Outline</vt:lpstr>
      <vt:lpstr>Introduction</vt:lpstr>
      <vt:lpstr>Cloud Computing </vt:lpstr>
      <vt:lpstr>Problem definition </vt:lpstr>
      <vt:lpstr>Main Concepts </vt:lpstr>
      <vt:lpstr>Threshold-based Technique</vt:lpstr>
      <vt:lpstr>Main Concept</vt:lpstr>
      <vt:lpstr>Review Paper – Brief Description</vt:lpstr>
      <vt:lpstr>Review Paper – Approach Overview</vt:lpstr>
      <vt:lpstr>PowerPoint Presentation</vt:lpstr>
      <vt:lpstr>PowerPoint Presentation</vt:lpstr>
      <vt:lpstr>Strengths and Weaknesses</vt:lpstr>
      <vt:lpstr>Reinforcement Learning based Technique</vt:lpstr>
      <vt:lpstr>Main Concept</vt:lpstr>
      <vt:lpstr>Architecture</vt:lpstr>
      <vt:lpstr>Review Paper – Brief Description (1/3)</vt:lpstr>
      <vt:lpstr>Review Paper - Brief Description (2/3)</vt:lpstr>
      <vt:lpstr>Review Paper - Brief Description (3/3)</vt:lpstr>
      <vt:lpstr>Review Paper – Strengths and Weaknesses</vt:lpstr>
      <vt:lpstr>Time Series Analysis based Technique</vt:lpstr>
      <vt:lpstr>Main Concept</vt:lpstr>
      <vt:lpstr>Review Paper – Brief Description</vt:lpstr>
      <vt:lpstr>Review Paper – Approach Overview</vt:lpstr>
      <vt:lpstr>Review Paper – Approach Architecture </vt:lpstr>
      <vt:lpstr>Strengths and Weaknesses</vt:lpstr>
      <vt:lpstr>Evaluation of Techniques</vt:lpstr>
      <vt:lpstr>Reactive based techniques</vt:lpstr>
      <vt:lpstr>Proactive based techniques</vt:lpstr>
      <vt:lpstr>Conclusion</vt:lpstr>
      <vt:lpstr>Strengths and Weaknesses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Sara Yaqoob Al-Rasbi</dc:creator>
  <cp:lastModifiedBy>Nada Mahmoud Aboueata</cp:lastModifiedBy>
  <cp:revision>43</cp:revision>
  <dcterms:created xsi:type="dcterms:W3CDTF">2017-11-09T05:41:14Z</dcterms:created>
  <dcterms:modified xsi:type="dcterms:W3CDTF">2017-11-23T13:21:33Z</dcterms:modified>
</cp:coreProperties>
</file>