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Geo"/>
      <p:regular r:id="rId54"/>
      <p: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iPLJG+ak04E8BgzPg3qF/RP+q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Geo-italic.fntdata"/><Relationship Id="rId10" Type="http://schemas.openxmlformats.org/officeDocument/2006/relationships/slide" Target="slides/slide6.xml"/><Relationship Id="rId54" Type="http://schemas.openxmlformats.org/officeDocument/2006/relationships/font" Target="fonts/Ge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" name="Google Shape;16;p5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5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5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5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5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5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5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eo"/>
              <a:buNone/>
              <a:defRPr b="0" sz="6800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6" name="Google Shape;36;p5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3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eo"/>
              <a:buNone/>
              <a:defRPr sz="6800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5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5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5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5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53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3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5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5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55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5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5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8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"/>
              <a:buNone/>
              <a:defRPr b="0" sz="3200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58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9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FA28E"/>
          </a:solidFill>
          <a:ln>
            <a:noFill/>
          </a:ln>
        </p:spPr>
      </p:sp>
      <p:sp>
        <p:nvSpPr>
          <p:cNvPr id="85" name="Google Shape;85;p59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5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9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"/>
              <a:buNone/>
              <a:defRPr b="0" sz="32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7" name="Google Shape;7;p5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  <a:defRPr b="0" i="1" sz="3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Relationship Id="rId4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Relationship Id="rId4" Type="http://schemas.openxmlformats.org/officeDocument/2006/relationships/image" Target="../media/image2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jpg"/><Relationship Id="rId4" Type="http://schemas.openxmlformats.org/officeDocument/2006/relationships/image" Target="../media/image2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2968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1771132" y="2091263"/>
            <a:ext cx="8649738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eo"/>
              <a:buNone/>
            </a:pPr>
            <a:r>
              <a:rPr b="0" i="0" lang="en-US" sz="4800" u="none" strike="noStrike"/>
              <a:t>Quran Recitation Recognition &amp; Interactive learning of Quran recitation</a:t>
            </a:r>
            <a:br>
              <a:rPr lang="en-US" sz="4800">
                <a:latin typeface="Geo"/>
                <a:ea typeface="Geo"/>
                <a:cs typeface="Geo"/>
                <a:sym typeface="Geo"/>
              </a:rPr>
            </a:br>
            <a:endParaRPr sz="4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771130" y="4682062"/>
            <a:ext cx="865278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By: Rahma Hassan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ID:201501344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>
            <a:off x="525018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694182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5250180" y="1913025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i="0" lang="en-US"/>
              <a:t>MMFC structure </a:t>
            </a:r>
            <a:endParaRPr/>
          </a:p>
        </p:txBody>
      </p:sp>
      <p:pic>
        <p:nvPicPr>
          <p:cNvPr descr="Diagram&#10;&#10;Description automatically generated" id="205" name="Google Shape;20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943100"/>
            <a:ext cx="8534400" cy="303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"/>
              <a:buNone/>
            </a:pPr>
            <a:r>
              <a:rPr b="1" i="0" lang="en-US" sz="3600">
                <a:solidFill>
                  <a:srgbClr val="C00000"/>
                </a:solidFill>
              </a:rPr>
              <a:t>Features classification techniques</a:t>
            </a:r>
            <a:r>
              <a:rPr lang="en-US" sz="3600">
                <a:solidFill>
                  <a:srgbClr val="C00000"/>
                </a:solidFill>
              </a:rPr>
              <a:t> </a:t>
            </a:r>
            <a:br>
              <a:rPr lang="en-US"/>
            </a:b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solidFill>
                  <a:srgbClr val="000000"/>
                </a:solidFill>
              </a:rPr>
              <a:t>1) Acoustic Phonetic Approach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br>
              <a:rPr b="0" i="0" lang="en-US" sz="2800">
                <a:solidFill>
                  <a:srgbClr val="000000"/>
                </a:solidFill>
              </a:rPr>
            </a:br>
            <a:r>
              <a:rPr b="0" i="0" lang="en-US" sz="2800">
                <a:solidFill>
                  <a:srgbClr val="000000"/>
                </a:solidFill>
              </a:rPr>
              <a:t>2) Pattern Recognition Approach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br>
              <a:rPr b="0" i="0" lang="en-US" sz="2800">
                <a:solidFill>
                  <a:srgbClr val="000000"/>
                </a:solidFill>
              </a:rPr>
            </a:br>
            <a:r>
              <a:rPr b="0" i="0" lang="en-US" sz="2800">
                <a:solidFill>
                  <a:srgbClr val="000000"/>
                </a:solidFill>
              </a:rPr>
              <a:t>3) Artificial Intelligence Approach</a:t>
            </a:r>
            <a:r>
              <a:rPr lang="en-US" sz="2800"/>
              <a:t> </a:t>
            </a: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Literature Review 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-Development of  Quranic recitation Systems have increasing importance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-Many Papers exist in topic ‘Quran Recitation Recognition’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-In addition, Some software applications exist like ‘Tarteel application’.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eo"/>
              <a:buNone/>
            </a:pPr>
            <a:r>
              <a:rPr i="0" lang="en-US" sz="2400">
                <a:solidFill>
                  <a:srgbClr val="C00000"/>
                </a:solidFill>
              </a:rPr>
              <a:t>Paper:1</a:t>
            </a:r>
            <a:br>
              <a:rPr i="0" lang="en-US" sz="2400">
                <a:solidFill>
                  <a:schemeClr val="dk1"/>
                </a:solidFill>
              </a:rPr>
            </a:br>
            <a:r>
              <a:rPr b="1" i="0" lang="en-US" sz="2400">
                <a:solidFill>
                  <a:schemeClr val="dk1"/>
                </a:solidFill>
              </a:rPr>
              <a:t>SMARTAJWEED AUTOMATIC RECOGNITION OF ARABIC QURANIC RECITATION RULES</a:t>
            </a:r>
            <a:r>
              <a:rPr i="0" lang="en-US" sz="2400">
                <a:solidFill>
                  <a:schemeClr val="dk1"/>
                </a:solidFill>
              </a:rPr>
              <a:t> </a:t>
            </a:r>
            <a:br>
              <a:rPr lang="en-US" sz="2400"/>
            </a:br>
            <a:endParaRPr sz="2400"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1066800" y="1745012"/>
            <a:ext cx="10058400" cy="45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By: Ali Alagrami (Department of Computer Science, University of Venice</a:t>
            </a:r>
            <a:r>
              <a:rPr lang="en-US" sz="6400"/>
              <a:t>)</a:t>
            </a:r>
            <a:r>
              <a:rPr b="0" i="0" lang="en-US" sz="6400">
                <a:solidFill>
                  <a:srgbClr val="000000"/>
                </a:solidFill>
              </a:rPr>
              <a:t> and Maged Eljazzar</a:t>
            </a:r>
            <a:r>
              <a:rPr lang="en-US" sz="6400"/>
              <a:t> (</a:t>
            </a:r>
            <a:r>
              <a:rPr b="0" i="0" lang="en-US" sz="6400">
                <a:solidFill>
                  <a:srgbClr val="000000"/>
                </a:solidFill>
              </a:rPr>
              <a:t>Faculty of Engineering, Cairo University, Egypt).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Published </a:t>
            </a:r>
            <a:r>
              <a:rPr b="1" lang="en-US" sz="6400">
                <a:solidFill>
                  <a:srgbClr val="C00000"/>
                </a:solidFill>
              </a:rPr>
              <a:t>2020.</a:t>
            </a:r>
            <a:endParaRPr b="1" sz="64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The main purpose is to </a:t>
            </a:r>
            <a:r>
              <a:rPr b="1" i="0" lang="en-US" sz="6400">
                <a:solidFill>
                  <a:srgbClr val="C00000"/>
                </a:solidFill>
              </a:rPr>
              <a:t>recognize different rules of Tajweed in audios.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Improve existing tools for Tajweed learning.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The whole process is applied in ‘Imam’ app in its beta version too.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The purpose was building system that can </a:t>
            </a:r>
            <a:r>
              <a:rPr b="1" lang="en-US" sz="6400">
                <a:solidFill>
                  <a:srgbClr val="C00000"/>
                </a:solidFill>
              </a:rPr>
              <a:t>generally</a:t>
            </a:r>
            <a:r>
              <a:rPr lang="en-US" sz="6400">
                <a:solidFill>
                  <a:srgbClr val="000000"/>
                </a:solidFill>
              </a:rPr>
              <a:t> recognize the rule in any verse of Quran.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They proposed a tool for recognition of 4 rules of </a:t>
            </a:r>
            <a:r>
              <a:rPr b="1" i="0" lang="en-US" sz="6400">
                <a:solidFill>
                  <a:srgbClr val="C00000"/>
                </a:solidFill>
              </a:rPr>
              <a:t>Tajweed </a:t>
            </a:r>
            <a:r>
              <a:rPr b="1" i="0" lang="en-US" sz="6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(Edgham Meem, Ekhfaa Meem, tafkheem Lam, Tarqeeq Lam)</a:t>
            </a:r>
            <a:r>
              <a:rPr b="0" i="0"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collected from </a:t>
            </a:r>
            <a:r>
              <a:rPr b="0" i="0"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Volunteers and paid Specialists.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contains right and wrong ways for the pronunciation.</a:t>
            </a:r>
            <a:br>
              <a:rPr lang="en-US" sz="6400"/>
            </a:br>
            <a:endParaRPr sz="6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0" i="0" sz="6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>
                <a:solidFill>
                  <a:srgbClr val="C00000"/>
                </a:solidFill>
              </a:rPr>
              <a:t>The whole system:</a:t>
            </a:r>
            <a:endParaRPr/>
          </a:p>
        </p:txBody>
      </p:sp>
      <p:pic>
        <p:nvPicPr>
          <p:cNvPr descr="Diagram&#10;&#10;Description automatically generated" id="229" name="Google Shape;22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469" y="2170545"/>
            <a:ext cx="9034203" cy="37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1066800" y="599789"/>
            <a:ext cx="10058400" cy="110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i="0" lang="en-US" sz="3200">
                <a:solidFill>
                  <a:srgbClr val="C00000"/>
                </a:solidFill>
              </a:rPr>
              <a:t>Paper 1-</a:t>
            </a:r>
            <a:r>
              <a:rPr i="0" lang="en-US" sz="3200">
                <a:solidFill>
                  <a:srgbClr val="C00000"/>
                </a:solidFill>
              </a:rPr>
              <a:t>Dataset &amp; Processing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1066800" y="1708727"/>
            <a:ext cx="10058400" cy="424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Input : audios along with name of rule.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Dataset </a:t>
            </a:r>
            <a:r>
              <a:rPr lang="en-US" sz="1600">
                <a:solidFill>
                  <a:srgbClr val="C00000"/>
                </a:solidFill>
              </a:rPr>
              <a:t>:</a:t>
            </a:r>
            <a:r>
              <a:rPr b="0" i="0" lang="en-US" sz="1600">
                <a:solidFill>
                  <a:srgbClr val="C00000"/>
                </a:solidFill>
              </a:rPr>
              <a:t> 80 record for each Rule name and type with a total of 657 recordings of 4 different rules.</a:t>
            </a:r>
            <a:endParaRPr sz="16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To increase data: They used data(recordings) from users of the app in its beta version ,reviewed by experts.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This improves the model.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All files is cut to contain the ‘rule’ only.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The length of all files becomes 4 seconds as the average length of audio files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-silence added.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-file truncated  randomly.</a:t>
            </a:r>
            <a:endParaRPr/>
          </a:p>
          <a:p>
            <a:pPr indent="-812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i="0" lang="en-US" sz="3200">
                <a:solidFill>
                  <a:srgbClr val="C00000"/>
                </a:solidFill>
              </a:rPr>
              <a:t>Paper1:</a:t>
            </a:r>
            <a:br>
              <a:rPr i="0" lang="en-US" sz="3200">
                <a:solidFill>
                  <a:srgbClr val="C00000"/>
                </a:solidFill>
              </a:rPr>
            </a:br>
            <a:r>
              <a:rPr i="0" lang="en-US" sz="3200">
                <a:solidFill>
                  <a:srgbClr val="C00000"/>
                </a:solidFill>
              </a:rPr>
              <a:t>Feature extraction &amp; Classification</a:t>
            </a:r>
            <a:endParaRPr sz="3200"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u="sng"/>
              <a:t>Feature extraction(Filter banks applied):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1-Signal are cut to frames(each frame is 25ms)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2-Hamming window applied to decrease noise.  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3-FFT to get spectrum.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u="sng"/>
              <a:t>Classification Model: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-Support Vector Machine (supervised machine learning algorithm)</a:t>
            </a:r>
            <a:endParaRPr/>
          </a:p>
          <a:p>
            <a:pPr indent="0" lvl="2" marL="54864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-hyperparameters: C (Regularization parameter) 🡪1 , gamma 🡪.1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1066800" y="535709"/>
            <a:ext cx="9707418" cy="998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i="0" lang="en-US" sz="3200">
                <a:solidFill>
                  <a:srgbClr val="C00000"/>
                </a:solidFill>
              </a:rPr>
              <a:t>Paper 1</a:t>
            </a:r>
            <a:r>
              <a:rPr i="0" lang="en-US" sz="3200">
                <a:solidFill>
                  <a:srgbClr val="C00000"/>
                </a:solidFill>
              </a:rPr>
              <a:t>:Results</a:t>
            </a:r>
            <a:endParaRPr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1066800" y="1431635"/>
            <a:ext cx="10058400" cy="489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</a:rPr>
              <a:t>Each model(there are 4 models) in the system tested against 30% of the Data with a validation accuracy</a:t>
            </a:r>
            <a:br>
              <a:rPr b="0" i="0" lang="en-US" sz="1600">
                <a:solidFill>
                  <a:srgbClr val="000000"/>
                </a:solidFill>
              </a:rPr>
            </a:br>
            <a:r>
              <a:rPr b="0" i="0" lang="en-US" sz="1600">
                <a:solidFill>
                  <a:srgbClr val="000000"/>
                </a:solidFill>
              </a:rPr>
              <a:t>of 99%</a:t>
            </a:r>
            <a:r>
              <a:rPr lang="en-US" sz="1600"/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</a:rPr>
              <a:t>Then ,the whole system tested against full verses to extract rules.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S</a:t>
            </a:r>
            <a:r>
              <a:rPr b="0" i="0" lang="en-US" sz="1600">
                <a:solidFill>
                  <a:srgbClr val="000000"/>
                </a:solidFill>
              </a:rPr>
              <a:t>ystem not recognize rule only but also </a:t>
            </a:r>
            <a:r>
              <a:rPr lang="en-US" sz="1600">
                <a:solidFill>
                  <a:srgbClr val="000000"/>
                </a:solidFill>
              </a:rPr>
              <a:t>get accurate </a:t>
            </a:r>
            <a:r>
              <a:rPr b="0" i="0" lang="en-US" sz="1600">
                <a:solidFill>
                  <a:srgbClr val="000000"/>
                </a:solidFill>
              </a:rPr>
              <a:t>timing in which the rule is started and ended.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The problem is treated  as </a:t>
            </a:r>
            <a:r>
              <a:rPr b="0" i="0" lang="en-US" sz="1600">
                <a:solidFill>
                  <a:srgbClr val="000000"/>
                </a:solidFill>
              </a:rPr>
              <a:t>a normal binary classification problem.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</a:rPr>
              <a:t>Goal🡪 include more recitation rules in the app (IMAM app).</a:t>
            </a:r>
            <a:endParaRPr b="0" i="0" sz="1600">
              <a:solidFill>
                <a:srgbClr val="000000"/>
              </a:solidFill>
            </a:endParaRPr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pic>
        <p:nvPicPr>
          <p:cNvPr descr="Table&#10;&#10;Description automatically generated" id="248" name="Google Shape;2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694544"/>
            <a:ext cx="9753600" cy="272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8" name="Google Shape;258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" name="Google Shape;261;p1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lt1"/>
          </a:solidFill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 txBox="1"/>
          <p:nvPr>
            <p:ph type="title"/>
          </p:nvPr>
        </p:nvSpPr>
        <p:spPr>
          <a:xfrm>
            <a:off x="714376" y="1348844"/>
            <a:ext cx="3964304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</a:pPr>
            <a:r>
              <a:rPr lang="en-US" sz="6000" cap="none"/>
              <a:t>TESTING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able&#10;&#10;Description automatically generated" id="268" name="Google Shape;26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972" y="766863"/>
            <a:ext cx="5406706" cy="526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748145" y="434109"/>
            <a:ext cx="10926619" cy="1669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 sz="2700">
                <a:solidFill>
                  <a:srgbClr val="C00000"/>
                </a:solidFill>
              </a:rPr>
              <a:t>Paper 2:</a:t>
            </a:r>
            <a:br>
              <a:rPr i="0" lang="en-US" sz="2700">
                <a:solidFill>
                  <a:srgbClr val="C00000"/>
                </a:solidFill>
              </a:rPr>
            </a:br>
            <a:r>
              <a:rPr b="1" i="0" lang="en-US" sz="27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E-Hafiz: Intelligent System to Help Muslims in Recitation and Memorization of Quran</a:t>
            </a:r>
            <a:r>
              <a:rPr lang="en-US" sz="2700"/>
              <a:t> </a:t>
            </a:r>
            <a:br>
              <a:rPr lang="en-US"/>
            </a:br>
            <a:endParaRPr i="0">
              <a:solidFill>
                <a:srgbClr val="C00000"/>
              </a:solidFill>
            </a:endParaRPr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609600" y="1662545"/>
            <a:ext cx="10377055" cy="476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Hafiz</a:t>
            </a:r>
            <a:r>
              <a:rPr lang="en-US" sz="6400"/>
              <a:t> :person who knows Quran very well and can correct with Tajweed rules and can correct mistakes for others.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0" lang="en-US" sz="6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E-Hafiz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app detect wrong recitation and notify user but doesn’t recognize recitation rules ’Tajweed’</a:t>
            </a:r>
            <a:endParaRPr sz="64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6400" u="sng"/>
              <a:t>Authors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6400"/>
              <a:t>        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Dept. of CS &amp; E, University of Engineering &amp; Technology, Lahore.</a:t>
            </a:r>
            <a:b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Department of Computing and Technology, IQRA University, Islamabad, Pakistan.</a:t>
            </a:r>
            <a:b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Dept. of CS, CINVESTAV-IPN, D.F. Mexico.</a:t>
            </a:r>
            <a:br>
              <a:rPr lang="en-US" sz="6400"/>
            </a:br>
            <a:endParaRPr sz="64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Extract Features of recordings using </a:t>
            </a:r>
            <a:r>
              <a:rPr lang="en-US" sz="6400">
                <a:solidFill>
                  <a:srgbClr val="C00000"/>
                </a:solidFill>
              </a:rPr>
              <a:t>MFCC</a:t>
            </a:r>
            <a:r>
              <a:rPr lang="en-US" sz="6400"/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Compare users’ recitations and experts’ recitations.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Any mismatch between expert recitation and recordings is pointed out for user to correct it.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ystem can detect mistakes </a:t>
            </a:r>
            <a:r>
              <a:rPr b="0" i="0" lang="en-US" sz="6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on word level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If mistake found ,system gives option to user to listen the verse again from stored recitations and read and record it agai</a:t>
            </a:r>
            <a:r>
              <a:rPr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 like what happens in real life.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0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i="0" lang="en-US"/>
              <a:t>Presentation Flow: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1-Introduction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2-Problem Definition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3-Motivation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4-Challenges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6-Feature extraction techniques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7-MFCC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8-Literature Review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9-Conclusion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10-References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780472" y="498764"/>
            <a:ext cx="10058400" cy="52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2 : (Architecture)</a:t>
            </a:r>
            <a:endParaRPr/>
          </a:p>
        </p:txBody>
      </p:sp>
      <p:pic>
        <p:nvPicPr>
          <p:cNvPr descr="Diagram&#10;&#10;Description automatically generated" id="280" name="Google Shape;28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162" y="1032510"/>
            <a:ext cx="5593080" cy="479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780472" y="1101436"/>
            <a:ext cx="4636656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Features vectors are big so they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reduced by getting most representative vectors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by VQ.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Vector Quantization is the </a:t>
            </a:r>
            <a:r>
              <a:rPr b="0" i="0"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data compression</a:t>
            </a:r>
            <a:br>
              <a:rPr b="0" i="0"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technique</a:t>
            </a:r>
            <a:r>
              <a:rPr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r>
              <a:rPr lang="en-US" sz="1800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Each set of vectors are </a:t>
            </a:r>
            <a:r>
              <a:rPr b="0" i="0"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clustered</a:t>
            </a: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So, in</a:t>
            </a: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every cluster there is a mean value called the code vector of that cluster.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All code vectors in all clusters is</a:t>
            </a: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called a codebook.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Features Reduction.</a:t>
            </a:r>
            <a:r>
              <a:rPr b="1" lang="en-US" sz="1800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 </a:t>
            </a:r>
            <a:b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</a:b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752764" y="489526"/>
            <a:ext cx="10058400" cy="517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2: (whole process)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877455" y="1007429"/>
            <a:ext cx="10247745" cy="494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200">
                <a:solidFill>
                  <a:srgbClr val="000000"/>
                </a:solidFill>
              </a:rPr>
              <a:t>1. Gets record of a selected verse recited by users.</a:t>
            </a:r>
            <a:br>
              <a:rPr b="0" i="0" lang="en-US" sz="2200">
                <a:solidFill>
                  <a:srgbClr val="000000"/>
                </a:solidFill>
              </a:rPr>
            </a:br>
            <a:r>
              <a:rPr b="0" i="0" lang="en-US" sz="2200">
                <a:solidFill>
                  <a:srgbClr val="000000"/>
                </a:solidFill>
              </a:rPr>
              <a:t>2. Make </a:t>
            </a:r>
            <a:r>
              <a:rPr lang="en-US" sz="2200">
                <a:solidFill>
                  <a:srgbClr val="000000"/>
                </a:solidFill>
              </a:rPr>
              <a:t>processing on it by e</a:t>
            </a:r>
            <a:r>
              <a:rPr b="0" i="0" lang="en-US" sz="2200">
                <a:solidFill>
                  <a:srgbClr val="000000"/>
                </a:solidFill>
              </a:rPr>
              <a:t>xtracting the words in the record.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200"/>
              <a:buNone/>
            </a:pPr>
            <a:r>
              <a:rPr b="0" i="0" lang="en-US" sz="2200">
                <a:solidFill>
                  <a:srgbClr val="000000"/>
                </a:solidFill>
              </a:rPr>
              <a:t>3. Extract features of each word using MFCC</a:t>
            </a:r>
            <a:br>
              <a:rPr b="0" i="0" lang="en-US" sz="2200">
                <a:solidFill>
                  <a:srgbClr val="000000"/>
                </a:solidFill>
              </a:rPr>
            </a:br>
            <a:r>
              <a:rPr b="0" i="0" lang="en-US" sz="2200">
                <a:solidFill>
                  <a:srgbClr val="000000"/>
                </a:solidFill>
              </a:rPr>
              <a:t>4. Generate </a:t>
            </a:r>
            <a:r>
              <a:rPr b="0" i="0" lang="en-US" sz="2200">
                <a:solidFill>
                  <a:srgbClr val="C00000"/>
                </a:solidFill>
              </a:rPr>
              <a:t>codebook</a:t>
            </a:r>
            <a:r>
              <a:rPr b="0" i="0" lang="en-US" sz="2200">
                <a:solidFill>
                  <a:srgbClr val="000000"/>
                </a:solidFill>
              </a:rPr>
              <a:t> of these recorded words and form array represents whole verse.</a:t>
            </a:r>
            <a:br>
              <a:rPr b="0" i="0" lang="en-US" sz="2200">
                <a:solidFill>
                  <a:srgbClr val="000000"/>
                </a:solidFill>
              </a:rPr>
            </a:br>
            <a:r>
              <a:rPr b="0" i="0" lang="en-US" sz="2200">
                <a:solidFill>
                  <a:srgbClr val="000000"/>
                </a:solidFill>
              </a:rPr>
              <a:t>5. Make the same thing in database by extracting codebooks array of same verse recited by experts.</a:t>
            </a:r>
            <a:br>
              <a:rPr b="0" i="0" lang="en-US" sz="2200">
                <a:solidFill>
                  <a:srgbClr val="000000"/>
                </a:solidFill>
              </a:rPr>
            </a:br>
            <a:r>
              <a:rPr b="0" i="0" lang="en-US" sz="2200">
                <a:solidFill>
                  <a:srgbClr val="000000"/>
                </a:solidFill>
              </a:rPr>
              <a:t>6. Compare Expert’s codebook array and user’s codebook array of each word, compute averages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b="0" i="0" lang="en-US" sz="2200">
                <a:solidFill>
                  <a:srgbClr val="000000"/>
                </a:solidFill>
              </a:rPr>
              <a:t>calculate distance between them.</a:t>
            </a:r>
            <a:br>
              <a:rPr b="0" i="0" lang="en-US" sz="2200">
                <a:solidFill>
                  <a:srgbClr val="000000"/>
                </a:solidFill>
              </a:rPr>
            </a:br>
            <a:r>
              <a:rPr b="0" i="0" lang="en-US" sz="2200">
                <a:solidFill>
                  <a:srgbClr val="000000"/>
                </a:solidFill>
              </a:rPr>
              <a:t>7. </a:t>
            </a:r>
            <a:r>
              <a:rPr lang="en-US" sz="2200">
                <a:solidFill>
                  <a:srgbClr val="000000"/>
                </a:solidFill>
              </a:rPr>
              <a:t>R</a:t>
            </a:r>
            <a:r>
              <a:rPr b="0" i="0" lang="en-US" sz="2200">
                <a:solidFill>
                  <a:srgbClr val="000000"/>
                </a:solidFill>
              </a:rPr>
              <a:t>esultant distance value compared with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b="0" i="0" lang="en-US" sz="2200">
                <a:solidFill>
                  <a:srgbClr val="000000"/>
                </a:solidFill>
              </a:rPr>
              <a:t>Threshold value. Determine matching or mismatching. </a:t>
            </a:r>
            <a:b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780473" y="618836"/>
            <a:ext cx="10058400" cy="425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2: (Results &amp; Future work)</a:t>
            </a:r>
            <a:endParaRPr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780473" y="1044375"/>
            <a:ext cx="10344727" cy="4908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911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1900" u="sng">
                <a:solidFill>
                  <a:srgbClr val="C00000"/>
                </a:solidFill>
              </a:rPr>
              <a:t>Results</a:t>
            </a:r>
            <a:r>
              <a:rPr b="0" i="0" lang="en-US" sz="1900" u="sng">
                <a:solidFill>
                  <a:srgbClr val="000000"/>
                </a:solidFill>
              </a:rPr>
              <a:t> </a:t>
            </a:r>
            <a:r>
              <a:rPr b="0" i="0" lang="en-US" sz="1900">
                <a:solidFill>
                  <a:srgbClr val="000000"/>
                </a:solidFill>
              </a:rPr>
              <a:t>🡪 </a:t>
            </a:r>
            <a:r>
              <a:rPr lang="en-US" sz="1900">
                <a:solidFill>
                  <a:srgbClr val="000000"/>
                </a:solidFill>
              </a:rPr>
              <a:t>Three </a:t>
            </a:r>
            <a:r>
              <a:rPr b="0" i="0" lang="en-US" sz="1900">
                <a:solidFill>
                  <a:srgbClr val="000000"/>
                </a:solidFill>
              </a:rPr>
              <a:t>groups of reciters men, women and children are chosen in experiment.</a:t>
            </a:r>
            <a:endParaRPr/>
          </a:p>
          <a:p>
            <a:pPr indent="-182911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1900">
                <a:solidFill>
                  <a:srgbClr val="000000"/>
                </a:solidFill>
              </a:rPr>
              <a:t>Candidates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b="0" i="0" lang="en-US" sz="1900">
                <a:solidFill>
                  <a:srgbClr val="000000"/>
                </a:solidFill>
              </a:rPr>
              <a:t>recites verses in front of </a:t>
            </a:r>
            <a:r>
              <a:rPr lang="en-US" sz="1900">
                <a:solidFill>
                  <a:srgbClr val="000000"/>
                </a:solidFill>
              </a:rPr>
              <a:t>Q</a:t>
            </a:r>
            <a:r>
              <a:rPr b="0" i="0" lang="en-US" sz="1900">
                <a:solidFill>
                  <a:srgbClr val="000000"/>
                </a:solidFill>
              </a:rPr>
              <a:t>uran experts along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b="0" i="0" lang="en-US" sz="1900">
                <a:solidFill>
                  <a:srgbClr val="000000"/>
                </a:solidFill>
              </a:rPr>
              <a:t>with E-Hafiz app. </a:t>
            </a:r>
            <a:endParaRPr/>
          </a:p>
          <a:p>
            <a:pPr indent="-182911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900">
                <a:solidFill>
                  <a:srgbClr val="000000"/>
                </a:solidFill>
              </a:rPr>
              <a:t>Results of E-Hafiz compared by Hafiz person to determine accuracy of E-Hafiz.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800"/>
            </a:br>
            <a:br>
              <a:rPr lang="en-US" sz="2000"/>
            </a:br>
            <a:endParaRPr sz="1600"/>
          </a:p>
          <a:p>
            <a:pPr indent="-8889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8889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8889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7131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0" i="0" sz="1900" u="sng">
              <a:solidFill>
                <a:srgbClr val="000000"/>
              </a:solidFill>
            </a:endParaRPr>
          </a:p>
          <a:p>
            <a:pPr indent="-182911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1900" u="sng">
                <a:solidFill>
                  <a:srgbClr val="C00000"/>
                </a:solidFill>
              </a:rPr>
              <a:t>Future work </a:t>
            </a:r>
            <a:r>
              <a:rPr b="0" i="0" lang="en-US" sz="1900">
                <a:solidFill>
                  <a:srgbClr val="000000"/>
                </a:solidFill>
              </a:rPr>
              <a:t>🡪</a:t>
            </a:r>
            <a:r>
              <a:rPr lang="en-US" sz="1900">
                <a:solidFill>
                  <a:srgbClr val="000000"/>
                </a:solidFill>
              </a:rPr>
              <a:t>To make R</a:t>
            </a:r>
            <a:r>
              <a:rPr b="0" i="0" lang="en-US" sz="1900">
                <a:solidFill>
                  <a:srgbClr val="000000"/>
                </a:solidFill>
              </a:rPr>
              <a:t>ecognition </a:t>
            </a:r>
            <a:r>
              <a:rPr b="0" i="0" lang="en-US" sz="1900">
                <a:solidFill>
                  <a:srgbClr val="C00000"/>
                </a:solidFill>
              </a:rPr>
              <a:t>on the level of letters </a:t>
            </a:r>
            <a:r>
              <a:rPr b="0" i="0" lang="en-US" sz="1900">
                <a:solidFill>
                  <a:srgbClr val="000000"/>
                </a:solidFill>
              </a:rPr>
              <a:t>so a miss pronunciation of a letter  of can be identified.</a:t>
            </a:r>
            <a:br>
              <a:rPr lang="en-US" sz="1900"/>
            </a:br>
            <a:endParaRPr sz="1900"/>
          </a:p>
        </p:txBody>
      </p:sp>
      <p:pic>
        <p:nvPicPr>
          <p:cNvPr descr="Table&#10;&#10;Description automatically generated"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643" y="2405089"/>
            <a:ext cx="5052060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568037" y="554181"/>
            <a:ext cx="10557163" cy="193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Geo"/>
              <a:buNone/>
            </a:pPr>
            <a:r>
              <a:rPr i="0" lang="en-US" sz="2200">
                <a:solidFill>
                  <a:srgbClr val="C00000"/>
                </a:solidFill>
              </a:rPr>
              <a:t>Paper 3:</a:t>
            </a:r>
            <a:r>
              <a:rPr b="1" i="0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 for Automatically Determining Correct Application of Basic Quranic Recitation Rules</a:t>
            </a:r>
            <a:r>
              <a:rPr lang="en-US" sz="2200"/>
              <a:t> </a:t>
            </a:r>
            <a:br>
              <a:rPr lang="en-US"/>
            </a:br>
            <a:br>
              <a:rPr i="0" lang="en-US">
                <a:solidFill>
                  <a:srgbClr val="C00000"/>
                </a:solidFill>
              </a:rPr>
            </a:br>
            <a:endParaRPr i="0">
              <a:solidFill>
                <a:srgbClr val="C00000"/>
              </a:solidFill>
            </a:endParaRPr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568037" y="1385455"/>
            <a:ext cx="10557163" cy="456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Mahmoud Al-Ayyoub, Nour Alhuda Damer, and Ismail Hmeidi</a:t>
            </a:r>
            <a:b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Jordan</a:t>
            </a: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 of Science and Technology, Jordan</a:t>
            </a:r>
            <a:r>
              <a:rPr lang="en-US" sz="1600"/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Published:2018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paper because…It addresses the problem of identifying the correct usage of Ahkam Al-Tajweed in the </a:t>
            </a:r>
            <a:r>
              <a:rPr b="1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Quran.</a:t>
            </a:r>
            <a:br>
              <a:rPr b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</a:t>
            </a:r>
            <a:r>
              <a:rPr b="1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eight </a:t>
            </a: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Ahkam Al-Tajweed.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extract as </a:t>
            </a:r>
            <a:r>
              <a:rPr b="1" i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features as possible without affecting the accuracy of the system</a:t>
            </a: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  traditional  &amp; non-traditional techniques. f</a:t>
            </a: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the non-traditional type, </a:t>
            </a:r>
            <a:r>
              <a:rPr b="0" i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Deep Belief Network (CDBN).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 u="sng">
                <a:solidFill>
                  <a:srgbClr val="C00000"/>
                </a:solidFill>
              </a:rPr>
              <a:t>CDBN: </a:t>
            </a:r>
            <a:r>
              <a:rPr lang="en-US" sz="1600"/>
              <a:t>[get spectrogram, PCA, training of layers by filters,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models from training</a:t>
            </a:r>
            <a:b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r>
              <a:rPr b="0" i="0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extract out the features from dataset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 mean and SD].</a:t>
            </a:r>
            <a:br>
              <a:rPr lang="en-US" sz="2000"/>
            </a:b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540328" y="480291"/>
            <a:ext cx="10058400" cy="526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eo"/>
              <a:buNone/>
            </a:pPr>
            <a:r>
              <a:rPr i="0" lang="en-US" sz="2000">
                <a:solidFill>
                  <a:srgbClr val="C00000"/>
                </a:solidFill>
              </a:rPr>
              <a:t>Paper 3: Classification Techniques 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609600" y="1006763"/>
            <a:ext cx="10515600" cy="494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1-</a:t>
            </a:r>
            <a:r>
              <a:rPr b="1" i="0" lang="en-US" sz="2400">
                <a:solidFill>
                  <a:srgbClr val="000000"/>
                </a:solidFill>
              </a:rPr>
              <a:t>Nonlinear ML Algorithms </a:t>
            </a:r>
            <a:r>
              <a:rPr i="0" lang="en-US" sz="2400">
                <a:solidFill>
                  <a:srgbClr val="000000"/>
                </a:solidFill>
              </a:rPr>
              <a:t>(</a:t>
            </a:r>
            <a:r>
              <a:rPr i="0" lang="en-US" sz="1800">
                <a:solidFill>
                  <a:srgbClr val="000000"/>
                </a:solidFill>
              </a:rPr>
              <a:t>use one-layer processing) :</a:t>
            </a:r>
            <a:br>
              <a:rPr lang="en-US" sz="2400"/>
            </a:br>
            <a:r>
              <a:rPr i="1" lang="en-US" sz="2000"/>
              <a:t>KNN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SVM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ANN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2-</a:t>
            </a:r>
            <a:r>
              <a:rPr b="1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ML Algorithms</a:t>
            </a:r>
            <a:r>
              <a:rPr b="1" lang="en-US" sz="2400"/>
              <a:t> </a:t>
            </a:r>
            <a:br>
              <a:rPr lang="en-US" sz="3200"/>
            </a:br>
            <a:r>
              <a:rPr b="0" i="1" lang="en-US" sz="2200">
                <a:solidFill>
                  <a:srgbClr val="000000"/>
                </a:solidFill>
              </a:rPr>
              <a:t>Random Forest</a:t>
            </a:r>
            <a:r>
              <a:rPr lang="en-US" sz="2200"/>
              <a:t> </a:t>
            </a:r>
            <a:br>
              <a:rPr lang="en-US" sz="2200"/>
            </a:br>
            <a:r>
              <a:rPr b="0" i="1" lang="en-US" sz="2200">
                <a:solidFill>
                  <a:srgbClr val="000000"/>
                </a:solidFill>
              </a:rPr>
              <a:t>Multiclass Classifier</a:t>
            </a:r>
            <a:r>
              <a:rPr lang="en-US" sz="2200"/>
              <a:t> </a:t>
            </a:r>
            <a:br>
              <a:rPr lang="en-US" sz="2200"/>
            </a:br>
            <a:r>
              <a:rPr b="0" i="1" lang="en-US" sz="2200">
                <a:solidFill>
                  <a:srgbClr val="000000"/>
                </a:solidFill>
              </a:rPr>
              <a:t>Bagging</a:t>
            </a:r>
            <a:r>
              <a:rPr lang="en-US" sz="2200"/>
              <a:t> </a:t>
            </a:r>
            <a:br>
              <a:rPr lang="en-US" sz="3200"/>
            </a:b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512618" y="641686"/>
            <a:ext cx="10058400" cy="527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3: (Results)</a:t>
            </a:r>
            <a:endParaRPr/>
          </a:p>
        </p:txBody>
      </p:sp>
      <p:sp>
        <p:nvSpPr>
          <p:cNvPr id="312" name="Google Shape;312;p25"/>
          <p:cNvSpPr txBox="1"/>
          <p:nvPr>
            <p:ph idx="1" type="body"/>
          </p:nvPr>
        </p:nvSpPr>
        <p:spPr>
          <a:xfrm>
            <a:off x="655781" y="1237673"/>
            <a:ext cx="10908145" cy="4913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C00000"/>
                </a:solidFill>
              </a:rPr>
              <a:t>CDBN</a:t>
            </a:r>
            <a:r>
              <a:rPr b="0" i="0" lang="en-US" sz="1600">
                <a:solidFill>
                  <a:srgbClr val="000000"/>
                </a:solidFill>
              </a:rPr>
              <a:t> can get </a:t>
            </a:r>
            <a:r>
              <a:rPr b="1" i="0" lang="en-US" sz="1600">
                <a:solidFill>
                  <a:srgbClr val="C00000"/>
                </a:solidFill>
              </a:rPr>
              <a:t>more accurate results in feature extraction </a:t>
            </a:r>
            <a:r>
              <a:rPr b="0" i="0" lang="en-US" sz="1600">
                <a:solidFill>
                  <a:srgbClr val="000000"/>
                </a:solidFill>
              </a:rPr>
              <a:t>since good classifications depend on the best features</a:t>
            </a:r>
            <a:r>
              <a:rPr lang="en-US" sz="1600"/>
              <a:t> obtained.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This combination </a:t>
            </a:r>
            <a:r>
              <a:rPr b="0" i="0" lang="en-US" sz="1600">
                <a:solidFill>
                  <a:srgbClr val="000000"/>
                </a:solidFill>
              </a:rPr>
              <a:t>, (MFCC features, WPD features, mean of HMM-SPL features and features using CDBN) gives </a:t>
            </a:r>
            <a:r>
              <a:rPr b="1" i="0" lang="en-US" sz="1600" u="sng">
                <a:solidFill>
                  <a:srgbClr val="C00000"/>
                </a:solidFill>
              </a:rPr>
              <a:t>better results in feature extraction.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Re</a:t>
            </a:r>
            <a:r>
              <a:rPr b="0" i="0" lang="en-US" sz="1600">
                <a:solidFill>
                  <a:srgbClr val="000000"/>
                </a:solidFill>
              </a:rPr>
              <a:t>sults prove that model can identify the recitation rule in a verse on </a:t>
            </a:r>
            <a:r>
              <a:rPr i="0" lang="en-US" sz="1600" u="sng">
                <a:solidFill>
                  <a:srgbClr val="C00000"/>
                </a:solidFill>
              </a:rPr>
              <a:t>which it is not trained with</a:t>
            </a:r>
            <a:r>
              <a:rPr lang="en-US" sz="1600" u="sng">
                <a:solidFill>
                  <a:srgbClr val="C00000"/>
                </a:solidFill>
              </a:rPr>
              <a:t> 96.4% accuracy.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B</a:t>
            </a:r>
            <a:r>
              <a:rPr b="0" i="0" lang="en-US" sz="1600">
                <a:solidFill>
                  <a:srgbClr val="000000"/>
                </a:solidFill>
              </a:rPr>
              <a:t>est results can be obtained by using MFCC, WPD, HMM-SPL and CDBN for feature extraction </a:t>
            </a:r>
            <a:r>
              <a:rPr b="1" i="0" lang="en-US" sz="1600">
                <a:solidFill>
                  <a:srgbClr val="C00000"/>
                </a:solidFill>
              </a:rPr>
              <a:t>and SVM for </a:t>
            </a:r>
            <a:r>
              <a:rPr b="0" i="0" lang="en-US" sz="1600">
                <a:solidFill>
                  <a:srgbClr val="000000"/>
                </a:solidFill>
              </a:rPr>
              <a:t>classification.</a:t>
            </a:r>
            <a:r>
              <a:rPr lang="en-US" sz="1600"/>
              <a:t> (</a:t>
            </a:r>
            <a:r>
              <a:rPr b="1" i="0" lang="en-US" sz="1600">
                <a:solidFill>
                  <a:srgbClr val="C00000"/>
                </a:solidFill>
              </a:rPr>
              <a:t>506 out of 525 instances classified correctly</a:t>
            </a:r>
            <a:r>
              <a:rPr b="0" i="0" lang="en-US" sz="1600">
                <a:solidFill>
                  <a:srgbClr val="000000"/>
                </a:solidFill>
              </a:rPr>
              <a:t>)</a:t>
            </a:r>
            <a:r>
              <a:rPr lang="en-US" sz="1600"/>
              <a:t> 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br>
              <a:rPr lang="en-US" sz="3200"/>
            </a:br>
            <a:br>
              <a:rPr lang="en-US" sz="2400"/>
            </a:br>
            <a:br>
              <a:rPr lang="en-US" sz="1800"/>
            </a:br>
            <a:br>
              <a:rPr lang="en-US"/>
            </a:br>
            <a:endParaRPr/>
          </a:p>
        </p:txBody>
      </p:sp>
      <p:pic>
        <p:nvPicPr>
          <p:cNvPr descr="Table&#10;&#10;Description automatically generated" id="313" name="Google Shape;3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062" y="3888509"/>
            <a:ext cx="6825893" cy="232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660400" y="535709"/>
            <a:ext cx="10058400" cy="1321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 sz="2400">
                <a:solidFill>
                  <a:srgbClr val="C00000"/>
                </a:solidFill>
              </a:rPr>
              <a:t>Paper:4</a:t>
            </a:r>
            <a:br>
              <a:rPr i="0" lang="en-US" sz="2400"/>
            </a:br>
            <a:r>
              <a:rPr b="0" i="0" lang="en-US" sz="2400">
                <a:solidFill>
                  <a:srgbClr val="000000"/>
                </a:solidFill>
              </a:rPr>
              <a:t>Towards Using CMU Sphinx Tools for the Holy Quran Recitation Verification</a:t>
            </a:r>
            <a:br>
              <a:rPr lang="en-US" sz="2000">
                <a:latin typeface="Geo"/>
                <a:ea typeface="Geo"/>
                <a:cs typeface="Geo"/>
                <a:sym typeface="Geo"/>
              </a:rPr>
            </a:br>
            <a:endParaRPr i="0" sz="2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812800" y="1699492"/>
            <a:ext cx="10155382" cy="402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Uses: Carnegie Melon University (CMU) Sphinx which is a statistical speaker-independent set of tools using the Hidden Markov Models (HMM).</a:t>
            </a:r>
            <a:r>
              <a:rPr lang="en-US" sz="6400"/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i="0" lang="en-US" sz="6400">
                <a:solidFill>
                  <a:srgbClr val="C00000"/>
                </a:solidFill>
              </a:rPr>
              <a:t>CMU used </a:t>
            </a:r>
            <a:r>
              <a:rPr b="0" i="0" lang="en-US" sz="6400">
                <a:solidFill>
                  <a:srgbClr val="000000"/>
                </a:solidFill>
              </a:rPr>
              <a:t>🡪 train and evaluate a language model on Quran recitations </a:t>
            </a:r>
            <a:endParaRPr sz="64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Published:June,2016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US" sz="6400" u="sng">
                <a:solidFill>
                  <a:srgbClr val="C00000"/>
                </a:solidFill>
              </a:rPr>
              <a:t>An acoustic model </a:t>
            </a:r>
            <a:r>
              <a:rPr lang="en-US" sz="6400"/>
              <a:t>is </a:t>
            </a:r>
            <a:r>
              <a:rPr b="1" lang="en-US" sz="6400"/>
              <a:t>used in automatic speech recognition</a:t>
            </a:r>
            <a:r>
              <a:rPr lang="en-US" sz="6400"/>
              <a:t> to represent the relationship between an audio signal and the phonemes or other linguistic units that make up speech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</a:rPr>
              <a:t>Used before by many</a:t>
            </a:r>
            <a:r>
              <a:rPr lang="en-US" sz="6400">
                <a:solidFill>
                  <a:srgbClr val="000000"/>
                </a:solidFill>
              </a:rPr>
              <a:t> </a:t>
            </a:r>
            <a:r>
              <a:rPr b="0" i="0" lang="en-US" sz="6400">
                <a:solidFill>
                  <a:srgbClr val="000000"/>
                </a:solidFill>
              </a:rPr>
              <a:t>researchers for Arabic speech recognition.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Th</a:t>
            </a:r>
            <a:r>
              <a:rPr b="0" i="0" lang="en-US" sz="6400">
                <a:solidFill>
                  <a:srgbClr val="000000"/>
                </a:solidFill>
              </a:rPr>
              <a:t>ey focus using of</a:t>
            </a:r>
            <a:r>
              <a:rPr lang="en-US" sz="6400">
                <a:solidFill>
                  <a:srgbClr val="000000"/>
                </a:solidFill>
              </a:rPr>
              <a:t> </a:t>
            </a:r>
            <a:r>
              <a:rPr b="0" i="0" lang="en-US" sz="6400">
                <a:solidFill>
                  <a:srgbClr val="000000"/>
                </a:solidFill>
              </a:rPr>
              <a:t>a simplified set of Arabic phonemes instead of the Romanized set of phonemes.</a:t>
            </a:r>
            <a:r>
              <a:rPr lang="en-US" sz="6400"/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A</a:t>
            </a:r>
            <a:r>
              <a:rPr b="0" i="0" lang="en-US" sz="6400">
                <a:solidFill>
                  <a:srgbClr val="000000"/>
                </a:solidFill>
              </a:rPr>
              <a:t>coustic model needs 🡪 transcription file,  phonetic dictionary,  set of phonemes, audio files.</a:t>
            </a:r>
            <a:endParaRPr b="0" i="0" sz="6400">
              <a:solidFill>
                <a:srgbClr val="000000"/>
              </a:solidFill>
            </a:endParaRPr>
          </a:p>
          <a:p>
            <a:pPr indent="-122554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4400"/>
            </a:br>
            <a:br>
              <a:rPr lang="en-US" sz="3600"/>
            </a:br>
            <a:br>
              <a:rPr lang="en-US" sz="2800"/>
            </a:b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Paper:4 Data</a:t>
            </a:r>
            <a:endParaRPr/>
          </a:p>
        </p:txBody>
      </p:sp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Recordings of verses of chapters (1,112,113,114).</a:t>
            </a:r>
            <a:endParaRPr b="0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Choosing chapters (1,112,113,114) because they </a:t>
            </a:r>
            <a:r>
              <a:rPr lang="en-US" sz="1800">
                <a:solidFill>
                  <a:srgbClr val="C00000"/>
                </a:solidFill>
              </a:rPr>
              <a:t>contain few set of Tajweed rules</a:t>
            </a:r>
            <a:r>
              <a:rPr lang="en-US" sz="1800"/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Recordings converted to 16 kHz,16 bit.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Some manual processing needed like </a:t>
            </a:r>
            <a:r>
              <a:rPr lang="en-US" sz="1800">
                <a:solidFill>
                  <a:srgbClr val="C00000"/>
                </a:solidFill>
              </a:rPr>
              <a:t>cutting the beginning and ending of files.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Used  </a:t>
            </a:r>
            <a:r>
              <a:rPr b="0" i="0" lang="en-US" sz="1800">
                <a:solidFill>
                  <a:srgbClr val="000000"/>
                </a:solidFill>
              </a:rPr>
              <a:t>small set of audio files  during the training phase.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Paper:4 (Results and discussion)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</a:rPr>
              <a:t>Good accuracy in Recognition.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Word Error Rate 🡪 lower than 2% in many configurations and settings.</a:t>
            </a:r>
            <a:endParaRPr sz="16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Min Word Error Rate (1.5%).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 u="sng">
                <a:solidFill>
                  <a:srgbClr val="C00000"/>
                </a:solidFill>
              </a:rPr>
              <a:t>Future Work: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C00000"/>
                </a:solidFill>
              </a:rPr>
              <a:t>             </a:t>
            </a:r>
            <a:r>
              <a:rPr lang="en-US" sz="1600">
                <a:solidFill>
                  <a:srgbClr val="000000"/>
                </a:solidFill>
              </a:rPr>
              <a:t>Include more chapters, include more recitation recordings to increase data set.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789709" y="59641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eo"/>
              <a:buNone/>
            </a:pPr>
            <a:r>
              <a:rPr i="0" lang="en-US" sz="2400">
                <a:solidFill>
                  <a:srgbClr val="C00000"/>
                </a:solidFill>
              </a:rPr>
              <a:t>Paper 5:</a:t>
            </a:r>
            <a:br>
              <a:rPr i="0" lang="en-US" sz="2400"/>
            </a:br>
            <a:r>
              <a:rPr i="0" lang="en-US" sz="2400"/>
              <a:t>MFCC-VQ APPROACH FOR </a:t>
            </a:r>
            <a:r>
              <a:rPr i="0" lang="en-US" sz="2400">
                <a:solidFill>
                  <a:srgbClr val="C00000"/>
                </a:solidFill>
              </a:rPr>
              <a:t>QALQALAH TAJWEED </a:t>
            </a:r>
            <a:r>
              <a:rPr i="0" lang="en-US" sz="2400"/>
              <a:t>RULE CHECKING</a:t>
            </a:r>
            <a:endParaRPr/>
          </a:p>
        </p:txBody>
      </p:sp>
      <p:sp>
        <p:nvSpPr>
          <p:cNvPr id="337" name="Google Shape;337;p29"/>
          <p:cNvSpPr txBox="1"/>
          <p:nvPr>
            <p:ph idx="1" type="body"/>
          </p:nvPr>
        </p:nvSpPr>
        <p:spPr>
          <a:xfrm>
            <a:off x="1066800" y="2103120"/>
            <a:ext cx="10058400" cy="39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System for </a:t>
            </a:r>
            <a:r>
              <a:rPr b="0" i="1" lang="en-US" sz="1800">
                <a:solidFill>
                  <a:srgbClr val="C00000"/>
                </a:solidFill>
              </a:rPr>
              <a:t>Qalqalah</a:t>
            </a:r>
            <a:r>
              <a:rPr b="0" i="1" lang="en-US" sz="1800">
                <a:solidFill>
                  <a:srgbClr val="000000"/>
                </a:solidFill>
              </a:rPr>
              <a:t> </a:t>
            </a:r>
            <a:r>
              <a:rPr b="0" i="0" lang="en-US" sz="1800">
                <a:solidFill>
                  <a:srgbClr val="000000"/>
                </a:solidFill>
              </a:rPr>
              <a:t>checking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Published:2014</a:t>
            </a:r>
            <a:endParaRPr b="0" i="0"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The purpose is to help students read Quran properly.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Feature Extraction and Classification Technique: </a:t>
            </a:r>
            <a:r>
              <a:rPr lang="en-US" sz="1800">
                <a:solidFill>
                  <a:srgbClr val="C00000"/>
                </a:solidFill>
              </a:rPr>
              <a:t>hybrid MFCC-VQ architecture.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MFCC needs high computational time.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Overall real-time factor using  hybrid MFFC-VQ was </a:t>
            </a:r>
            <a:r>
              <a:rPr b="1" i="0" lang="en-US" sz="1800">
                <a:solidFill>
                  <a:srgbClr val="C00000"/>
                </a:solidFill>
              </a:rPr>
              <a:t>faster than </a:t>
            </a:r>
            <a:r>
              <a:rPr b="0" i="0" lang="en-US" sz="1800">
                <a:solidFill>
                  <a:srgbClr val="000000"/>
                </a:solidFill>
              </a:rPr>
              <a:t>traditional method using MFFC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br>
              <a:rPr lang="en-US" sz="3200"/>
            </a:br>
            <a:br>
              <a:rPr lang="en-US" sz="24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524"/>
              </a:buClr>
              <a:buSzPts val="3600"/>
              <a:buFont typeface="Geo"/>
              <a:buNone/>
            </a:pPr>
            <a:r>
              <a:rPr b="0" i="0" lang="en-US" sz="3600" u="none" strike="noStrike">
                <a:solidFill>
                  <a:srgbClr val="223524"/>
                </a:solidFill>
              </a:rPr>
              <a:t>Introduction</a:t>
            </a:r>
            <a:endParaRPr sz="3600"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Holy Quran is divine book for Muslims, and it is very important for them.</a:t>
            </a:r>
            <a:endParaRPr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Quran has some rule (Tajweed) which should be followed to recite Quran properly.</a:t>
            </a:r>
            <a:endParaRPr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685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People need to learn how to recite Quran correctly.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683492" y="725418"/>
            <a:ext cx="10058400" cy="5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eo"/>
              <a:buNone/>
            </a:pPr>
            <a:r>
              <a:rPr i="0" lang="en-US" sz="2800">
                <a:solidFill>
                  <a:srgbClr val="C00000"/>
                </a:solidFill>
              </a:rPr>
              <a:t>Paper 5:</a:t>
            </a:r>
            <a:br>
              <a:rPr i="0" lang="en-US" sz="2800">
                <a:solidFill>
                  <a:srgbClr val="C00000"/>
                </a:solidFill>
              </a:rPr>
            </a:br>
            <a:endParaRPr i="0" sz="2800">
              <a:solidFill>
                <a:srgbClr val="C00000"/>
              </a:solidFill>
            </a:endParaRPr>
          </a:p>
        </p:txBody>
      </p:sp>
      <p:pic>
        <p:nvPicPr>
          <p:cNvPr descr="Diagram&#10;&#10;Description automatically generated" id="343" name="Google Shape;34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203" y="1676400"/>
            <a:ext cx="4296872" cy="459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344" name="Google Shape;3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912" y="1676398"/>
            <a:ext cx="4296873" cy="4595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0"/>
          <p:cNvSpPr txBox="1"/>
          <p:nvPr/>
        </p:nvSpPr>
        <p:spPr>
          <a:xfrm>
            <a:off x="701964" y="1006764"/>
            <a:ext cx="102431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-Training data stored(data base),tested data compared by reference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-Feature Extraction 🡪 </a:t>
            </a:r>
            <a:r>
              <a:rPr lang="en-US" sz="1800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MFCC</a:t>
            </a:r>
            <a:endParaRPr sz="1800">
              <a:solidFill>
                <a:srgbClr val="C000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937491" y="484668"/>
            <a:ext cx="10058400" cy="84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5: (Data)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863600" y="1095375"/>
            <a:ext cx="10058400" cy="425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speakers ,20 males, 20 females and 5 children.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sourate </a:t>
            </a:r>
            <a:r>
              <a:rPr b="0"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Al-Ikhlas.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Table&#10;&#10;Description automatically generated with medium confidence" id="352" name="Google Shape;3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2105450"/>
            <a:ext cx="8529782" cy="223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600075" y="557251"/>
            <a:ext cx="10058400" cy="861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i="0" lang="en-US" sz="3200">
                <a:solidFill>
                  <a:srgbClr val="C00000"/>
                </a:solidFill>
              </a:rPr>
              <a:t>Acoustic model plotting:</a:t>
            </a:r>
            <a:endParaRPr/>
          </a:p>
        </p:txBody>
      </p:sp>
      <p:pic>
        <p:nvPicPr>
          <p:cNvPr descr="Graphical user interface, chart&#10;&#10;Description automatically generated" id="358" name="Google Shape;35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63" y="1274619"/>
            <a:ext cx="4988046" cy="5126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chart, scatter chart&#10;&#10;Description automatically generated" id="359" name="Google Shape;3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164" y="1274618"/>
            <a:ext cx="5606761" cy="5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762001" y="542635"/>
            <a:ext cx="10058400" cy="508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VQ codebook </a:t>
            </a:r>
            <a:r>
              <a:rPr b="1" i="0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descr="Graphical user interface, chart, scatter chart&#10;&#10;Description automatically generated" id="365" name="Google Shape;36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37" y="1097253"/>
            <a:ext cx="5375563" cy="5218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chart, scatter chart&#10;&#10;Description automatically generated" id="366" name="Google Shape;36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1" y="1097252"/>
            <a:ext cx="5527962" cy="521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5:previous related work</a:t>
            </a:r>
            <a:endParaRPr/>
          </a:p>
        </p:txBody>
      </p:sp>
      <p:pic>
        <p:nvPicPr>
          <p:cNvPr descr="Table&#10;&#10;Description automatically generated" id="372" name="Google Shape;37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874" y="2014193"/>
            <a:ext cx="9365672" cy="380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512618" y="410685"/>
            <a:ext cx="10058400" cy="499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b="1" i="0" lang="en-US">
                <a:solidFill>
                  <a:srgbClr val="C00000"/>
                </a:solidFill>
              </a:rPr>
              <a:t>Paper 5:  (Results)</a:t>
            </a:r>
            <a:endParaRPr b="1" i="0">
              <a:solidFill>
                <a:srgbClr val="C00000"/>
              </a:solidFill>
            </a:endParaRPr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683491" y="910115"/>
            <a:ext cx="10441709" cy="5287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</a:rPr>
              <a:t>Faster by </a:t>
            </a:r>
            <a:r>
              <a:rPr b="0" i="0" lang="en-US" sz="1600">
                <a:solidFill>
                  <a:srgbClr val="C00000"/>
                </a:solidFill>
              </a:rPr>
              <a:t>86.928% for male</a:t>
            </a:r>
            <a:r>
              <a:rPr b="0" i="0" lang="en-US" sz="1600">
                <a:solidFill>
                  <a:srgbClr val="000000"/>
                </a:solidFill>
              </a:rPr>
              <a:t>, </a:t>
            </a:r>
            <a:r>
              <a:rPr b="0" i="0" lang="en-US" sz="1600">
                <a:solidFill>
                  <a:srgbClr val="C00000"/>
                </a:solidFill>
              </a:rPr>
              <a:t>94.495</a:t>
            </a:r>
            <a:r>
              <a:rPr b="0" i="0" lang="en-US" sz="1600">
                <a:solidFill>
                  <a:srgbClr val="000000"/>
                </a:solidFill>
              </a:rPr>
              <a:t>% for female and </a:t>
            </a:r>
            <a:r>
              <a:rPr b="0" i="0" lang="en-US" sz="1600">
                <a:solidFill>
                  <a:srgbClr val="C00000"/>
                </a:solidFill>
              </a:rPr>
              <a:t>64.683% </a:t>
            </a:r>
            <a:r>
              <a:rPr lang="en-US" sz="1600">
                <a:solidFill>
                  <a:srgbClr val="000000"/>
                </a:solidFill>
              </a:rPr>
              <a:t>for </a:t>
            </a:r>
            <a:r>
              <a:rPr b="0" i="0" lang="en-US" sz="1600">
                <a:solidFill>
                  <a:srgbClr val="000000"/>
                </a:solidFill>
              </a:rPr>
              <a:t>children🡪</a:t>
            </a:r>
            <a:r>
              <a:rPr b="0" i="0" lang="en-US" sz="1600">
                <a:solidFill>
                  <a:srgbClr val="C00000"/>
                </a:solidFill>
              </a:rPr>
              <a:t> real-time factor.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achieved was 83.9%, 82.1%, and 95.0%.(for males, females, children)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recognition of  Qalqalah </a:t>
            </a:r>
            <a:r>
              <a:rPr b="0" i="0" lang="en-US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Sughrah and Kubrah </a:t>
            </a: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males, females, children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0" i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MFCC-VQ better than the MFCC in terms of speed performance.</a:t>
            </a:r>
            <a:endParaRPr/>
          </a:p>
          <a:p>
            <a:pPr indent="-812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Chart, histogram&#10;&#10;Description automatically generated" id="379" name="Google Shape;3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61" y="2590800"/>
            <a:ext cx="5284239" cy="3740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380" name="Google Shape;3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270" y="2590799"/>
            <a:ext cx="5284240" cy="37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674255" y="642594"/>
            <a:ext cx="1045094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 sz="2700">
                <a:solidFill>
                  <a:srgbClr val="C00000"/>
                </a:solidFill>
              </a:rPr>
              <a:t>Paper 6:</a:t>
            </a:r>
            <a:br>
              <a:rPr i="0" lang="en-US" sz="2400"/>
            </a:br>
            <a:r>
              <a:rPr b="0" i="0" lang="en-US" sz="2700">
                <a:solidFill>
                  <a:srgbClr val="000000"/>
                </a:solidFill>
              </a:rPr>
              <a:t>Speaker-dependent live </a:t>
            </a:r>
            <a:r>
              <a:rPr i="0" lang="en-US" sz="2700">
                <a:solidFill>
                  <a:srgbClr val="000000"/>
                </a:solidFill>
              </a:rPr>
              <a:t>Q</a:t>
            </a:r>
            <a:r>
              <a:rPr b="0" i="0" lang="en-US" sz="2700">
                <a:solidFill>
                  <a:srgbClr val="000000"/>
                </a:solidFill>
              </a:rPr>
              <a:t>uranic verses recitation recognition system using Sphinx-4 framework</a:t>
            </a:r>
            <a:r>
              <a:rPr lang="en-US" sz="2700"/>
              <a:t> </a:t>
            </a:r>
            <a:br>
              <a:rPr lang="en-US" sz="1100"/>
            </a:br>
            <a:endParaRPr sz="2400"/>
          </a:p>
        </p:txBody>
      </p:sp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974436" y="1671782"/>
            <a:ext cx="10058400" cy="445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Development of speaker dependent Quranic recitation recognition system.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Used (CMU) Sphinx-4 based on </a:t>
            </a:r>
            <a:r>
              <a:rPr b="0" i="0" lang="en-US" sz="1800">
                <a:solidFill>
                  <a:srgbClr val="C00000"/>
                </a:solidFill>
              </a:rPr>
              <a:t>HMM.</a:t>
            </a:r>
            <a:r>
              <a:rPr lang="en-US" sz="1800">
                <a:solidFill>
                  <a:srgbClr val="C00000"/>
                </a:solidFill>
              </a:rPr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Published: Dec,2014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To recognize and evaluate of recitation of some verses of Quran.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Data: from expert reciters and from users too</a:t>
            </a:r>
            <a:r>
              <a:rPr b="0" i="0" lang="en-US" sz="1800">
                <a:solidFill>
                  <a:srgbClr val="C00000"/>
                </a:solidFill>
              </a:rPr>
              <a:t>. (Training Data)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CMU used on English language 🡪so transliteration mechanism for the Arabic language.</a:t>
            </a:r>
            <a:r>
              <a:rPr lang="en-US" sz="1800"/>
              <a:t>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This system tested </a:t>
            </a:r>
            <a:r>
              <a:rPr lang="en-US" sz="1800">
                <a:solidFill>
                  <a:srgbClr val="C00000"/>
                </a:solidFill>
              </a:rPr>
              <a:t>with 4 different ways</a:t>
            </a:r>
            <a:r>
              <a:rPr lang="en-US" sz="1800"/>
              <a:t>🡪 Arabic word with Arabic alphabets, transliteration word with syllable, transliteration compound word with syllable, transliteration syllable with syllable.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type="title"/>
          </p:nvPr>
        </p:nvSpPr>
        <p:spPr>
          <a:xfrm>
            <a:off x="752763" y="646304"/>
            <a:ext cx="10058400" cy="517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6:  (Results)</a:t>
            </a:r>
            <a:endParaRPr/>
          </a:p>
        </p:txBody>
      </p:sp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1066800" y="1357745"/>
            <a:ext cx="10058400" cy="459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 u="sng">
                <a:solidFill>
                  <a:srgbClr val="000000"/>
                </a:solidFill>
              </a:rPr>
              <a:t>Accuracy: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-67% for Arabic word with Arabic alphabets.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-96% transliteration word with syllable.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-94% transliteration  compound word with syllable.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 sz="2700">
                <a:solidFill>
                  <a:srgbClr val="C00000"/>
                </a:solidFill>
              </a:rPr>
              <a:t>Paper 7:</a:t>
            </a:r>
            <a:br>
              <a:rPr i="0" lang="en-US" sz="2700"/>
            </a:br>
            <a:r>
              <a:rPr b="0" i="0" lang="en-US" sz="2700">
                <a:solidFill>
                  <a:srgbClr val="000000"/>
                </a:solidFill>
              </a:rPr>
              <a:t>Automated tajweed checking rules engine for Quranic learning</a:t>
            </a:r>
            <a:r>
              <a:rPr lang="en-US" sz="2700"/>
              <a:t> </a:t>
            </a:r>
            <a:br>
              <a:rPr lang="en-US" sz="2000"/>
            </a:b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1066800" y="1551709"/>
            <a:ext cx="10058400" cy="440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Developed </a:t>
            </a:r>
            <a:r>
              <a:rPr lang="en-US" sz="6200">
                <a:solidFill>
                  <a:srgbClr val="C00000"/>
                </a:solidFill>
              </a:rPr>
              <a:t>an engine </a:t>
            </a:r>
            <a:r>
              <a:rPr lang="en-US" sz="6200">
                <a:solidFill>
                  <a:srgbClr val="000000"/>
                </a:solidFill>
              </a:rPr>
              <a:t>for</a:t>
            </a:r>
            <a:r>
              <a:rPr b="0" i="0" lang="en-US" sz="6200">
                <a:solidFill>
                  <a:srgbClr val="000000"/>
                </a:solidFill>
              </a:rPr>
              <a:t> recitation rules of Quran for the purpose of helping </a:t>
            </a:r>
            <a:r>
              <a:rPr lang="en-US" sz="6200">
                <a:solidFill>
                  <a:srgbClr val="000000"/>
                </a:solidFill>
              </a:rPr>
              <a:t>students </a:t>
            </a:r>
            <a:r>
              <a:rPr b="0" i="0" lang="en-US" sz="6200">
                <a:solidFill>
                  <a:srgbClr val="000000"/>
                </a:solidFill>
              </a:rPr>
              <a:t>to read Quran well with Tajweed rules.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Developed software, tested on </a:t>
            </a:r>
            <a:r>
              <a:rPr lang="en-US" sz="6200">
                <a:solidFill>
                  <a:srgbClr val="C00000"/>
                </a:solidFill>
              </a:rPr>
              <a:t>primary students in Malaysia.</a:t>
            </a:r>
            <a:endParaRPr b="0" i="0" sz="62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Provide </a:t>
            </a:r>
            <a:r>
              <a:rPr b="0" i="0" lang="en-US" sz="6200">
                <a:solidFill>
                  <a:srgbClr val="000000"/>
                </a:solidFill>
              </a:rPr>
              <a:t>interactive method of learning.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input of the system is the </a:t>
            </a:r>
            <a:r>
              <a:rPr b="0" i="0" lang="en-US" sz="6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speech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6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signal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b="0" i="0" lang="en-US" sz="64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phonetic transcription</a:t>
            </a:r>
            <a:r>
              <a:rPr b="0" i="0"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of the speech utterance.</a:t>
            </a:r>
            <a:r>
              <a:rPr lang="en-US" sz="6400"/>
              <a:t> </a:t>
            </a:r>
            <a:endParaRPr b="0" i="0" sz="64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Students read Quran, their recitation is processed and revised and corrected by the system in </a:t>
            </a:r>
            <a:r>
              <a:rPr lang="en-US" sz="6200">
                <a:solidFill>
                  <a:srgbClr val="C00000"/>
                </a:solidFill>
              </a:rPr>
              <a:t>real time.</a:t>
            </a:r>
            <a:endParaRPr sz="62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200">
                <a:solidFill>
                  <a:srgbClr val="000000"/>
                </a:solidFill>
              </a:rPr>
              <a:t>Used MFCC in features extraction , Hidden Markov Model (HMM ) in classification.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6200">
                <a:solidFill>
                  <a:srgbClr val="000000"/>
                </a:solidFill>
              </a:rPr>
              <a:t>Training Data: (Surat Al-Fatihah)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549564" y="489527"/>
            <a:ext cx="10058400" cy="582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>
                <a:solidFill>
                  <a:srgbClr val="C00000"/>
                </a:solidFill>
              </a:rPr>
              <a:t>The whole system:</a:t>
            </a:r>
            <a:endParaRPr/>
          </a:p>
        </p:txBody>
      </p:sp>
      <p:pic>
        <p:nvPicPr>
          <p:cNvPr descr="Diagram&#10;&#10;Description automatically generated" id="404" name="Google Shape;40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338" y="2124365"/>
            <a:ext cx="8556625" cy="3738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 txBox="1"/>
          <p:nvPr/>
        </p:nvSpPr>
        <p:spPr>
          <a:xfrm>
            <a:off x="549564" y="995020"/>
            <a:ext cx="11023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-Feature vector of output is compared to codebook.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-Score is obtained to evaluate the recitation.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1066800" y="108909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"/>
              <a:buNone/>
            </a:pPr>
            <a:r>
              <a:rPr i="0" lang="en-US">
                <a:solidFill>
                  <a:schemeClr val="dk1"/>
                </a:solidFill>
              </a:rPr>
              <a:t>Automatic speech recognition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1409700" y="3429000"/>
            <a:ext cx="9372600" cy="250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ASR is a process which computer takes voice and transform it to words for specific purpose.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494146" y="471055"/>
            <a:ext cx="10058400" cy="414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 sz="2400">
                <a:solidFill>
                  <a:srgbClr val="C00000"/>
                </a:solidFill>
              </a:rPr>
              <a:t>Recognition task:</a:t>
            </a:r>
            <a:endParaRPr/>
          </a:p>
        </p:txBody>
      </p:sp>
      <p:pic>
        <p:nvPicPr>
          <p:cNvPr descr="Diagram&#10;&#10;Description automatically generated" id="411" name="Google Shape;41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1" y="471055"/>
            <a:ext cx="5981700" cy="59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0"/>
          <p:cNvSpPr txBox="1"/>
          <p:nvPr/>
        </p:nvSpPr>
        <p:spPr>
          <a:xfrm>
            <a:off x="611908" y="1676448"/>
            <a:ext cx="42672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1-</a:t>
            </a:r>
            <a:r>
              <a:rPr b="1" lang="en-US" sz="1800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Identification: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Words recognized from observation vector of feature analysis of words.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The word selected which has highest probability, (</a:t>
            </a:r>
            <a:r>
              <a:rPr b="1" lang="en-US" sz="1800">
                <a:solidFill>
                  <a:schemeClr val="accent1"/>
                </a:solidFill>
                <a:latin typeface="Geo"/>
                <a:ea typeface="Geo"/>
                <a:cs typeface="Geo"/>
                <a:sym typeface="Geo"/>
              </a:rPr>
              <a:t>Maximum Likelihood)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2-</a:t>
            </a:r>
            <a:r>
              <a:rPr b="1" lang="en-US" sz="1800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Verification: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Input feature is compared to stored database and threshold is used to verify if recitation is correct or wrong.</a:t>
            </a:r>
            <a:endParaRPr b="1" sz="1800" u="sng">
              <a:solidFill>
                <a:srgbClr val="C000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685799" y="1050304"/>
            <a:ext cx="17087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Two Parts: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531091" y="628071"/>
            <a:ext cx="10058400" cy="4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7: data</a:t>
            </a:r>
            <a:endParaRPr/>
          </a:p>
        </p:txBody>
      </p:sp>
      <p:pic>
        <p:nvPicPr>
          <p:cNvPr descr="Table&#10;&#10;Description automatically generated" id="419" name="Google Shape;419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36" y="1829540"/>
            <a:ext cx="9804328" cy="442117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1"/>
          <p:cNvSpPr txBox="1"/>
          <p:nvPr/>
        </p:nvSpPr>
        <p:spPr>
          <a:xfrm>
            <a:off x="628650" y="1123950"/>
            <a:ext cx="109918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-5 different reciters.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-52 Ayates,82 </a:t>
            </a:r>
            <a:r>
              <a:rPr b="0" i="0"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probable samples of phonemes</a:t>
            </a: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for all Quranic collected samples.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549564" y="488953"/>
            <a:ext cx="10058400" cy="41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eo"/>
              <a:buNone/>
            </a:pPr>
            <a:r>
              <a:rPr i="0" lang="en-US" sz="2800">
                <a:solidFill>
                  <a:srgbClr val="C00000"/>
                </a:solidFill>
              </a:rPr>
              <a:t>Paper 7: (Test/Matching stage)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549564" y="1035914"/>
            <a:ext cx="4950690" cy="525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chemeClr val="accent1"/>
                </a:solidFill>
              </a:rPr>
              <a:t>1-Word(ayates) like-Template:              </a:t>
            </a:r>
            <a:r>
              <a:rPr lang="en-US" sz="1600"/>
              <a:t>E</a:t>
            </a:r>
            <a:r>
              <a:rPr b="0" i="0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xtracted features </a:t>
            </a:r>
            <a:r>
              <a:rPr b="0" i="0" lang="en-US" sz="16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of 8 ayates of </a:t>
            </a:r>
            <a:r>
              <a:rPr b="0" i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Sourate Al-Fatihah </a:t>
            </a:r>
            <a:r>
              <a:rPr b="0" i="0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(compared to the Word-based Templates) is perfectly reached to 91.95%, 8.05% WER</a:t>
            </a:r>
            <a:r>
              <a:rPr lang="en-US" sz="1600"/>
              <a:t> </a:t>
            </a:r>
            <a:br>
              <a:rPr lang="en-US" sz="3200"/>
            </a:b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7" name="Google Shape;427;p42"/>
          <p:cNvSpPr txBox="1"/>
          <p:nvPr/>
        </p:nvSpPr>
        <p:spPr>
          <a:xfrm>
            <a:off x="5760364" y="1035914"/>
            <a:ext cx="5798021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Geo"/>
                <a:ea typeface="Geo"/>
                <a:cs typeface="Geo"/>
                <a:sym typeface="Geo"/>
              </a:rPr>
              <a:t>2-Phonemes like-Template: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Accuracy : 86%</a:t>
            </a:r>
            <a:endParaRPr b="1" sz="16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descr="Table&#10;&#10;Description automatically generated"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63" y="2423529"/>
            <a:ext cx="4950691" cy="3538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429" name="Google Shape;4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365" y="2285075"/>
            <a:ext cx="5798021" cy="3090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2"/>
          <p:cNvCxnSpPr>
            <a:stCxn id="425" idx="2"/>
          </p:cNvCxnSpPr>
          <p:nvPr/>
        </p:nvCxnSpPr>
        <p:spPr>
          <a:xfrm>
            <a:off x="5578764" y="905256"/>
            <a:ext cx="18600" cy="5523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600364" y="637308"/>
            <a:ext cx="10058400" cy="82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:7 (Results)</a:t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600364" y="1173017"/>
            <a:ext cx="10243127" cy="395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21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Two references model </a:t>
            </a:r>
            <a:r>
              <a:rPr b="0" i="0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were developed during this training process, which are </a:t>
            </a:r>
            <a:r>
              <a:rPr b="1" i="1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Word based</a:t>
            </a:r>
            <a:br>
              <a:rPr b="1" i="1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Model </a:t>
            </a:r>
            <a:r>
              <a:rPr b="0" i="0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1" i="1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Phoneme based Model</a:t>
            </a:r>
            <a:r>
              <a:rPr lang="en-US" sz="2100"/>
              <a:t> 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2100">
                <a:solidFill>
                  <a:srgbClr val="C00000"/>
                </a:solidFill>
              </a:rPr>
              <a:t>Performance/recognition rate:</a:t>
            </a:r>
            <a:br>
              <a:rPr b="0" i="0" lang="en-US" sz="2100">
                <a:solidFill>
                  <a:srgbClr val="000000"/>
                </a:solidFill>
              </a:rPr>
            </a:br>
            <a:r>
              <a:rPr b="0" i="0" lang="en-US" sz="2100">
                <a:solidFill>
                  <a:srgbClr val="000000"/>
                </a:solidFill>
              </a:rPr>
              <a:t>     -91.95% for </a:t>
            </a:r>
            <a:r>
              <a:rPr b="0" i="1" lang="en-US" sz="2100">
                <a:solidFill>
                  <a:srgbClr val="000000"/>
                </a:solidFill>
              </a:rPr>
              <a:t>Ayates</a:t>
            </a:r>
            <a:r>
              <a:rPr lang="en-US" sz="2100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solidFill>
                  <a:srgbClr val="000000"/>
                </a:solidFill>
              </a:rPr>
              <a:t>       -</a:t>
            </a:r>
            <a:r>
              <a:rPr b="0" i="0" lang="en-US" sz="2100">
                <a:solidFill>
                  <a:srgbClr val="000000"/>
                </a:solidFill>
              </a:rPr>
              <a:t>86.41% for Phonemes</a:t>
            </a:r>
            <a:br>
              <a:rPr lang="en-US" sz="2100"/>
            </a:br>
            <a:endParaRPr b="0" i="0" sz="21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100">
                <a:solidFill>
                  <a:srgbClr val="000000"/>
                </a:solidFill>
              </a:rPr>
              <a:t>Better results in (Ayates) than (Phonemes):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b="0" i="0" lang="en-US" sz="21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Might because of the complexity in pronouncing the certain ayates, as well as difficulties in matching and recognizing the exact utterance properly.</a:t>
            </a:r>
            <a:endParaRPr b="0" i="0"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1400"/>
            </a:br>
            <a:endParaRPr b="0" i="0" sz="1400">
              <a:solidFill>
                <a:srgbClr val="000000"/>
              </a:solidFill>
            </a:endParaRPr>
          </a:p>
          <a:p>
            <a:pPr indent="-107315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517237" y="1339273"/>
            <a:ext cx="11249889" cy="461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Published:2019,Publishers from colleges in Saudi Arabia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They used database of </a:t>
            </a:r>
            <a:r>
              <a:rPr lang="en-US" sz="2000">
                <a:solidFill>
                  <a:srgbClr val="C00000"/>
                </a:solidFill>
              </a:rPr>
              <a:t>12 reciters of Quran</a:t>
            </a:r>
            <a:r>
              <a:rPr lang="en-US" sz="2000"/>
              <a:t>, reading the last 10 Surah of Quran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Quranic recitations.</a:t>
            </a:r>
            <a:endParaRPr sz="20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Each reciter represent a class so total classes is 12.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Audio Representation:</a:t>
            </a:r>
            <a:r>
              <a:rPr lang="en-US" sz="2000"/>
              <a:t>1-Analysed in frequency domain     2-Treated as images through spectrogram</a:t>
            </a:r>
            <a:endParaRPr/>
          </a:p>
          <a:p>
            <a:pPr indent="-65404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Feature Extraction:             </a:t>
            </a:r>
            <a:r>
              <a:rPr lang="en-US" sz="2000"/>
              <a:t>1-MFCC                                2- Auto-correlogram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Classification: </a:t>
            </a:r>
            <a:r>
              <a:rPr lang="en-US" sz="2000"/>
              <a:t>Naïve Bayes,J48,Random Forest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000"/>
            </a:br>
            <a:endParaRPr sz="2000"/>
          </a:p>
        </p:txBody>
      </p:sp>
      <p:sp>
        <p:nvSpPr>
          <p:cNvPr id="442" name="Google Shape;442;p44"/>
          <p:cNvSpPr txBox="1"/>
          <p:nvPr>
            <p:ph type="title"/>
          </p:nvPr>
        </p:nvSpPr>
        <p:spPr>
          <a:xfrm>
            <a:off x="517237" y="498764"/>
            <a:ext cx="8086436" cy="840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br>
              <a:rPr b="1" i="0" lang="en-US" sz="2000">
                <a:solidFill>
                  <a:srgbClr val="C00000"/>
                </a:solidFill>
              </a:rPr>
            </a:br>
            <a:r>
              <a:rPr b="1" i="0" lang="en-US" sz="2700">
                <a:solidFill>
                  <a:srgbClr val="C00000"/>
                </a:solidFill>
              </a:rPr>
              <a:t>Paper 8: </a:t>
            </a:r>
            <a:r>
              <a:rPr i="0" lang="en-US" sz="2200">
                <a:solidFill>
                  <a:schemeClr val="dk1"/>
                </a:solidFill>
              </a:rPr>
              <a:t>Quranic Reciter Recognition: A Machine Learning Approach</a:t>
            </a:r>
            <a:r>
              <a:rPr lang="en-US" sz="2200">
                <a:solidFill>
                  <a:schemeClr val="dk1"/>
                </a:solidFill>
              </a:rPr>
              <a:t> </a:t>
            </a:r>
            <a:br>
              <a:rPr lang="en-US" sz="2200"/>
            </a:br>
            <a:endParaRPr sz="2200"/>
          </a:p>
        </p:txBody>
      </p:sp>
      <p:cxnSp>
        <p:nvCxnSpPr>
          <p:cNvPr id="443" name="Google Shape;443;p44"/>
          <p:cNvCxnSpPr/>
          <p:nvPr/>
        </p:nvCxnSpPr>
        <p:spPr>
          <a:xfrm flipH="1">
            <a:off x="4368800" y="3592945"/>
            <a:ext cx="424873" cy="57265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44"/>
          <p:cNvCxnSpPr/>
          <p:nvPr/>
        </p:nvCxnSpPr>
        <p:spPr>
          <a:xfrm flipH="1">
            <a:off x="7966362" y="3611418"/>
            <a:ext cx="701965" cy="55418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50" name="Google Shape;450;p4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4" name="Google Shape;454;p4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4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7" name="Google Shape;457;p45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lt1"/>
          </a:solidFill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 txBox="1"/>
          <p:nvPr>
            <p:ph type="title"/>
          </p:nvPr>
        </p:nvSpPr>
        <p:spPr>
          <a:xfrm>
            <a:off x="1136849" y="1348844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eo"/>
              <a:buNone/>
            </a:pPr>
            <a:r>
              <a:rPr lang="en-US" sz="5400" cap="none"/>
              <a:t>THE GENERAL MODEL:</a:t>
            </a:r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45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45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45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iagram&#10;&#10;Description automatically generated" id="464" name="Google Shape;46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651" y="695325"/>
            <a:ext cx="3802098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/>
          <p:nvPr>
            <p:ph type="title"/>
          </p:nvPr>
        </p:nvSpPr>
        <p:spPr>
          <a:xfrm>
            <a:off x="1066800" y="661581"/>
            <a:ext cx="10058400" cy="416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8: results</a:t>
            </a:r>
            <a:endParaRPr/>
          </a:p>
        </p:txBody>
      </p:sp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526473" y="1394690"/>
            <a:ext cx="11212945" cy="4664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Performance analysis of the </a:t>
            </a:r>
            <a:r>
              <a:rPr b="1" i="0" lang="en-US" sz="1800">
                <a:solidFill>
                  <a:srgbClr val="C00000"/>
                </a:solidFill>
              </a:rPr>
              <a:t>MFCC and Pitch features</a:t>
            </a:r>
            <a:r>
              <a:rPr b="1" lang="en-US" sz="1800">
                <a:solidFill>
                  <a:srgbClr val="C00000"/>
                </a:solidFill>
              </a:rPr>
              <a:t> </a:t>
            </a:r>
            <a:r>
              <a:rPr lang="en-US" sz="1800"/>
              <a:t>with the three classifiers.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Chart, bar chart&#10;&#10;Description automatically generated" id="471" name="Google Shape;4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73" y="2315210"/>
            <a:ext cx="5478780" cy="3040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472" name="Google Shape;47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567" y="2762250"/>
            <a:ext cx="489966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title"/>
          </p:nvPr>
        </p:nvSpPr>
        <p:spPr>
          <a:xfrm>
            <a:off x="1066800" y="655781"/>
            <a:ext cx="9204036" cy="924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Paper 8: results (cont.)</a:t>
            </a:r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858982" y="1580084"/>
            <a:ext cx="10266218" cy="437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>
                <a:solidFill>
                  <a:srgbClr val="000000"/>
                </a:solidFill>
              </a:rPr>
              <a:t>Performance analysis of </a:t>
            </a:r>
            <a:r>
              <a:rPr b="1" i="0" lang="en-US" sz="1800">
                <a:solidFill>
                  <a:srgbClr val="C00000"/>
                </a:solidFill>
              </a:rPr>
              <a:t>the </a:t>
            </a:r>
            <a:r>
              <a:rPr b="1" i="0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spectrogram-based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lang="en-US" sz="2400"/>
              <a:t> </a:t>
            </a:r>
            <a:r>
              <a:rPr lang="en-US" sz="1800"/>
              <a:t>in the three classifiers/models</a:t>
            </a:r>
            <a:r>
              <a:rPr lang="en-US"/>
              <a:t>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Chart, bar chart&#10;&#10;Description automatically generated" id="479" name="Google Shape;4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19" y="2336800"/>
            <a:ext cx="5549724" cy="2941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480" name="Google Shape;48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160" y="2611957"/>
            <a:ext cx="4511040" cy="230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Conclusion:</a:t>
            </a:r>
            <a:endParaRPr/>
          </a:p>
        </p:txBody>
      </p:sp>
      <p:sp>
        <p:nvSpPr>
          <p:cNvPr id="486" name="Google Shape;486;p4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Automatic speech recognition is an open area of research now on Arabic language ,specially on Holy Quran.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Recognition of Quran Recitation is an important thing so more </a:t>
            </a:r>
            <a:r>
              <a:rPr b="1" lang="en-US" sz="1800">
                <a:solidFill>
                  <a:srgbClr val="C00000"/>
                </a:solidFill>
              </a:rPr>
              <a:t>research and work in this topic is still needed.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There are </a:t>
            </a:r>
            <a:r>
              <a:rPr b="1" lang="en-US" sz="1800">
                <a:solidFill>
                  <a:srgbClr val="C00000"/>
                </a:solidFill>
              </a:rPr>
              <a:t>several previous work in this topic with promising results.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Different methodologies, Different models are implemented.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SzPts val="1800"/>
              <a:buChar char="◦"/>
            </a:pPr>
            <a:r>
              <a:rPr b="0" i="0" lang="en-US" sz="1800" u="none" strike="noStrike">
                <a:solidFill>
                  <a:srgbClr val="1E1E1E"/>
                </a:solidFill>
              </a:rPr>
              <a:t>There are </a:t>
            </a:r>
            <a:r>
              <a:rPr b="0" i="0" lang="en-US" sz="1800" u="none" strike="noStrike">
                <a:solidFill>
                  <a:srgbClr val="C00000"/>
                </a:solidFill>
              </a:rPr>
              <a:t>advantages and drawbacks of each models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b="0" i="0" lang="en-US" sz="1800" u="none" strike="noStrike">
                <a:solidFill>
                  <a:srgbClr val="C00000"/>
                </a:solidFill>
              </a:rPr>
              <a:t>but some of them achieve better results </a:t>
            </a:r>
            <a:r>
              <a:rPr b="0" i="0" lang="en-US" sz="1800" u="none" strike="noStrike">
                <a:solidFill>
                  <a:srgbClr val="1E1E1E"/>
                </a:solidFill>
              </a:rPr>
              <a:t>than others.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i="0" lang="en-US">
                <a:solidFill>
                  <a:srgbClr val="C00000"/>
                </a:solidFill>
              </a:rPr>
              <a:t>References:</a:t>
            </a:r>
            <a:endParaRPr i="0">
              <a:solidFill>
                <a:srgbClr val="C00000"/>
              </a:solidFill>
            </a:endParaRPr>
          </a:p>
        </p:txBody>
      </p:sp>
      <p:sp>
        <p:nvSpPr>
          <p:cNvPr id="492" name="Google Shape;492;p49"/>
          <p:cNvSpPr txBox="1"/>
          <p:nvPr>
            <p:ph idx="1" type="body"/>
          </p:nvPr>
        </p:nvSpPr>
        <p:spPr>
          <a:xfrm>
            <a:off x="983672" y="1659773"/>
            <a:ext cx="10058400" cy="4297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https://arxiv.org/abs/2101.04200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https://www.researchgate.net/publication/291155414_E-Hafiz_Intelligent_System_to_Help_Muslims_in_Recitation_and_Memorization_of_Quran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https://www.researchgate.net/publication/326010238_Using_Deep_Learning_for_Automatically_Determining_Correct_Application_of_Basic_Quranic_Recitation_Rules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https://www.researchgate.net/publication/303913944_Towards_Using_CMU_Sphinx_Tools_for_the_Holy_Quran_Recitation_Verification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https://www.researchgate.net/publication/279113646_MFCC-VQ_approach_for_Qalqalah_Tajweed_rule_checking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https://ieeexplore.ieee.org/document/7097361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https://www.researchgate.net/publication/262069927_Automated_Tajweed_Checking_Rules_Engine_for_Quranic_Learning</a:t>
            </a:r>
            <a:endParaRPr sz="1600"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https://www.astesj.com/publications/ASTESJ_040621.pdf</a:t>
            </a:r>
            <a:endParaRPr/>
          </a:p>
          <a:p>
            <a:pPr indent="-100647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eo"/>
              <a:buNone/>
            </a:pPr>
            <a:r>
              <a:rPr b="0" i="0" lang="en-US" sz="3600">
                <a:solidFill>
                  <a:srgbClr val="000000"/>
                </a:solidFill>
              </a:rPr>
              <a:t>Tajweed</a:t>
            </a:r>
            <a:endParaRPr i="0" sz="360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066800" y="2110077"/>
            <a:ext cx="10058399" cy="3835708"/>
            <a:chOff x="0" y="6957"/>
            <a:chExt cx="10058399" cy="3835708"/>
          </a:xfrm>
        </p:grpSpPr>
        <p:sp>
          <p:nvSpPr>
            <p:cNvPr id="143" name="Google Shape;143;p5"/>
            <p:cNvSpPr/>
            <p:nvPr/>
          </p:nvSpPr>
          <p:spPr>
            <a:xfrm>
              <a:off x="0" y="6957"/>
              <a:ext cx="10058399" cy="1213289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59228" y="66185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Set of rules, like where to stop and for how long, when to merge two letters in pronunciation ,etc.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0" y="1318167"/>
              <a:ext cx="10058399" cy="1213289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59228" y="1377395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Essential in reading Quran 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0" y="2629376"/>
              <a:ext cx="10058399" cy="1213289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59228" y="2688604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Different reading might give different meanings.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i="0" lang="en-US"/>
              <a:t>Motivation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Help Muslim Arabs in Reading Quran accurately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Many Muslims are not Arabic native speakers and need to learn Quran.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T</a:t>
            </a:r>
            <a:r>
              <a:rPr b="0" i="0" lang="en-US" sz="2000">
                <a:solidFill>
                  <a:srgbClr val="000000"/>
                </a:solidFill>
              </a:rPr>
              <a:t>raditional methods</a:t>
            </a:r>
            <a:r>
              <a:rPr lang="en-US" sz="2000"/>
              <a:t>  (face to face learning) is not enough 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-Needs expert Quran Teachers.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-Problems in the environment(surrounding noise/lack of attention)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-Learning Sessions with Quran Teacher has limited time.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Facilitate Quran recitation using software applications on our Smartphones 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i="0" lang="en-US"/>
              <a:t>Challenges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1-Arabic language Challenges.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2-Quran Rules ‘Tajweed’’ Challenges.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b="0" i="0" lang="en-US" u="none" strike="noStrike"/>
              <a:t>Whole Speech Recognition Process</a:t>
            </a:r>
            <a:br>
              <a:rPr lang="en-US"/>
            </a:b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1069746" y="3393799"/>
            <a:ext cx="10052506" cy="1558139"/>
            <a:chOff x="2946" y="1083736"/>
            <a:chExt cx="10052506" cy="1558139"/>
          </a:xfrm>
        </p:grpSpPr>
        <p:sp>
          <p:nvSpPr>
            <p:cNvPr id="170" name="Google Shape;170;p8"/>
            <p:cNvSpPr/>
            <p:nvPr/>
          </p:nvSpPr>
          <p:spPr>
            <a:xfrm>
              <a:off x="2946" y="1083736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rgbClr val="C7664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36726" y="1305827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766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275858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Collecting Data</a:t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574518" y="1083736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rgbClr val="C7664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808297" y="1305827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766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847429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Data Preprocessing </a:t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146089" y="1083736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rgbClr val="C7664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379868" y="1305827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766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5419000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Feature extraction</a:t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717661" y="1083736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rgbClr val="C7664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951440" y="1305827"/>
              <a:ext cx="2104012" cy="133604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766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7990572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Feature classification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624"/>
              </a:buClr>
              <a:buSzPts val="3800"/>
              <a:buFont typeface="Geo"/>
              <a:buNone/>
            </a:pPr>
            <a:r>
              <a:rPr b="0" i="0" lang="en-US" u="none" strike="noStrike">
                <a:solidFill>
                  <a:srgbClr val="233624"/>
                </a:solidFill>
              </a:rPr>
              <a:t>Feature Extraction techniques</a:t>
            </a:r>
            <a:br>
              <a:rPr lang="en-US"/>
            </a:b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1066800" y="2106791"/>
            <a:ext cx="10058399" cy="3842281"/>
            <a:chOff x="0" y="3671"/>
            <a:chExt cx="10058399" cy="3842281"/>
          </a:xfrm>
        </p:grpSpPr>
        <p:sp>
          <p:nvSpPr>
            <p:cNvPr id="188" name="Google Shape;188;p9"/>
            <p:cNvSpPr/>
            <p:nvPr/>
          </p:nvSpPr>
          <p:spPr>
            <a:xfrm>
              <a:off x="0" y="3671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28215" y="3188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Perceptual Linear Prediction (PLP).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0" y="656531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28215" y="68474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Predictive Coding (LPC).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0" y="1309391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28215" y="133760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Mel-Frequency Cepstrum Coefficients (MFCC).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1962252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28215" y="199046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Prediction Cepstral Coefficients(LPCC).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0" y="2615112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28215" y="264332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Discrete Wavelet Transform (DWT).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0" y="3267972"/>
              <a:ext cx="10058399" cy="577980"/>
            </a:xfrm>
            <a:prstGeom prst="roundRect">
              <a:avLst>
                <a:gd fmla="val 16667" name="adj"/>
              </a:avLst>
            </a:prstGeom>
            <a:solidFill>
              <a:srgbClr val="C7664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8215" y="329618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Discriminant Analysis (LDA).</a:t>
              </a:r>
              <a:endParaRPr b="0" i="0" sz="2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2021-11-30T19:11:09Z</dcterms:created>
  <dc:creator>rahma_hassan97@outlook.com</dc:creator>
</cp:coreProperties>
</file>