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324" r:id="rId5"/>
    <p:sldId id="302" r:id="rId6"/>
    <p:sldId id="315" r:id="rId7"/>
    <p:sldId id="325" r:id="rId8"/>
    <p:sldId id="294" r:id="rId9"/>
    <p:sldId id="295" r:id="rId10"/>
    <p:sldId id="331" r:id="rId11"/>
    <p:sldId id="304" r:id="rId12"/>
    <p:sldId id="326" r:id="rId13"/>
    <p:sldId id="327" r:id="rId14"/>
    <p:sldId id="328" r:id="rId15"/>
    <p:sldId id="329" r:id="rId16"/>
    <p:sldId id="330" r:id="rId17"/>
    <p:sldId id="332" r:id="rId18"/>
    <p:sldId id="333" r:id="rId19"/>
    <p:sldId id="334" r:id="rId20"/>
    <p:sldId id="31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 mahmoud" initials="rm" lastIdx="1" clrIdx="0">
    <p:extLst>
      <p:ext uri="{19B8F6BF-5375-455C-9EA6-DF929625EA0E}">
        <p15:presenceInfo xmlns:p15="http://schemas.microsoft.com/office/powerpoint/2012/main" userId="5547a07c77b529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5033" autoAdjust="0"/>
  </p:normalViewPr>
  <p:slideViewPr>
    <p:cSldViewPr snapToGrid="0">
      <p:cViewPr varScale="1">
        <p:scale>
          <a:sx n="100" d="100"/>
          <a:sy n="100" d="100"/>
        </p:scale>
        <p:origin x="78" y="1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3/19/2024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3/19/2024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dirty="0"/>
              <a:t>Hotel Reservation</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title</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Rahma Mahmoud</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SQL Query</a:t>
            </a:r>
          </a:p>
        </p:txBody>
      </p:sp>
      <p:pic>
        <p:nvPicPr>
          <p:cNvPr id="4" name="Picture 3">
            <a:extLst>
              <a:ext uri="{FF2B5EF4-FFF2-40B4-BE49-F238E27FC236}">
                <a16:creationId xmlns:a16="http://schemas.microsoft.com/office/drawing/2014/main" id="{924C9C42-73CD-3481-4EA6-64BEF9176C32}"/>
              </a:ext>
            </a:extLst>
          </p:cNvPr>
          <p:cNvPicPr>
            <a:picLocks noChangeAspect="1"/>
          </p:cNvPicPr>
          <p:nvPr/>
        </p:nvPicPr>
        <p:blipFill>
          <a:blip r:embed="rId2"/>
          <a:stretch>
            <a:fillRect/>
          </a:stretch>
        </p:blipFill>
        <p:spPr>
          <a:xfrm>
            <a:off x="1733400" y="1876007"/>
            <a:ext cx="8725200" cy="3381792"/>
          </a:xfrm>
          <a:prstGeom prst="rect">
            <a:avLst/>
          </a:prstGeom>
        </p:spPr>
      </p:pic>
    </p:spTree>
    <p:extLst>
      <p:ext uri="{BB962C8B-B14F-4D97-AF65-F5344CB8AC3E}">
        <p14:creationId xmlns:p14="http://schemas.microsoft.com/office/powerpoint/2010/main" val="373523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SQL Query</a:t>
            </a:r>
          </a:p>
        </p:txBody>
      </p:sp>
      <p:pic>
        <p:nvPicPr>
          <p:cNvPr id="4" name="Picture 3">
            <a:extLst>
              <a:ext uri="{FF2B5EF4-FFF2-40B4-BE49-F238E27FC236}">
                <a16:creationId xmlns:a16="http://schemas.microsoft.com/office/drawing/2014/main" id="{F3AF3542-36E6-FCE2-81C6-CF7DF09DD12D}"/>
              </a:ext>
            </a:extLst>
          </p:cNvPr>
          <p:cNvPicPr>
            <a:picLocks noChangeAspect="1"/>
          </p:cNvPicPr>
          <p:nvPr/>
        </p:nvPicPr>
        <p:blipFill>
          <a:blip r:embed="rId2"/>
          <a:stretch>
            <a:fillRect/>
          </a:stretch>
        </p:blipFill>
        <p:spPr>
          <a:xfrm>
            <a:off x="1594009" y="2143126"/>
            <a:ext cx="9003981" cy="2705100"/>
          </a:xfrm>
          <a:prstGeom prst="rect">
            <a:avLst/>
          </a:prstGeom>
        </p:spPr>
      </p:pic>
    </p:spTree>
    <p:extLst>
      <p:ext uri="{BB962C8B-B14F-4D97-AF65-F5344CB8AC3E}">
        <p14:creationId xmlns:p14="http://schemas.microsoft.com/office/powerpoint/2010/main" val="730286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SQL Query</a:t>
            </a:r>
          </a:p>
        </p:txBody>
      </p:sp>
      <p:pic>
        <p:nvPicPr>
          <p:cNvPr id="4" name="Picture 3">
            <a:extLst>
              <a:ext uri="{FF2B5EF4-FFF2-40B4-BE49-F238E27FC236}">
                <a16:creationId xmlns:a16="http://schemas.microsoft.com/office/drawing/2014/main" id="{82110A58-37FD-EF2C-ACA3-731E4B5DDC03}"/>
              </a:ext>
            </a:extLst>
          </p:cNvPr>
          <p:cNvPicPr>
            <a:picLocks noChangeAspect="1"/>
          </p:cNvPicPr>
          <p:nvPr/>
        </p:nvPicPr>
        <p:blipFill>
          <a:blip r:embed="rId2"/>
          <a:stretch>
            <a:fillRect/>
          </a:stretch>
        </p:blipFill>
        <p:spPr>
          <a:xfrm>
            <a:off x="1156933" y="2400120"/>
            <a:ext cx="9535233" cy="2572109"/>
          </a:xfrm>
          <a:prstGeom prst="rect">
            <a:avLst/>
          </a:prstGeom>
        </p:spPr>
      </p:pic>
    </p:spTree>
    <p:extLst>
      <p:ext uri="{BB962C8B-B14F-4D97-AF65-F5344CB8AC3E}">
        <p14:creationId xmlns:p14="http://schemas.microsoft.com/office/powerpoint/2010/main" val="3884501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SQL Query</a:t>
            </a:r>
          </a:p>
        </p:txBody>
      </p:sp>
      <p:pic>
        <p:nvPicPr>
          <p:cNvPr id="4" name="Picture 3">
            <a:extLst>
              <a:ext uri="{FF2B5EF4-FFF2-40B4-BE49-F238E27FC236}">
                <a16:creationId xmlns:a16="http://schemas.microsoft.com/office/drawing/2014/main" id="{060AB081-A998-D802-54B7-5B6B8D6A1F91}"/>
              </a:ext>
            </a:extLst>
          </p:cNvPr>
          <p:cNvPicPr>
            <a:picLocks noChangeAspect="1"/>
          </p:cNvPicPr>
          <p:nvPr/>
        </p:nvPicPr>
        <p:blipFill>
          <a:blip r:embed="rId2"/>
          <a:stretch>
            <a:fillRect/>
          </a:stretch>
        </p:blipFill>
        <p:spPr>
          <a:xfrm>
            <a:off x="1927986" y="2015296"/>
            <a:ext cx="7987539" cy="3360807"/>
          </a:xfrm>
          <a:prstGeom prst="rect">
            <a:avLst/>
          </a:prstGeom>
        </p:spPr>
      </p:pic>
    </p:spTree>
    <p:extLst>
      <p:ext uri="{BB962C8B-B14F-4D97-AF65-F5344CB8AC3E}">
        <p14:creationId xmlns:p14="http://schemas.microsoft.com/office/powerpoint/2010/main" val="136369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SQL Query</a:t>
            </a:r>
          </a:p>
        </p:txBody>
      </p:sp>
      <p:pic>
        <p:nvPicPr>
          <p:cNvPr id="5" name="Picture 4">
            <a:extLst>
              <a:ext uri="{FF2B5EF4-FFF2-40B4-BE49-F238E27FC236}">
                <a16:creationId xmlns:a16="http://schemas.microsoft.com/office/drawing/2014/main" id="{A7B7C7BD-AED7-A107-E810-C782C93D2401}"/>
              </a:ext>
            </a:extLst>
          </p:cNvPr>
          <p:cNvPicPr>
            <a:picLocks noChangeAspect="1"/>
          </p:cNvPicPr>
          <p:nvPr/>
        </p:nvPicPr>
        <p:blipFill>
          <a:blip r:embed="rId2"/>
          <a:stretch>
            <a:fillRect/>
          </a:stretch>
        </p:blipFill>
        <p:spPr>
          <a:xfrm>
            <a:off x="1861938" y="1935060"/>
            <a:ext cx="8468124" cy="3570726"/>
          </a:xfrm>
          <a:prstGeom prst="rect">
            <a:avLst/>
          </a:prstGeom>
        </p:spPr>
      </p:pic>
    </p:spTree>
    <p:extLst>
      <p:ext uri="{BB962C8B-B14F-4D97-AF65-F5344CB8AC3E}">
        <p14:creationId xmlns:p14="http://schemas.microsoft.com/office/powerpoint/2010/main" val="1132256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SQL Query</a:t>
            </a:r>
          </a:p>
        </p:txBody>
      </p:sp>
      <p:pic>
        <p:nvPicPr>
          <p:cNvPr id="4" name="Picture 3">
            <a:extLst>
              <a:ext uri="{FF2B5EF4-FFF2-40B4-BE49-F238E27FC236}">
                <a16:creationId xmlns:a16="http://schemas.microsoft.com/office/drawing/2014/main" id="{4805A1B7-55D3-7E41-57AE-D112167226FB}"/>
              </a:ext>
            </a:extLst>
          </p:cNvPr>
          <p:cNvPicPr>
            <a:picLocks noChangeAspect="1"/>
          </p:cNvPicPr>
          <p:nvPr/>
        </p:nvPicPr>
        <p:blipFill>
          <a:blip r:embed="rId2"/>
          <a:stretch>
            <a:fillRect/>
          </a:stretch>
        </p:blipFill>
        <p:spPr>
          <a:xfrm>
            <a:off x="1875918" y="2010821"/>
            <a:ext cx="8306813" cy="3904203"/>
          </a:xfrm>
          <a:prstGeom prst="rect">
            <a:avLst/>
          </a:prstGeom>
        </p:spPr>
      </p:pic>
    </p:spTree>
    <p:extLst>
      <p:ext uri="{BB962C8B-B14F-4D97-AF65-F5344CB8AC3E}">
        <p14:creationId xmlns:p14="http://schemas.microsoft.com/office/powerpoint/2010/main" val="1585405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SQL Query</a:t>
            </a:r>
          </a:p>
        </p:txBody>
      </p:sp>
      <p:pic>
        <p:nvPicPr>
          <p:cNvPr id="5" name="Picture 4">
            <a:extLst>
              <a:ext uri="{FF2B5EF4-FFF2-40B4-BE49-F238E27FC236}">
                <a16:creationId xmlns:a16="http://schemas.microsoft.com/office/drawing/2014/main" id="{409D7E35-F908-7D55-8A58-78019D83D9BF}"/>
              </a:ext>
            </a:extLst>
          </p:cNvPr>
          <p:cNvPicPr>
            <a:picLocks noChangeAspect="1"/>
          </p:cNvPicPr>
          <p:nvPr/>
        </p:nvPicPr>
        <p:blipFill>
          <a:blip r:embed="rId2"/>
          <a:stretch>
            <a:fillRect/>
          </a:stretch>
        </p:blipFill>
        <p:spPr>
          <a:xfrm>
            <a:off x="2190398" y="1801880"/>
            <a:ext cx="7811204" cy="4075411"/>
          </a:xfrm>
          <a:prstGeom prst="rect">
            <a:avLst/>
          </a:prstGeom>
        </p:spPr>
      </p:pic>
    </p:spTree>
    <p:extLst>
      <p:ext uri="{BB962C8B-B14F-4D97-AF65-F5344CB8AC3E}">
        <p14:creationId xmlns:p14="http://schemas.microsoft.com/office/powerpoint/2010/main" val="302855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p:txBody>
          <a:bodyPr/>
          <a:lstStyle/>
          <a:p>
            <a:r>
              <a:rPr lang="en-US" dirty="0"/>
              <a:t>- Understand the dataset columns and structure.</a:t>
            </a:r>
          </a:p>
          <a:p>
            <a:r>
              <a:rPr lang="en-US" dirty="0"/>
              <a:t>- Write SQL queries to answer 15 specific questions provided.</a:t>
            </a:r>
          </a:p>
          <a:p>
            <a:r>
              <a:rPr lang="en-US" dirty="0"/>
              <a:t>- Use SQL aggregate functions, joins, and filters to extract necessary information.</a:t>
            </a:r>
          </a:p>
          <a:p>
            <a:r>
              <a:rPr lang="en-US" dirty="0"/>
              <a:t>- Analyze the results to gain insights into guest behaviors, booking patterns, and market trends.</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Introduction</a:t>
            </a:r>
          </a:p>
          <a:p>
            <a:r>
              <a:rPr lang="en-US" dirty="0"/>
              <a:t>Excel</a:t>
            </a:r>
          </a:p>
          <a:p>
            <a:r>
              <a:rPr lang="en-US" dirty="0"/>
              <a:t>Import Data</a:t>
            </a:r>
          </a:p>
          <a:p>
            <a:r>
              <a:rPr lang="en-US" dirty="0"/>
              <a:t>SQL Server</a:t>
            </a:r>
          </a:p>
          <a:p>
            <a:r>
              <a:rPr lang="en-US" dirty="0"/>
              <a:t>Conclusion</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p:txBody>
          <a:bodyPr/>
          <a:lstStyle/>
          <a:p>
            <a:pPr marL="0" indent="0">
              <a:buNone/>
            </a:pPr>
            <a:r>
              <a:rPr lang="en-US" b="0" i="0" dirty="0">
                <a:solidFill>
                  <a:srgbClr val="29261B"/>
                </a:solidFill>
                <a:effectLst/>
                <a:latin typeface="__tiempos_b6f14e"/>
              </a:rPr>
              <a:t>At the core of the dataset lies the reservation details, including the unique booking ID, arrival and departure dates, and the chosen meal plan. These attributes offer a glimpse into booking patterns, guest preferences for meal inclusions, and potential revenue streams for hotels. Additionally, the dataset includes information about the number of adults and children associated with each reservation, allowing hotels to anticipate occupancy levels and provide tailored services for families or groups of varying sizes.</a:t>
            </a:r>
            <a:endParaRPr lang="en-US"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203470" y="-137003"/>
            <a:ext cx="12192001" cy="6858000"/>
          </a:xfrm>
        </p:spPr>
      </p:pic>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algn="ctr" rtl="0" eaLnBrk="1" latinLnBrk="0" hangingPunct="1"/>
            <a:r>
              <a:rPr lang="en-US" dirty="0"/>
              <a:t>Excel</a:t>
            </a:r>
          </a:p>
        </p:txBody>
      </p:sp>
      <p:pic>
        <p:nvPicPr>
          <p:cNvPr id="9" name="Picture 8">
            <a:extLst>
              <a:ext uri="{FF2B5EF4-FFF2-40B4-BE49-F238E27FC236}">
                <a16:creationId xmlns:a16="http://schemas.microsoft.com/office/drawing/2014/main" id="{3F0C8D22-EA40-319E-5CB7-510F3730CF52}"/>
              </a:ext>
            </a:extLst>
          </p:cNvPr>
          <p:cNvPicPr>
            <a:picLocks noChangeAspect="1"/>
          </p:cNvPicPr>
          <p:nvPr/>
        </p:nvPicPr>
        <p:blipFill>
          <a:blip r:embed="rId3"/>
          <a:stretch>
            <a:fillRect/>
          </a:stretch>
        </p:blipFill>
        <p:spPr>
          <a:xfrm>
            <a:off x="1495425" y="2455224"/>
            <a:ext cx="9201149" cy="3637801"/>
          </a:xfrm>
          <a:prstGeom prst="rect">
            <a:avLst/>
          </a:prstGeom>
        </p:spPr>
      </p:pic>
    </p:spTree>
    <p:extLst>
      <p:ext uri="{BB962C8B-B14F-4D97-AF65-F5344CB8AC3E}">
        <p14:creationId xmlns:p14="http://schemas.microsoft.com/office/powerpoint/2010/main" val="111025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p:txBody>
          <a:bodyPr/>
          <a:lstStyle/>
          <a:p>
            <a:r>
              <a:rPr lang="en-US" dirty="0"/>
              <a:t>Transform Data By Power Query</a:t>
            </a:r>
          </a:p>
        </p:txBody>
      </p:sp>
      <p:pic>
        <p:nvPicPr>
          <p:cNvPr id="3" name="Picture 2">
            <a:extLst>
              <a:ext uri="{FF2B5EF4-FFF2-40B4-BE49-F238E27FC236}">
                <a16:creationId xmlns:a16="http://schemas.microsoft.com/office/drawing/2014/main" id="{85B2E4F0-46C9-895F-D8C0-C30137284D52}"/>
              </a:ext>
            </a:extLst>
          </p:cNvPr>
          <p:cNvPicPr>
            <a:picLocks noChangeAspect="1"/>
          </p:cNvPicPr>
          <p:nvPr/>
        </p:nvPicPr>
        <p:blipFill>
          <a:blip r:embed="rId2"/>
          <a:stretch>
            <a:fillRect/>
          </a:stretch>
        </p:blipFill>
        <p:spPr>
          <a:xfrm>
            <a:off x="1604577" y="1514375"/>
            <a:ext cx="8982845" cy="4708625"/>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p:txBody>
          <a:bodyPr/>
          <a:lstStyle/>
          <a:p>
            <a:r>
              <a:rPr lang="en-US" dirty="0"/>
              <a:t>Import Data to SQL Server</a:t>
            </a:r>
          </a:p>
        </p:txBody>
      </p:sp>
      <p:pic>
        <p:nvPicPr>
          <p:cNvPr id="3" name="Picture 2">
            <a:extLst>
              <a:ext uri="{FF2B5EF4-FFF2-40B4-BE49-F238E27FC236}">
                <a16:creationId xmlns:a16="http://schemas.microsoft.com/office/drawing/2014/main" id="{442ABD70-8E9C-87F5-0259-EFF81371A762}"/>
              </a:ext>
            </a:extLst>
          </p:cNvPr>
          <p:cNvPicPr>
            <a:picLocks noChangeAspect="1"/>
          </p:cNvPicPr>
          <p:nvPr/>
        </p:nvPicPr>
        <p:blipFill>
          <a:blip r:embed="rId2"/>
          <a:stretch>
            <a:fillRect/>
          </a:stretch>
        </p:blipFill>
        <p:spPr>
          <a:xfrm>
            <a:off x="2055018" y="1430833"/>
            <a:ext cx="8310563" cy="4674692"/>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238125"/>
            <a:ext cx="11340000" cy="700114"/>
          </a:xfrm>
          <a:prstGeom prst="rect">
            <a:avLst/>
          </a:prstGeom>
        </p:spPr>
        <p:txBody>
          <a:bodyPr anchor="ctr"/>
          <a:lstStyle/>
          <a:p>
            <a:pPr algn="ctr"/>
            <a:r>
              <a:rPr lang="en-US" sz="4800" b="1" dirty="0">
                <a:solidFill>
                  <a:schemeClr val="tx1"/>
                </a:solidFill>
              </a:rPr>
              <a:t>SQL Query</a:t>
            </a:r>
          </a:p>
        </p:txBody>
      </p:sp>
      <p:pic>
        <p:nvPicPr>
          <p:cNvPr id="44" name="Picture 43">
            <a:extLst>
              <a:ext uri="{FF2B5EF4-FFF2-40B4-BE49-F238E27FC236}">
                <a16:creationId xmlns:a16="http://schemas.microsoft.com/office/drawing/2014/main" id="{96647A4E-2332-3638-677D-206B8444ADA3}"/>
              </a:ext>
            </a:extLst>
          </p:cNvPr>
          <p:cNvPicPr>
            <a:picLocks noChangeAspect="1"/>
          </p:cNvPicPr>
          <p:nvPr/>
        </p:nvPicPr>
        <p:blipFill>
          <a:blip r:embed="rId2"/>
          <a:stretch>
            <a:fillRect/>
          </a:stretch>
        </p:blipFill>
        <p:spPr>
          <a:xfrm>
            <a:off x="2219557" y="1347814"/>
            <a:ext cx="7133993" cy="1726086"/>
          </a:xfrm>
          <a:prstGeom prst="rect">
            <a:avLst/>
          </a:prstGeom>
        </p:spPr>
      </p:pic>
      <p:pic>
        <p:nvPicPr>
          <p:cNvPr id="4" name="Picture 3">
            <a:extLst>
              <a:ext uri="{FF2B5EF4-FFF2-40B4-BE49-F238E27FC236}">
                <a16:creationId xmlns:a16="http://schemas.microsoft.com/office/drawing/2014/main" id="{02B41B18-3161-B351-4063-9BCCE97C26B2}"/>
              </a:ext>
            </a:extLst>
          </p:cNvPr>
          <p:cNvPicPr>
            <a:picLocks noChangeAspect="1"/>
          </p:cNvPicPr>
          <p:nvPr/>
        </p:nvPicPr>
        <p:blipFill>
          <a:blip r:embed="rId3"/>
          <a:stretch>
            <a:fillRect/>
          </a:stretch>
        </p:blipFill>
        <p:spPr>
          <a:xfrm>
            <a:off x="2219557" y="3386371"/>
            <a:ext cx="7133993" cy="2047311"/>
          </a:xfrm>
          <a:prstGeom prst="rect">
            <a:avLst/>
          </a:prstGeom>
        </p:spPr>
      </p:pic>
    </p:spTree>
    <p:extLst>
      <p:ext uri="{BB962C8B-B14F-4D97-AF65-F5344CB8AC3E}">
        <p14:creationId xmlns:p14="http://schemas.microsoft.com/office/powerpoint/2010/main" val="817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42984" y="314325"/>
            <a:ext cx="11340000" cy="700114"/>
          </a:xfrm>
          <a:prstGeom prst="rect">
            <a:avLst/>
          </a:prstGeom>
        </p:spPr>
        <p:txBody>
          <a:bodyPr anchor="ctr"/>
          <a:lstStyle/>
          <a:p>
            <a:pPr algn="ctr"/>
            <a:r>
              <a:rPr lang="en-US" sz="4800" b="1" dirty="0">
                <a:solidFill>
                  <a:schemeClr val="tx1"/>
                </a:solidFill>
              </a:rPr>
              <a:t>SQL Query</a:t>
            </a:r>
          </a:p>
        </p:txBody>
      </p:sp>
      <p:pic>
        <p:nvPicPr>
          <p:cNvPr id="47" name="Picture 46">
            <a:extLst>
              <a:ext uri="{FF2B5EF4-FFF2-40B4-BE49-F238E27FC236}">
                <a16:creationId xmlns:a16="http://schemas.microsoft.com/office/drawing/2014/main" id="{D162D551-E6B9-6538-595B-12170093149C}"/>
              </a:ext>
            </a:extLst>
          </p:cNvPr>
          <p:cNvPicPr>
            <a:picLocks noChangeAspect="1"/>
          </p:cNvPicPr>
          <p:nvPr/>
        </p:nvPicPr>
        <p:blipFill>
          <a:blip r:embed="rId2"/>
          <a:stretch>
            <a:fillRect/>
          </a:stretch>
        </p:blipFill>
        <p:spPr>
          <a:xfrm>
            <a:off x="1992999" y="1014439"/>
            <a:ext cx="7870639" cy="2320523"/>
          </a:xfrm>
          <a:prstGeom prst="rect">
            <a:avLst/>
          </a:prstGeom>
        </p:spPr>
      </p:pic>
      <p:pic>
        <p:nvPicPr>
          <p:cNvPr id="51" name="Picture 50">
            <a:extLst>
              <a:ext uri="{FF2B5EF4-FFF2-40B4-BE49-F238E27FC236}">
                <a16:creationId xmlns:a16="http://schemas.microsoft.com/office/drawing/2014/main" id="{68FC30A3-3EFD-4932-9BD3-2B42BF8E79B8}"/>
              </a:ext>
            </a:extLst>
          </p:cNvPr>
          <p:cNvPicPr>
            <a:picLocks noChangeAspect="1"/>
          </p:cNvPicPr>
          <p:nvPr/>
        </p:nvPicPr>
        <p:blipFill>
          <a:blip r:embed="rId3"/>
          <a:stretch>
            <a:fillRect/>
          </a:stretch>
        </p:blipFill>
        <p:spPr>
          <a:xfrm>
            <a:off x="2608789" y="3255350"/>
            <a:ext cx="6332140" cy="2691821"/>
          </a:xfrm>
          <a:prstGeom prst="rect">
            <a:avLst/>
          </a:prstGeom>
        </p:spPr>
      </p:pic>
    </p:spTree>
    <p:extLst>
      <p:ext uri="{BB962C8B-B14F-4D97-AF65-F5344CB8AC3E}">
        <p14:creationId xmlns:p14="http://schemas.microsoft.com/office/powerpoint/2010/main" val="340174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SQL Query</a:t>
            </a:r>
          </a:p>
        </p:txBody>
      </p:sp>
      <p:pic>
        <p:nvPicPr>
          <p:cNvPr id="4" name="Picture 3">
            <a:extLst>
              <a:ext uri="{FF2B5EF4-FFF2-40B4-BE49-F238E27FC236}">
                <a16:creationId xmlns:a16="http://schemas.microsoft.com/office/drawing/2014/main" id="{82D0EEE1-49B9-18FB-5368-353102BA3776}"/>
              </a:ext>
            </a:extLst>
          </p:cNvPr>
          <p:cNvPicPr>
            <a:picLocks noChangeAspect="1"/>
          </p:cNvPicPr>
          <p:nvPr/>
        </p:nvPicPr>
        <p:blipFill>
          <a:blip r:embed="rId2"/>
          <a:stretch>
            <a:fillRect/>
          </a:stretch>
        </p:blipFill>
        <p:spPr>
          <a:xfrm>
            <a:off x="1990726" y="1718951"/>
            <a:ext cx="8015598" cy="4007800"/>
          </a:xfrm>
          <a:prstGeom prst="rect">
            <a:avLst/>
          </a:prstGeom>
        </p:spPr>
      </p:pic>
    </p:spTree>
    <p:extLst>
      <p:ext uri="{BB962C8B-B14F-4D97-AF65-F5344CB8AC3E}">
        <p14:creationId xmlns:p14="http://schemas.microsoft.com/office/powerpoint/2010/main" val="2507657593"/>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153</TotalTime>
  <Words>186</Words>
  <Application>Microsoft Office PowerPoint</Application>
  <PresentationFormat>Widescreen</PresentationFormat>
  <Paragraphs>31</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__tiempos_b6f14e</vt:lpstr>
      <vt:lpstr>Arial</vt:lpstr>
      <vt:lpstr>Calibri</vt:lpstr>
      <vt:lpstr>Calibri Light</vt:lpstr>
      <vt:lpstr>Wingdings</vt:lpstr>
      <vt:lpstr>Office Theme</vt:lpstr>
      <vt:lpstr>Hotel Reservation</vt:lpstr>
      <vt:lpstr>Agenda</vt:lpstr>
      <vt:lpstr>Introduction</vt:lpstr>
      <vt:lpstr>Excel</vt:lpstr>
      <vt:lpstr>Transform Data By Power Query</vt:lpstr>
      <vt:lpstr>Import Data to SQL Server</vt:lpstr>
      <vt:lpstr>SQL Query</vt:lpstr>
      <vt:lpstr>SQL Query</vt:lpstr>
      <vt:lpstr>SQL Query</vt:lpstr>
      <vt:lpstr>SQL Query</vt:lpstr>
      <vt:lpstr>SQL Query</vt:lpstr>
      <vt:lpstr>SQL Query</vt:lpstr>
      <vt:lpstr>SQL Query</vt:lpstr>
      <vt:lpstr>SQL Query</vt:lpstr>
      <vt:lpstr>SQL Query</vt:lpstr>
      <vt:lpstr>SQL Query</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dc:title>
  <dc:creator>rahma mahmoud</dc:creator>
  <cp:lastModifiedBy>rahma mahmoud</cp:lastModifiedBy>
  <cp:revision>1</cp:revision>
  <dcterms:created xsi:type="dcterms:W3CDTF">2024-03-19T21:54:55Z</dcterms:created>
  <dcterms:modified xsi:type="dcterms:W3CDTF">2024-03-20T00:28:30Z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