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02" r:id="rId5"/>
    <p:sldId id="315" r:id="rId6"/>
    <p:sldId id="325" r:id="rId7"/>
    <p:sldId id="294" r:id="rId8"/>
    <p:sldId id="295" r:id="rId9"/>
    <p:sldId id="331" r:id="rId10"/>
    <p:sldId id="304" r:id="rId11"/>
    <p:sldId id="326" r:id="rId12"/>
    <p:sldId id="327" r:id="rId13"/>
    <p:sldId id="334" r:id="rId14"/>
    <p:sldId id="31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hma mahmoud" initials="rm" lastIdx="1" clrIdx="0">
    <p:extLst>
      <p:ext uri="{19B8F6BF-5375-455C-9EA6-DF929625EA0E}">
        <p15:presenceInfo xmlns:p15="http://schemas.microsoft.com/office/powerpoint/2012/main" userId="5547a07c77b5292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1" autoAdjust="0"/>
    <p:restoredTop sz="95033" autoAdjust="0"/>
  </p:normalViewPr>
  <p:slideViewPr>
    <p:cSldViewPr snapToGrid="0">
      <p:cViewPr varScale="1">
        <p:scale>
          <a:sx n="100" d="100"/>
          <a:sy n="100" d="100"/>
        </p:scale>
        <p:origin x="78" y="1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3/30/2024</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3/30/2024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3/30/2024</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p:txBody>
          <a:bodyPr/>
          <a:lstStyle/>
          <a:p>
            <a:r>
              <a:rPr lang="en-US" dirty="0"/>
              <a:t>Introduction</a:t>
            </a:r>
          </a:p>
          <a:p>
            <a:r>
              <a:rPr lang="en-US" dirty="0"/>
              <a:t>Import Data</a:t>
            </a:r>
          </a:p>
          <a:p>
            <a:r>
              <a:rPr lang="en-US" dirty="0"/>
              <a:t>transform</a:t>
            </a:r>
          </a:p>
          <a:p>
            <a:r>
              <a:rPr lang="en-US" dirty="0"/>
              <a:t>visualization</a:t>
            </a:r>
          </a:p>
          <a:p>
            <a:r>
              <a:rPr lang="en-US" dirty="0"/>
              <a:t>Conclusion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Data Visualization</a:t>
            </a:r>
          </a:p>
        </p:txBody>
      </p:sp>
      <p:pic>
        <p:nvPicPr>
          <p:cNvPr id="4" name="Picture 3">
            <a:extLst>
              <a:ext uri="{FF2B5EF4-FFF2-40B4-BE49-F238E27FC236}">
                <a16:creationId xmlns:a16="http://schemas.microsoft.com/office/drawing/2014/main" id="{6BF7409A-4F2A-318D-8F4F-54A1BAE787A9}"/>
              </a:ext>
            </a:extLst>
          </p:cNvPr>
          <p:cNvPicPr>
            <a:picLocks noChangeAspect="1"/>
          </p:cNvPicPr>
          <p:nvPr/>
        </p:nvPicPr>
        <p:blipFill>
          <a:blip r:embed="rId2"/>
          <a:stretch>
            <a:fillRect/>
          </a:stretch>
        </p:blipFill>
        <p:spPr>
          <a:xfrm>
            <a:off x="2143124" y="2009346"/>
            <a:ext cx="8172451" cy="3448789"/>
          </a:xfrm>
          <a:prstGeom prst="rect">
            <a:avLst/>
          </a:prstGeom>
        </p:spPr>
      </p:pic>
    </p:spTree>
    <p:extLst>
      <p:ext uri="{BB962C8B-B14F-4D97-AF65-F5344CB8AC3E}">
        <p14:creationId xmlns:p14="http://schemas.microsoft.com/office/powerpoint/2010/main" val="302855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p:txBody>
          <a:bodyPr/>
          <a:lstStyle/>
          <a:p>
            <a:r>
              <a:rPr lang="en-US" b="0" i="0" dirty="0">
                <a:solidFill>
                  <a:srgbClr val="000000"/>
                </a:solidFill>
                <a:effectLst/>
                <a:latin typeface="Times New Roman" panose="02020603050405020304" pitchFamily="18" charset="0"/>
              </a:rPr>
              <a:t>"Through advanced data analysis techniques, valuable insights can be gleaned from agricultural data, enabling optimization of crop yields, resource allocation, and pest management strategies. By leveraging data-driven approaches, farmers can make informed decisions to enhance productivity, sustainability, and resilience in their operations."</a:t>
            </a:r>
            <a:endParaRPr lang="en-US" dirty="0"/>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pPr marL="0" indent="0">
              <a:buNone/>
            </a:pPr>
            <a:r>
              <a:rPr lang="en-US" sz="1600" b="0" i="0" dirty="0">
                <a:solidFill>
                  <a:srgbClr val="000000"/>
                </a:solidFill>
                <a:effectLst/>
                <a:latin typeface="Times New Roman" panose="02020603050405020304" pitchFamily="18" charset="0"/>
              </a:rPr>
              <a:t>District-wise agricultural data for 20 major crops in India, including area, yield, and production, are provided, enabling detailed analysis of productivity trends. The dataset encompasses both traditional crop varieties and High Yielding Varieties (HYVs), offering insights into modern agricultural practices. With detailed documentation, it ensures clarity and accuracy in analysis. This valuable resource aids policymakers, researchers, and stakeholders in understanding localized agricultural dynamics and optimizing interventions. It serves as a comprehensive tool for evidence- based decision-making and strategic planning in India's agricultural sector.</a:t>
            </a:r>
            <a:endParaRPr lang="en-US" sz="1600" dirty="0"/>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203470" y="-137003"/>
            <a:ext cx="12192001" cy="6858000"/>
          </a:xfrm>
        </p:spPr>
      </p:pic>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p:txBody>
          <a:bodyPr/>
          <a:lstStyle/>
          <a:p>
            <a:pPr algn="ctr" rtl="0" eaLnBrk="1" latinLnBrk="0" hangingPunct="1"/>
            <a:r>
              <a:rPr lang="en-US" sz="4400" dirty="0"/>
              <a:t>Data overview</a:t>
            </a:r>
          </a:p>
        </p:txBody>
      </p:sp>
      <p:pic>
        <p:nvPicPr>
          <p:cNvPr id="3" name="Picture 2">
            <a:extLst>
              <a:ext uri="{FF2B5EF4-FFF2-40B4-BE49-F238E27FC236}">
                <a16:creationId xmlns:a16="http://schemas.microsoft.com/office/drawing/2014/main" id="{2BBE8109-2A52-EB14-86AA-924305FD6E10}"/>
              </a:ext>
            </a:extLst>
          </p:cNvPr>
          <p:cNvPicPr>
            <a:picLocks noChangeAspect="1"/>
          </p:cNvPicPr>
          <p:nvPr/>
        </p:nvPicPr>
        <p:blipFill>
          <a:blip r:embed="rId3"/>
          <a:stretch>
            <a:fillRect/>
          </a:stretch>
        </p:blipFill>
        <p:spPr>
          <a:xfrm>
            <a:off x="1318472" y="2408780"/>
            <a:ext cx="9092353" cy="3292200"/>
          </a:xfrm>
          <a:prstGeom prst="rect">
            <a:avLst/>
          </a:prstGeom>
        </p:spPr>
      </p:pic>
    </p:spTree>
    <p:extLst>
      <p:ext uri="{BB962C8B-B14F-4D97-AF65-F5344CB8AC3E}">
        <p14:creationId xmlns:p14="http://schemas.microsoft.com/office/powerpoint/2010/main" val="111025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p:txBody>
          <a:bodyPr/>
          <a:lstStyle/>
          <a:p>
            <a:r>
              <a:rPr lang="en-US" dirty="0"/>
              <a:t>Transform Data By Power Query</a:t>
            </a:r>
          </a:p>
        </p:txBody>
      </p:sp>
      <p:pic>
        <p:nvPicPr>
          <p:cNvPr id="4" name="Picture 3">
            <a:extLst>
              <a:ext uri="{FF2B5EF4-FFF2-40B4-BE49-F238E27FC236}">
                <a16:creationId xmlns:a16="http://schemas.microsoft.com/office/drawing/2014/main" id="{91FB4B0C-3544-33E1-8B86-AB5BA319FFA4}"/>
              </a:ext>
            </a:extLst>
          </p:cNvPr>
          <p:cNvPicPr>
            <a:picLocks noChangeAspect="1"/>
          </p:cNvPicPr>
          <p:nvPr/>
        </p:nvPicPr>
        <p:blipFill>
          <a:blip r:embed="rId2"/>
          <a:stretch>
            <a:fillRect/>
          </a:stretch>
        </p:blipFill>
        <p:spPr>
          <a:xfrm>
            <a:off x="1366518" y="1335115"/>
            <a:ext cx="3567432" cy="4694771"/>
          </a:xfrm>
          <a:prstGeom prst="rect">
            <a:avLst/>
          </a:prstGeom>
        </p:spPr>
      </p:pic>
      <p:pic>
        <p:nvPicPr>
          <p:cNvPr id="6" name="Picture 5">
            <a:extLst>
              <a:ext uri="{FF2B5EF4-FFF2-40B4-BE49-F238E27FC236}">
                <a16:creationId xmlns:a16="http://schemas.microsoft.com/office/drawing/2014/main" id="{DEE4291A-E0FD-8B83-7209-564B569C6D2B}"/>
              </a:ext>
            </a:extLst>
          </p:cNvPr>
          <p:cNvPicPr>
            <a:picLocks noChangeAspect="1"/>
          </p:cNvPicPr>
          <p:nvPr/>
        </p:nvPicPr>
        <p:blipFill>
          <a:blip r:embed="rId3"/>
          <a:stretch>
            <a:fillRect/>
          </a:stretch>
        </p:blipFill>
        <p:spPr>
          <a:xfrm>
            <a:off x="8524875" y="1335115"/>
            <a:ext cx="1153361" cy="4694771"/>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p:txBody>
          <a:bodyPr/>
          <a:lstStyle/>
          <a:p>
            <a:r>
              <a:rPr lang="en-US" dirty="0"/>
              <a:t>Create Custom Columns</a:t>
            </a:r>
          </a:p>
        </p:txBody>
      </p:sp>
      <p:pic>
        <p:nvPicPr>
          <p:cNvPr id="4" name="Picture 3">
            <a:extLst>
              <a:ext uri="{FF2B5EF4-FFF2-40B4-BE49-F238E27FC236}">
                <a16:creationId xmlns:a16="http://schemas.microsoft.com/office/drawing/2014/main" id="{757F1B5E-8AA7-303B-31F0-7A95FC1C31AB}"/>
              </a:ext>
            </a:extLst>
          </p:cNvPr>
          <p:cNvPicPr>
            <a:picLocks noChangeAspect="1"/>
          </p:cNvPicPr>
          <p:nvPr/>
        </p:nvPicPr>
        <p:blipFill>
          <a:blip r:embed="rId2"/>
          <a:stretch>
            <a:fillRect/>
          </a:stretch>
        </p:blipFill>
        <p:spPr>
          <a:xfrm>
            <a:off x="2628433" y="1771355"/>
            <a:ext cx="6687483" cy="4229690"/>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238125"/>
            <a:ext cx="11340000" cy="700114"/>
          </a:xfrm>
          <a:prstGeom prst="rect">
            <a:avLst/>
          </a:prstGeom>
        </p:spPr>
        <p:txBody>
          <a:bodyPr anchor="ctr"/>
          <a:lstStyle/>
          <a:p>
            <a:pPr algn="ctr"/>
            <a:r>
              <a:rPr lang="en-US" sz="4800" b="1" dirty="0">
                <a:solidFill>
                  <a:schemeClr val="tx1"/>
                </a:solidFill>
              </a:rPr>
              <a:t>Custom Columns After Creation</a:t>
            </a:r>
          </a:p>
        </p:txBody>
      </p:sp>
      <p:pic>
        <p:nvPicPr>
          <p:cNvPr id="5" name="Picture 4">
            <a:extLst>
              <a:ext uri="{FF2B5EF4-FFF2-40B4-BE49-F238E27FC236}">
                <a16:creationId xmlns:a16="http://schemas.microsoft.com/office/drawing/2014/main" id="{DA2B84D8-E22E-09EA-F1F9-A4854B13DE81}"/>
              </a:ext>
            </a:extLst>
          </p:cNvPr>
          <p:cNvPicPr>
            <a:picLocks noChangeAspect="1"/>
          </p:cNvPicPr>
          <p:nvPr/>
        </p:nvPicPr>
        <p:blipFill>
          <a:blip r:embed="rId2"/>
          <a:stretch>
            <a:fillRect/>
          </a:stretch>
        </p:blipFill>
        <p:spPr>
          <a:xfrm>
            <a:off x="2035648" y="1117104"/>
            <a:ext cx="8120703" cy="5422235"/>
          </a:xfrm>
          <a:prstGeom prst="rect">
            <a:avLst/>
          </a:prstGeom>
        </p:spPr>
      </p:pic>
    </p:spTree>
    <p:extLst>
      <p:ext uri="{BB962C8B-B14F-4D97-AF65-F5344CB8AC3E}">
        <p14:creationId xmlns:p14="http://schemas.microsoft.com/office/powerpoint/2010/main" val="8178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42984" y="314325"/>
            <a:ext cx="11340000" cy="700114"/>
          </a:xfrm>
          <a:prstGeom prst="rect">
            <a:avLst/>
          </a:prstGeom>
        </p:spPr>
        <p:txBody>
          <a:bodyPr anchor="ctr"/>
          <a:lstStyle/>
          <a:p>
            <a:pPr algn="ctr"/>
            <a:r>
              <a:rPr lang="en-US" sz="4800" b="1" dirty="0">
                <a:solidFill>
                  <a:schemeClr val="tx1"/>
                </a:solidFill>
              </a:rPr>
              <a:t>Data Modeling</a:t>
            </a:r>
          </a:p>
        </p:txBody>
      </p:sp>
      <p:pic>
        <p:nvPicPr>
          <p:cNvPr id="4" name="Picture 3">
            <a:extLst>
              <a:ext uri="{FF2B5EF4-FFF2-40B4-BE49-F238E27FC236}">
                <a16:creationId xmlns:a16="http://schemas.microsoft.com/office/drawing/2014/main" id="{1F5B754C-213E-AB98-1700-312E7E5D4564}"/>
              </a:ext>
            </a:extLst>
          </p:cNvPr>
          <p:cNvPicPr>
            <a:picLocks noChangeAspect="1"/>
          </p:cNvPicPr>
          <p:nvPr/>
        </p:nvPicPr>
        <p:blipFill>
          <a:blip r:embed="rId2"/>
          <a:stretch>
            <a:fillRect/>
          </a:stretch>
        </p:blipFill>
        <p:spPr>
          <a:xfrm>
            <a:off x="3652456" y="1590386"/>
            <a:ext cx="5458587" cy="4134427"/>
          </a:xfrm>
          <a:prstGeom prst="rect">
            <a:avLst/>
          </a:prstGeom>
        </p:spPr>
      </p:pic>
    </p:spTree>
    <p:extLst>
      <p:ext uri="{BB962C8B-B14F-4D97-AF65-F5344CB8AC3E}">
        <p14:creationId xmlns:p14="http://schemas.microsoft.com/office/powerpoint/2010/main" val="340174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Data Visualization</a:t>
            </a:r>
          </a:p>
        </p:txBody>
      </p:sp>
      <p:pic>
        <p:nvPicPr>
          <p:cNvPr id="5" name="Picture 4">
            <a:extLst>
              <a:ext uri="{FF2B5EF4-FFF2-40B4-BE49-F238E27FC236}">
                <a16:creationId xmlns:a16="http://schemas.microsoft.com/office/drawing/2014/main" id="{989C8796-B2CC-00BF-A87D-718F3DAB87AC}"/>
              </a:ext>
            </a:extLst>
          </p:cNvPr>
          <p:cNvPicPr>
            <a:picLocks noChangeAspect="1"/>
          </p:cNvPicPr>
          <p:nvPr/>
        </p:nvPicPr>
        <p:blipFill>
          <a:blip r:embed="rId2"/>
          <a:stretch>
            <a:fillRect/>
          </a:stretch>
        </p:blipFill>
        <p:spPr>
          <a:xfrm>
            <a:off x="2656834" y="1552576"/>
            <a:ext cx="7061828" cy="3948470"/>
          </a:xfrm>
          <a:prstGeom prst="rect">
            <a:avLst/>
          </a:prstGeom>
        </p:spPr>
      </p:pic>
    </p:spTree>
    <p:extLst>
      <p:ext uri="{BB962C8B-B14F-4D97-AF65-F5344CB8AC3E}">
        <p14:creationId xmlns:p14="http://schemas.microsoft.com/office/powerpoint/2010/main" val="250765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lstStyle/>
          <a:p>
            <a:pPr algn="ctr"/>
            <a:r>
              <a:rPr lang="en-US" sz="4800" b="1" dirty="0">
                <a:solidFill>
                  <a:schemeClr val="tx1"/>
                </a:solidFill>
              </a:rPr>
              <a:t>Data Visualization</a:t>
            </a:r>
          </a:p>
        </p:txBody>
      </p:sp>
      <p:pic>
        <p:nvPicPr>
          <p:cNvPr id="5" name="Picture 4">
            <a:extLst>
              <a:ext uri="{FF2B5EF4-FFF2-40B4-BE49-F238E27FC236}">
                <a16:creationId xmlns:a16="http://schemas.microsoft.com/office/drawing/2014/main" id="{06B31178-93ED-D734-03C4-865A18FB095D}"/>
              </a:ext>
            </a:extLst>
          </p:cNvPr>
          <p:cNvPicPr>
            <a:picLocks noChangeAspect="1"/>
          </p:cNvPicPr>
          <p:nvPr/>
        </p:nvPicPr>
        <p:blipFill>
          <a:blip r:embed="rId2"/>
          <a:stretch>
            <a:fillRect/>
          </a:stretch>
        </p:blipFill>
        <p:spPr>
          <a:xfrm>
            <a:off x="1446831" y="1898817"/>
            <a:ext cx="9023896" cy="3787608"/>
          </a:xfrm>
          <a:prstGeom prst="rect">
            <a:avLst/>
          </a:prstGeom>
        </p:spPr>
      </p:pic>
    </p:spTree>
    <p:extLst>
      <p:ext uri="{BB962C8B-B14F-4D97-AF65-F5344CB8AC3E}">
        <p14:creationId xmlns:p14="http://schemas.microsoft.com/office/powerpoint/2010/main" val="3735238461"/>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171</TotalTime>
  <Words>182</Words>
  <Application>Microsoft Office PowerPoint</Application>
  <PresentationFormat>Widescreen</PresentationFormat>
  <Paragraphs>19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Agenda</vt:lpstr>
      <vt:lpstr>Introduction</vt:lpstr>
      <vt:lpstr>Data overview</vt:lpstr>
      <vt:lpstr>Transform Data By Power Query</vt:lpstr>
      <vt:lpstr>Create Custom Columns</vt:lpstr>
      <vt:lpstr>Custom Columns After Creation</vt:lpstr>
      <vt:lpstr>Data Modeling</vt:lpstr>
      <vt:lpstr>Data Visualization</vt:lpstr>
      <vt:lpstr>Data Visualization</vt:lpstr>
      <vt:lpstr>Data Visualization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Reservation</dc:title>
  <dc:creator>rahma mahmoud</dc:creator>
  <cp:lastModifiedBy>rahma mahmoud</cp:lastModifiedBy>
  <cp:revision>2</cp:revision>
  <dcterms:created xsi:type="dcterms:W3CDTF">2024-03-19T21:54:55Z</dcterms:created>
  <dcterms:modified xsi:type="dcterms:W3CDTF">2024-03-30T18:57:29Z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