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8">
          <p15:clr>
            <a:srgbClr val="747775"/>
          </p15:clr>
        </p15:guide>
        <p15:guide id="3" pos="31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39JMrT9LN0UMV2dqEgKiECzo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0" y="108"/>
      </p:cViewPr>
      <p:guideLst>
        <p:guide orient="horz" pos="2160"/>
        <p:guide orient="horz" pos="40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s">
  <p:cSld name="Business Model Canva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09424" y="1066799"/>
            <a:ext cx="1754326" cy="342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2185335" y="1066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4067689" y="1066800"/>
            <a:ext cx="1754326" cy="34287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4"/>
          </p:nvPr>
        </p:nvSpPr>
        <p:spPr>
          <a:xfrm>
            <a:off x="5948526" y="1056067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5"/>
          </p:nvPr>
        </p:nvSpPr>
        <p:spPr>
          <a:xfrm>
            <a:off x="7835806" y="1056066"/>
            <a:ext cx="1754326" cy="34394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6"/>
          </p:nvPr>
        </p:nvSpPr>
        <p:spPr>
          <a:xfrm>
            <a:off x="2196704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7"/>
          </p:nvPr>
        </p:nvSpPr>
        <p:spPr>
          <a:xfrm>
            <a:off x="5952078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8"/>
          </p:nvPr>
        </p:nvSpPr>
        <p:spPr>
          <a:xfrm>
            <a:off x="309424" y="4876800"/>
            <a:ext cx="2052776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9"/>
          </p:nvPr>
        </p:nvSpPr>
        <p:spPr>
          <a:xfrm>
            <a:off x="5685201" y="4876800"/>
            <a:ext cx="3904932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3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4"/>
          </p:nvPr>
        </p:nvSpPr>
        <p:spPr>
          <a:xfrm>
            <a:off x="5685201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5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6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7"/>
          </p:nvPr>
        </p:nvSpPr>
        <p:spPr>
          <a:xfrm>
            <a:off x="3094649" y="4864562"/>
            <a:ext cx="2052776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244475" y="762000"/>
            <a:ext cx="9405938" cy="563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 txBox="1"/>
          <p:nvPr/>
        </p:nvSpPr>
        <p:spPr>
          <a:xfrm>
            <a:off x="247650" y="304800"/>
            <a:ext cx="257175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Model Canvas</a:t>
            </a:r>
            <a:endParaRPr/>
          </a:p>
        </p:txBody>
      </p:sp>
      <p:sp>
        <p:nvSpPr>
          <p:cNvPr id="8" name="Google Shape;8;p3"/>
          <p:cNvSpPr txBox="1"/>
          <p:nvPr/>
        </p:nvSpPr>
        <p:spPr>
          <a:xfrm>
            <a:off x="3860800" y="184150"/>
            <a:ext cx="1403350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for:</a:t>
            </a:r>
            <a:endParaRPr/>
          </a:p>
        </p:txBody>
      </p:sp>
      <p:sp>
        <p:nvSpPr>
          <p:cNvPr id="9" name="Google Shape;9;p3"/>
          <p:cNvSpPr txBox="1"/>
          <p:nvPr/>
        </p:nvSpPr>
        <p:spPr>
          <a:xfrm>
            <a:off x="5586413" y="180975"/>
            <a:ext cx="1403350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by:</a:t>
            </a:r>
            <a:endParaRPr/>
          </a:p>
        </p:txBody>
      </p:sp>
      <p:sp>
        <p:nvSpPr>
          <p:cNvPr id="10" name="Google Shape;10;p3"/>
          <p:cNvSpPr txBox="1"/>
          <p:nvPr/>
        </p:nvSpPr>
        <p:spPr>
          <a:xfrm>
            <a:off x="7664450" y="180975"/>
            <a:ext cx="1214438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</p:txBody>
      </p:sp>
      <p:sp>
        <p:nvSpPr>
          <p:cNvPr id="11" name="Google Shape;11;p3"/>
          <p:cNvSpPr txBox="1"/>
          <p:nvPr/>
        </p:nvSpPr>
        <p:spPr>
          <a:xfrm>
            <a:off x="9142413" y="180975"/>
            <a:ext cx="620712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  <a:endParaRPr/>
          </a:p>
        </p:txBody>
      </p:sp>
      <p:sp>
        <p:nvSpPr>
          <p:cNvPr id="12" name="Google Shape;12;p3"/>
          <p:cNvSpPr txBox="1"/>
          <p:nvPr/>
        </p:nvSpPr>
        <p:spPr>
          <a:xfrm>
            <a:off x="244475" y="788988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Partners</a:t>
            </a:r>
            <a:endParaRPr/>
          </a:p>
        </p:txBody>
      </p:sp>
      <p:sp>
        <p:nvSpPr>
          <p:cNvPr id="13" name="Google Shape;13;p3"/>
          <p:cNvSpPr txBox="1"/>
          <p:nvPr/>
        </p:nvSpPr>
        <p:spPr>
          <a:xfrm>
            <a:off x="244475" y="4572000"/>
            <a:ext cx="1749425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2124075" y="788988"/>
            <a:ext cx="1751013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Activities</a:t>
            </a:r>
            <a:endParaRPr/>
          </a:p>
        </p:txBody>
      </p:sp>
      <p:sp>
        <p:nvSpPr>
          <p:cNvPr id="15" name="Google Shape;15;p3"/>
          <p:cNvSpPr txBox="1"/>
          <p:nvPr/>
        </p:nvSpPr>
        <p:spPr>
          <a:xfrm>
            <a:off x="2124075" y="2649538"/>
            <a:ext cx="1751013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Resources</a:t>
            </a:r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4025900" y="788988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Propositions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5919788" y="782638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Relationships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5919788" y="2643188"/>
            <a:ext cx="17494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7818438" y="788988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099175" y="4572000"/>
            <a:ext cx="1749425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244475" y="762000"/>
            <a:ext cx="1879600" cy="381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124075" y="760413"/>
            <a:ext cx="1881188" cy="1882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124075" y="2643188"/>
            <a:ext cx="1881188" cy="19288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005263" y="762000"/>
            <a:ext cx="1879600" cy="381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84863" y="762000"/>
            <a:ext cx="1879600" cy="1882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884863" y="2643188"/>
            <a:ext cx="1879600" cy="19288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770813" y="762000"/>
            <a:ext cx="1881187" cy="381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44474" y="4579938"/>
            <a:ext cx="5640389" cy="18208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747963" y="4579938"/>
            <a:ext cx="6902450" cy="18208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0200" y="706438"/>
            <a:ext cx="360363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8438" y="711200"/>
            <a:ext cx="360362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706438"/>
            <a:ext cx="360363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6">
            <a:alphaModFix/>
          </a:blip>
          <a:srcRect l="11171"/>
          <a:stretch/>
        </p:blipFill>
        <p:spPr>
          <a:xfrm>
            <a:off x="7394575" y="4495800"/>
            <a:ext cx="360362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0" y="706438"/>
            <a:ext cx="360363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000" y="706438"/>
            <a:ext cx="360363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9">
            <a:alphaModFix/>
          </a:blip>
          <a:srcRect t="8024" r="6838"/>
          <a:stretch/>
        </p:blipFill>
        <p:spPr>
          <a:xfrm>
            <a:off x="1316038" y="4495800"/>
            <a:ext cx="360362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26238" y="2590800"/>
            <a:ext cx="360362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1">
            <a:alphaModFix/>
          </a:blip>
          <a:srcRect b="6727"/>
          <a:stretch/>
        </p:blipFill>
        <p:spPr>
          <a:xfrm>
            <a:off x="3200400" y="2590800"/>
            <a:ext cx="360363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/>
          <p:nvPr/>
        </p:nvSpPr>
        <p:spPr>
          <a:xfrm>
            <a:off x="2974975" y="4574735"/>
            <a:ext cx="1749425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Competitors</a:t>
            </a:r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9">
            <a:alphaModFix/>
          </a:blip>
          <a:srcRect t="8024" r="6838"/>
          <a:stretch/>
        </p:blipFill>
        <p:spPr>
          <a:xfrm>
            <a:off x="3963987" y="4516437"/>
            <a:ext cx="360362" cy="3603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body" idx="8"/>
          </p:nvPr>
        </p:nvSpPr>
        <p:spPr>
          <a:xfrm>
            <a:off x="315925" y="4800600"/>
            <a:ext cx="2357400" cy="16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مصدر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الإيرادات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الرئيسي</a:t>
            </a:r>
            <a:r>
              <a:rPr lang="en-GB" sz="1100" dirty="0">
                <a:solidFill>
                  <a:schemeClr val="bg2"/>
                </a:solidFill>
              </a:rPr>
              <a:t>: </a:t>
            </a:r>
            <a:r>
              <a:rPr lang="en-GB" sz="1100" dirty="0" err="1">
                <a:solidFill>
                  <a:schemeClr val="bg2"/>
                </a:solidFill>
              </a:rPr>
              <a:t>رسوم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الدورات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يدفعها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المتعلمون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الذين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يسعون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للحصول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على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مهارات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قيمة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تعزز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فرص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التوظيف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الإمكانيات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المستقبلية</a:t>
            </a:r>
            <a:r>
              <a:rPr lang="en-GB" sz="1100" dirty="0">
                <a:solidFill>
                  <a:schemeClr val="bg2"/>
                </a:solidFill>
              </a:rPr>
              <a:t>: </a:t>
            </a:r>
            <a:r>
              <a:rPr lang="en-GB" sz="1100" dirty="0" err="1">
                <a:solidFill>
                  <a:schemeClr val="bg2"/>
                </a:solidFill>
              </a:rPr>
              <a:t>نماذج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الاشتراك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للوصول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المستمر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إلى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الدورات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والموارد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طرق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الدفع</a:t>
            </a:r>
            <a:r>
              <a:rPr lang="en-GB" sz="1100" dirty="0">
                <a:solidFill>
                  <a:schemeClr val="bg2"/>
                </a:solidFill>
              </a:rPr>
              <a:t>: </a:t>
            </a:r>
            <a:r>
              <a:rPr lang="en-GB" sz="1100" dirty="0" err="1">
                <a:solidFill>
                  <a:schemeClr val="bg2"/>
                </a:solidFill>
              </a:rPr>
              <a:t>تُستخدم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بطاقات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الائتمان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والمحافظ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الرقمية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بشكل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شائع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للمعاملات</a:t>
            </a: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body" idx="1"/>
          </p:nvPr>
        </p:nvSpPr>
        <p:spPr>
          <a:xfrm>
            <a:off x="309563" y="1066800"/>
            <a:ext cx="1754100" cy="34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000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bg2"/>
                </a:solidFill>
              </a:rPr>
              <a:t>الجمهور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الرئيسي</a:t>
            </a:r>
            <a:r>
              <a:rPr lang="en-GB" sz="1200" dirty="0">
                <a:solidFill>
                  <a:schemeClr val="bg2"/>
                </a:solidFill>
              </a:rPr>
              <a:t>: </a:t>
            </a:r>
            <a:r>
              <a:rPr lang="en-GB" sz="1200" dirty="0" err="1">
                <a:solidFill>
                  <a:schemeClr val="bg2"/>
                </a:solidFill>
              </a:rPr>
              <a:t>الشباب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المصري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الذي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يسعى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للحصول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على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تعليم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ميسور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وملائم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في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تكنولوجيا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المعلومات</a:t>
            </a:r>
            <a:r>
              <a:rPr lang="en-GB" sz="1200" dirty="0">
                <a:solidFill>
                  <a:schemeClr val="bg2"/>
                </a:solidFill>
              </a:rPr>
              <a:t>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bg2"/>
                </a:solidFill>
              </a:rPr>
              <a:t>الجمهور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 smtClean="0">
                <a:solidFill>
                  <a:schemeClr val="bg2"/>
                </a:solidFill>
              </a:rPr>
              <a:t>الثانوي</a:t>
            </a:r>
            <a:r>
              <a:rPr lang="en-GB" sz="1200" dirty="0" smtClean="0">
                <a:solidFill>
                  <a:schemeClr val="bg2"/>
                </a:solidFill>
              </a:rPr>
              <a:t>: </a:t>
            </a:r>
            <a:r>
              <a:rPr lang="en-GB" sz="1200" dirty="0" err="1">
                <a:solidFill>
                  <a:schemeClr val="bg2"/>
                </a:solidFill>
              </a:rPr>
              <a:t>المحترفون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الذين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يبحثون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عن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تطوير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مهاراتهم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أو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الانتقال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إلى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مجالات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التكنولوجيا</a:t>
            </a:r>
            <a:r>
              <a:rPr lang="en-GB" sz="1200" dirty="0">
                <a:solidFill>
                  <a:schemeClr val="bg2"/>
                </a:solidFill>
              </a:rPr>
              <a:t>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bg2"/>
                </a:solidFill>
              </a:rPr>
              <a:t>المجموعات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الرئيسية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من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العملاء</a:t>
            </a:r>
            <a:r>
              <a:rPr lang="en-GB" sz="1200" dirty="0">
                <a:solidFill>
                  <a:schemeClr val="bg2"/>
                </a:solidFill>
              </a:rPr>
              <a:t>: </a:t>
            </a:r>
            <a:r>
              <a:rPr lang="en-GB" sz="1200" dirty="0" err="1">
                <a:solidFill>
                  <a:schemeClr val="bg2"/>
                </a:solidFill>
              </a:rPr>
              <a:t>الطلاب</a:t>
            </a:r>
            <a:r>
              <a:rPr lang="en-GB" sz="1200" dirty="0">
                <a:solidFill>
                  <a:schemeClr val="bg2"/>
                </a:solidFill>
              </a:rPr>
              <a:t>، </a:t>
            </a:r>
            <a:r>
              <a:rPr lang="en-GB" sz="1200" dirty="0" err="1">
                <a:solidFill>
                  <a:schemeClr val="bg2"/>
                </a:solidFill>
              </a:rPr>
              <a:t>والخريجون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الجدد</a:t>
            </a:r>
            <a:r>
              <a:rPr lang="en-GB" sz="1200" dirty="0">
                <a:solidFill>
                  <a:schemeClr val="bg2"/>
                </a:solidFill>
              </a:rPr>
              <a:t>، </a:t>
            </a:r>
            <a:r>
              <a:rPr lang="en-GB" sz="1200" dirty="0" err="1">
                <a:solidFill>
                  <a:schemeClr val="bg2"/>
                </a:solidFill>
              </a:rPr>
              <a:t>والمستقلون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الذين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يدخلون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سوق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التكنولوجيا</a:t>
            </a:r>
            <a:r>
              <a:rPr lang="en-GB" sz="1200" dirty="0">
                <a:solidFill>
                  <a:schemeClr val="bg2"/>
                </a:solidFill>
              </a:rPr>
              <a:t>.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body" idx="5"/>
          </p:nvPr>
        </p:nvSpPr>
        <p:spPr>
          <a:xfrm>
            <a:off x="7835900" y="1055688"/>
            <a:ext cx="1754188" cy="3440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المؤسسات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التعليمية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والخبراء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الصناعيون</a:t>
            </a: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موفرو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التكنولوجيا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ar-EG" sz="1100" dirty="0" smtClean="0">
                <a:solidFill>
                  <a:schemeClr val="bg2"/>
                </a:solidFill>
              </a:rPr>
              <a:t>(</a:t>
            </a:r>
            <a:r>
              <a:rPr lang="en-GB" sz="1100" dirty="0" err="1" smtClean="0">
                <a:solidFill>
                  <a:schemeClr val="bg2"/>
                </a:solidFill>
              </a:rPr>
              <a:t>مثل</a:t>
            </a:r>
            <a:r>
              <a:rPr lang="en-GB" sz="1100" dirty="0" smtClean="0">
                <a:solidFill>
                  <a:schemeClr val="bg2"/>
                </a:solidFill>
              </a:rPr>
              <a:t> </a:t>
            </a:r>
            <a:r>
              <a:rPr lang="en-GB" sz="1100" dirty="0" err="1" smtClean="0">
                <a:solidFill>
                  <a:schemeClr val="bg2"/>
                </a:solidFill>
              </a:rPr>
              <a:t>جوجل</a:t>
            </a:r>
            <a:r>
              <a:rPr lang="ar-EG" sz="1100" dirty="0" smtClean="0">
                <a:solidFill>
                  <a:schemeClr val="bg2"/>
                </a:solidFill>
              </a:rPr>
              <a:t>) </a:t>
            </a:r>
            <a:r>
              <a:rPr lang="en-GB" sz="1100" dirty="0" err="1" smtClean="0">
                <a:solidFill>
                  <a:schemeClr val="bg2"/>
                </a:solidFill>
              </a:rPr>
              <a:t>لتوفير</a:t>
            </a:r>
            <a:r>
              <a:rPr lang="en-GB" sz="1100" dirty="0" smtClean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البنية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التحتية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التقنية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لتقديم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الدورات</a:t>
            </a: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مبدعو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المحتوى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والشركاء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الشركات</a:t>
            </a:r>
            <a:r>
              <a:rPr lang="en-GB" sz="1100" dirty="0">
                <a:solidFill>
                  <a:schemeClr val="bg2"/>
                </a:solidFill>
              </a:rPr>
              <a:t>، </a:t>
            </a:r>
            <a:r>
              <a:rPr lang="en-GB" sz="1100" dirty="0" err="1">
                <a:solidFill>
                  <a:schemeClr val="bg2"/>
                </a:solidFill>
              </a:rPr>
              <a:t>لتطوير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برامج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تدريب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متخصصة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تتماشى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مع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متطلبات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الصناعة</a:t>
            </a: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u="sng" dirty="0" err="1">
                <a:solidFill>
                  <a:schemeClr val="bg2"/>
                </a:solidFill>
              </a:rPr>
              <a:t>دوافع</a:t>
            </a:r>
            <a:r>
              <a:rPr lang="en-GB" sz="1100" b="1" u="sng" dirty="0">
                <a:solidFill>
                  <a:schemeClr val="bg2"/>
                </a:solidFill>
              </a:rPr>
              <a:t> </a:t>
            </a:r>
            <a:r>
              <a:rPr lang="en-GB" sz="1100" b="1" u="sng" dirty="0" err="1">
                <a:solidFill>
                  <a:schemeClr val="bg2"/>
                </a:solidFill>
              </a:rPr>
              <a:t>الشراكات</a:t>
            </a:r>
            <a:endParaRPr sz="1100" b="1" u="sng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تقليل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التكاليف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التشغيلية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وتعزيز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جودة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الدورات</a:t>
            </a:r>
            <a:r>
              <a:rPr lang="en-GB" sz="1100" dirty="0" smtClean="0">
                <a:solidFill>
                  <a:schemeClr val="bg2"/>
                </a:solidFill>
              </a:rPr>
              <a:t>.</a:t>
            </a:r>
            <a:endParaRPr lang="ar-EG" sz="1100" dirty="0" smtClean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ضمان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توافق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المحتوى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مع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احتياجات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السوق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خلال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التعاون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مع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 smtClean="0">
                <a:solidFill>
                  <a:schemeClr val="bg2"/>
                </a:solidFill>
              </a:rPr>
              <a:t>الخبراء</a:t>
            </a:r>
            <a:r>
              <a:rPr lang="ar-EG" sz="1100" dirty="0" smtClean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7"/>
          </p:nvPr>
        </p:nvSpPr>
        <p:spPr>
          <a:xfrm>
            <a:off x="5903888" y="2895575"/>
            <a:ext cx="1849500" cy="153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solidFill>
                  <a:schemeClr val="bg2"/>
                </a:solidFill>
              </a:rPr>
              <a:t>الموارد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الفكرية</a:t>
            </a:r>
            <a:r>
              <a:rPr lang="en-GB" sz="1000" dirty="0">
                <a:solidFill>
                  <a:schemeClr val="bg2"/>
                </a:solidFill>
              </a:rPr>
              <a:t>: </a:t>
            </a:r>
            <a:r>
              <a:rPr lang="en-GB" sz="1000" dirty="0" err="1">
                <a:solidFill>
                  <a:schemeClr val="bg2"/>
                </a:solidFill>
              </a:rPr>
              <a:t>محتوى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الدورات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الملكية</a:t>
            </a:r>
            <a:r>
              <a:rPr lang="en-GB" sz="1000" dirty="0">
                <a:solidFill>
                  <a:schemeClr val="bg2"/>
                </a:solidFill>
              </a:rPr>
              <a:t>، </a:t>
            </a:r>
            <a:r>
              <a:rPr lang="en-GB" sz="1000" dirty="0" err="1">
                <a:solidFill>
                  <a:schemeClr val="bg2"/>
                </a:solidFill>
              </a:rPr>
              <a:t>والمدربون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الخبراء</a:t>
            </a:r>
            <a:r>
              <a:rPr lang="en-GB" sz="1000" dirty="0">
                <a:solidFill>
                  <a:schemeClr val="bg2"/>
                </a:solidFill>
              </a:rPr>
              <a:t>، </a:t>
            </a:r>
            <a:r>
              <a:rPr lang="en-GB" sz="1000" dirty="0" err="1">
                <a:solidFill>
                  <a:schemeClr val="bg2"/>
                </a:solidFill>
              </a:rPr>
              <a:t>والشراكات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الاستراتيجية</a:t>
            </a:r>
            <a:endParaRPr sz="10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2"/>
                </a:solidFill>
              </a:rPr>
              <a:t>.</a:t>
            </a:r>
            <a:r>
              <a:rPr lang="en-GB" sz="1000" dirty="0" err="1">
                <a:solidFill>
                  <a:schemeClr val="bg2"/>
                </a:solidFill>
              </a:rPr>
              <a:t>البنية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التحتية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التكنولوجية</a:t>
            </a:r>
            <a:r>
              <a:rPr lang="en-GB" sz="1000" dirty="0">
                <a:solidFill>
                  <a:schemeClr val="bg2"/>
                </a:solidFill>
              </a:rPr>
              <a:t>: </a:t>
            </a:r>
            <a:r>
              <a:rPr lang="en-GB" sz="1000" dirty="0" err="1">
                <a:solidFill>
                  <a:schemeClr val="bg2"/>
                </a:solidFill>
              </a:rPr>
              <a:t>نظام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إدارة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تعلم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موثوق</a:t>
            </a:r>
            <a:r>
              <a:rPr lang="en-GB" sz="1000" dirty="0">
                <a:solidFill>
                  <a:schemeClr val="bg2"/>
                </a:solidFill>
              </a:rPr>
              <a:t> (LMS) </a:t>
            </a:r>
            <a:r>
              <a:rPr lang="en-GB" sz="1000" dirty="0" err="1">
                <a:solidFill>
                  <a:schemeClr val="bg2"/>
                </a:solidFill>
              </a:rPr>
              <a:t>لضمان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تقديم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الدورات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بسلاسة</a:t>
            </a:r>
            <a:r>
              <a:rPr lang="en-GB" sz="1000" dirty="0">
                <a:solidFill>
                  <a:schemeClr val="bg2"/>
                </a:solidFill>
              </a:rPr>
              <a:t>.</a:t>
            </a:r>
            <a:endParaRPr sz="10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>
                <a:solidFill>
                  <a:schemeClr val="bg2"/>
                </a:solidFill>
              </a:rPr>
              <a:t>الموارد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البشرية</a:t>
            </a:r>
            <a:r>
              <a:rPr lang="en-GB" sz="1000" dirty="0">
                <a:solidFill>
                  <a:schemeClr val="bg2"/>
                </a:solidFill>
              </a:rPr>
              <a:t>: </a:t>
            </a:r>
            <a:r>
              <a:rPr lang="en-GB" sz="1000" dirty="0" err="1">
                <a:solidFill>
                  <a:schemeClr val="bg2"/>
                </a:solidFill>
              </a:rPr>
              <a:t>معلمون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مهرة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وفرق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دعم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مخصصة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لتعزيز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مشاركة</a:t>
            </a:r>
            <a:r>
              <a:rPr lang="en-GB" sz="1000" dirty="0">
                <a:solidFill>
                  <a:schemeClr val="bg2"/>
                </a:solidFill>
              </a:rPr>
              <a:t> </a:t>
            </a:r>
            <a:r>
              <a:rPr lang="en-GB" sz="1000" dirty="0" err="1">
                <a:solidFill>
                  <a:schemeClr val="bg2"/>
                </a:solidFill>
              </a:rPr>
              <a:t>المتعلميين</a:t>
            </a:r>
            <a:endParaRPr sz="1000" dirty="0">
              <a:solidFill>
                <a:schemeClr val="bg2"/>
              </a:solidFill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9"/>
          </p:nvPr>
        </p:nvSpPr>
        <p:spPr>
          <a:xfrm>
            <a:off x="5948362" y="4800600"/>
            <a:ext cx="3641725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تطوير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الدورات</a:t>
            </a:r>
            <a:r>
              <a:rPr lang="en-GB" sz="1100" dirty="0">
                <a:solidFill>
                  <a:schemeClr val="bg2"/>
                </a:solidFill>
              </a:rPr>
              <a:t>: </a:t>
            </a:r>
            <a:r>
              <a:rPr lang="en-GB" sz="1100" dirty="0" err="1">
                <a:solidFill>
                  <a:schemeClr val="bg2"/>
                </a:solidFill>
              </a:rPr>
              <a:t>استثمار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كبير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في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إنشاء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وتحديث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دورات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تكنولوجيا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المعلومات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عالية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 smtClean="0">
                <a:solidFill>
                  <a:schemeClr val="bg2"/>
                </a:solidFill>
              </a:rPr>
              <a:t>الجودة</a:t>
            </a:r>
            <a:r>
              <a:rPr lang="ar-EG" sz="1100" dirty="0" smtClean="0">
                <a:solidFill>
                  <a:schemeClr val="bg2"/>
                </a:solidFill>
              </a:rPr>
              <a:t>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نفقات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التسويق</a:t>
            </a:r>
            <a:r>
              <a:rPr lang="en-GB" sz="1100" dirty="0">
                <a:solidFill>
                  <a:schemeClr val="bg2"/>
                </a:solidFill>
              </a:rPr>
              <a:t>: </a:t>
            </a:r>
            <a:r>
              <a:rPr lang="en-GB" sz="1100" dirty="0" err="1">
                <a:solidFill>
                  <a:schemeClr val="bg2"/>
                </a:solidFill>
              </a:rPr>
              <a:t>تكاليف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رئيسية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في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الترويج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للدورات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والوصول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إلى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الجمهور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 smtClean="0">
                <a:solidFill>
                  <a:schemeClr val="bg2"/>
                </a:solidFill>
              </a:rPr>
              <a:t>المستهدف</a:t>
            </a:r>
            <a:r>
              <a:rPr lang="ar-EG" sz="1100" dirty="0" smtClean="0">
                <a:solidFill>
                  <a:schemeClr val="bg2"/>
                </a:solidFill>
              </a:rPr>
              <a:t>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chemeClr val="bg2"/>
                </a:solidFill>
              </a:rPr>
              <a:t>تركيز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مدفوع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بالقيمة</a:t>
            </a:r>
            <a:r>
              <a:rPr lang="en-GB" sz="1100" dirty="0">
                <a:solidFill>
                  <a:schemeClr val="bg2"/>
                </a:solidFill>
              </a:rPr>
              <a:t>: </a:t>
            </a:r>
            <a:r>
              <a:rPr lang="en-GB" sz="1100" dirty="0" err="1">
                <a:solidFill>
                  <a:schemeClr val="bg2"/>
                </a:solidFill>
              </a:rPr>
              <a:t>الأولوية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لتقديم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تجارب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تعليمية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عالية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القيمة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بدلاً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تقليص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التكاليف</a:t>
            </a: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895600" y="4800600"/>
            <a:ext cx="27894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Font typeface="Arial"/>
              <a:buNone/>
            </a:pPr>
            <a:r>
              <a:rPr lang="en-GB" sz="1100" dirty="0" err="1">
                <a:solidFill>
                  <a:schemeClr val="bg2"/>
                </a:solidFill>
              </a:rPr>
              <a:t>تواجه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مهارة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تك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منافسة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من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منصات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التعلم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عبر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الإنترنت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الأخرى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مثل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إدراك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أو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يوديمي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تقدم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دورات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تكنولوجيا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المعلومات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 smtClean="0">
                <a:solidFill>
                  <a:schemeClr val="bg2"/>
                </a:solidFill>
              </a:rPr>
              <a:t>المماثلة</a:t>
            </a:r>
            <a:r>
              <a:rPr lang="ar-EG" sz="1100" dirty="0">
                <a:solidFill>
                  <a:schemeClr val="bg2"/>
                </a:solidFill>
              </a:rPr>
              <a:t>.</a:t>
            </a:r>
            <a:r>
              <a:rPr lang="en-GB" sz="1100" dirty="0" smtClean="0">
                <a:solidFill>
                  <a:schemeClr val="bg2"/>
                </a:solidFill>
              </a:rPr>
              <a:t> </a:t>
            </a:r>
            <a:r>
              <a:rPr lang="ar-EG" sz="1100" dirty="0" smtClean="0">
                <a:solidFill>
                  <a:schemeClr val="bg2"/>
                </a:solidFill>
              </a:rPr>
              <a:t> </a:t>
            </a:r>
            <a:r>
              <a:rPr lang="en-GB" sz="1100" dirty="0" err="1" smtClean="0">
                <a:solidFill>
                  <a:schemeClr val="bg2"/>
                </a:solidFill>
              </a:rPr>
              <a:t>بالإضافة</a:t>
            </a:r>
            <a:r>
              <a:rPr lang="en-GB" sz="1100" dirty="0" smtClean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إلى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ذلك</a:t>
            </a:r>
            <a:r>
              <a:rPr lang="en-GB" sz="1100" dirty="0">
                <a:solidFill>
                  <a:schemeClr val="bg2"/>
                </a:solidFill>
              </a:rPr>
              <a:t>، </a:t>
            </a:r>
            <a:r>
              <a:rPr lang="en-GB" sz="1100" dirty="0" err="1">
                <a:solidFill>
                  <a:schemeClr val="bg2"/>
                </a:solidFill>
              </a:rPr>
              <a:t>قد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تعتبر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المؤسسات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المحلية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تقدم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التعليم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التقليدي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أيضًا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بديلاً</a:t>
            </a:r>
            <a:r>
              <a:rPr lang="en-GB" sz="1100" dirty="0">
                <a:solidFill>
                  <a:schemeClr val="bg2"/>
                </a:solidFill>
              </a:rPr>
              <a:t>. </a:t>
            </a:r>
            <a:r>
              <a:rPr lang="en-GB" sz="1100" dirty="0" err="1">
                <a:solidFill>
                  <a:schemeClr val="bg2"/>
                </a:solidFill>
              </a:rPr>
              <a:t>يمنح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عرض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القيمة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الفريد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للمحتوى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المحلي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باللغة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العربية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مهارة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تك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ميزة</a:t>
            </a:r>
            <a:r>
              <a:rPr lang="en-GB" sz="1100" dirty="0">
                <a:solidFill>
                  <a:schemeClr val="bg2"/>
                </a:solidFill>
              </a:rPr>
              <a:t> </a:t>
            </a:r>
            <a:r>
              <a:rPr lang="en-GB" sz="1100" dirty="0" err="1">
                <a:solidFill>
                  <a:schemeClr val="bg2"/>
                </a:solidFill>
              </a:rPr>
              <a:t>تنافسية</a:t>
            </a:r>
            <a:r>
              <a:rPr lang="en-GB" sz="1100" dirty="0">
                <a:solidFill>
                  <a:schemeClr val="bg2"/>
                </a:solidFill>
              </a:rPr>
              <a:t>.</a:t>
            </a:r>
            <a:endParaRPr sz="1100" b="0" i="0" u="none" strike="noStrike" cap="none" dirty="0">
              <a:solidFill>
                <a:schemeClr val="bg2"/>
              </a:solidFill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09575" y="793125"/>
            <a:ext cx="1344900" cy="2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2175050" y="771525"/>
            <a:ext cx="1344900" cy="26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4119588" y="771254"/>
            <a:ext cx="14961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5941206" y="777094"/>
            <a:ext cx="1786802" cy="2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"/>
          <p:cNvSpPr/>
          <p:nvPr/>
        </p:nvSpPr>
        <p:spPr>
          <a:xfrm>
            <a:off x="309575" y="4496500"/>
            <a:ext cx="1496100" cy="3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2895600" y="4526700"/>
            <a:ext cx="14961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7835900" y="765825"/>
            <a:ext cx="17868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"/>
          <p:cNvSpPr/>
          <p:nvPr/>
        </p:nvSpPr>
        <p:spPr>
          <a:xfrm>
            <a:off x="6125225" y="4506825"/>
            <a:ext cx="1580400" cy="3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"/>
          <p:cNvCxnSpPr/>
          <p:nvPr/>
        </p:nvCxnSpPr>
        <p:spPr>
          <a:xfrm>
            <a:off x="9018475" y="761525"/>
            <a:ext cx="479100" cy="0"/>
          </a:xfrm>
          <a:prstGeom prst="straightConnector1">
            <a:avLst/>
          </a:prstGeom>
          <a:noFill/>
          <a:ln w="9525" cap="flat" cmpd="sng">
            <a:solidFill>
              <a:srgbClr val="44444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"/>
          <p:cNvSpPr/>
          <p:nvPr/>
        </p:nvSpPr>
        <p:spPr>
          <a:xfrm>
            <a:off x="5948350" y="2676401"/>
            <a:ext cx="1580400" cy="26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2209742" y="2597175"/>
            <a:ext cx="1680557" cy="304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"/>
          <p:cNvSpPr/>
          <p:nvPr/>
        </p:nvSpPr>
        <p:spPr>
          <a:xfrm>
            <a:off x="9279750" y="721200"/>
            <a:ext cx="130500" cy="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"/>
          <p:cNvCxnSpPr/>
          <p:nvPr/>
        </p:nvCxnSpPr>
        <p:spPr>
          <a:xfrm rot="10800000" flipH="1">
            <a:off x="2867025" y="4573769"/>
            <a:ext cx="1543200" cy="1200"/>
          </a:xfrm>
          <a:prstGeom prst="straightConnector1">
            <a:avLst/>
          </a:prstGeom>
          <a:noFill/>
          <a:ln w="19050" cap="flat" cmpd="sng">
            <a:solidFill>
              <a:srgbClr val="44444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"/>
          <p:cNvSpPr txBox="1">
            <a:spLocks noGrp="1"/>
          </p:cNvSpPr>
          <p:nvPr>
            <p:ph type="body" idx="2"/>
          </p:nvPr>
        </p:nvSpPr>
        <p:spPr>
          <a:xfrm>
            <a:off x="2152438" y="1026075"/>
            <a:ext cx="1828200" cy="15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4999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دعم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مخصص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برامج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إرشاد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ومشاركة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مجتمعية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خلال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المنتديات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والنقاشات</a:t>
            </a:r>
            <a:r>
              <a:rPr lang="en-GB" dirty="0">
                <a:solidFill>
                  <a:schemeClr val="bg2"/>
                </a:solidFill>
              </a:rPr>
              <a:t/>
            </a:r>
            <a:br>
              <a:rPr lang="en-GB" dirty="0">
                <a:solidFill>
                  <a:schemeClr val="bg2"/>
                </a:solidFill>
              </a:rPr>
            </a:br>
            <a:endParaRPr dirty="0">
              <a:solidFill>
                <a:schemeClr val="bg2"/>
              </a:solidFill>
            </a:endParaRPr>
          </a:p>
          <a:p>
            <a:pPr marL="224999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مشاركة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نشطة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تفاعل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منتظم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خلال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الندوات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عبر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الإنترنت</a:t>
            </a:r>
            <a:r>
              <a:rPr lang="en-GB" dirty="0">
                <a:solidFill>
                  <a:schemeClr val="bg2"/>
                </a:solidFill>
              </a:rPr>
              <a:t>، </a:t>
            </a:r>
            <a:r>
              <a:rPr lang="en-GB" dirty="0" err="1">
                <a:solidFill>
                  <a:schemeClr val="bg2"/>
                </a:solidFill>
              </a:rPr>
              <a:t>والمحادثات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المهنية</a:t>
            </a:r>
            <a:r>
              <a:rPr lang="en-GB" dirty="0">
                <a:solidFill>
                  <a:schemeClr val="bg2"/>
                </a:solidFill>
              </a:rPr>
              <a:t>، </a:t>
            </a:r>
            <a:r>
              <a:rPr lang="en-GB" dirty="0" err="1">
                <a:solidFill>
                  <a:schemeClr val="bg2"/>
                </a:solidFill>
              </a:rPr>
              <a:t>وتغذية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راجعة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المتعلمين</a:t>
            </a:r>
            <a:endParaRPr dirty="0">
              <a:solidFill>
                <a:schemeClr val="bg2"/>
              </a:solidFill>
            </a:endParaRPr>
          </a:p>
          <a:p>
            <a:pPr marL="224999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  <a:p>
            <a:pPr marL="224999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التركيز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على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نجاح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المتعلمين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توافق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قوي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بين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علاقات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العملاء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ورؤية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مهارة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تك</a:t>
            </a:r>
            <a:r>
              <a:rPr lang="en-GB" dirty="0">
                <a:solidFill>
                  <a:schemeClr val="bg2"/>
                </a:solidFill>
              </a:rPr>
              <a:t>، </a:t>
            </a:r>
            <a:r>
              <a:rPr lang="en-GB" dirty="0" err="1">
                <a:solidFill>
                  <a:schemeClr val="bg2"/>
                </a:solidFill>
              </a:rPr>
              <a:t>مع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إدارة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موارد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فعّالة</a:t>
            </a:r>
            <a:r>
              <a:rPr lang="en-GB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  <a:p>
            <a:pPr marL="224999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6"/>
          </p:nvPr>
        </p:nvSpPr>
        <p:spPr>
          <a:xfrm>
            <a:off x="2141220" y="2882522"/>
            <a:ext cx="1843430" cy="16012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المنصات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الإلكترونية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التوزيع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الأساسي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خلال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الموقع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الإلكتروني</a:t>
            </a:r>
            <a:r>
              <a:rPr lang="en-GB" dirty="0">
                <a:solidFill>
                  <a:schemeClr val="bg2"/>
                </a:solidFill>
              </a:rPr>
              <a:t>/</a:t>
            </a:r>
            <a:r>
              <a:rPr lang="en-GB" dirty="0" err="1">
                <a:solidFill>
                  <a:schemeClr val="bg2"/>
                </a:solidFill>
              </a:rPr>
              <a:t>التطبيق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لتقديم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الدورات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وتعزيز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مشاركة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المتعلمين</a:t>
            </a:r>
            <a:r>
              <a:rPr lang="en-GB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الوصول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الرقمي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التسويق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المباشر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خلال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وسائل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التواصل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الاجتماعي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والنشرات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الإخبارية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عبر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البريد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الإلكتروني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للحصول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على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التحديثات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والإعلانات</a:t>
            </a:r>
            <a:r>
              <a:rPr lang="en-GB" dirty="0">
                <a:solidFill>
                  <a:schemeClr val="bg2"/>
                </a:solidFill>
              </a:rPr>
              <a:t>.</a:t>
            </a:r>
            <a:br>
              <a:rPr lang="en-GB" dirty="0">
                <a:solidFill>
                  <a:schemeClr val="bg2"/>
                </a:solidFill>
              </a:rPr>
            </a:br>
            <a:endParaRPr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استراتيجية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 smtClean="0">
                <a:solidFill>
                  <a:schemeClr val="bg2"/>
                </a:solidFill>
              </a:rPr>
              <a:t>متكاملة</a:t>
            </a: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 err="1" smtClean="0">
                <a:solidFill>
                  <a:schemeClr val="bg2"/>
                </a:solidFill>
              </a:rPr>
              <a:t>نهج</a:t>
            </a: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متماسك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لضمان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توافق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القنوات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مع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تفضيلات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العملاء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وكفاءة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التكاليف</a:t>
            </a:r>
            <a:r>
              <a:rPr lang="en-GB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body" idx="3"/>
          </p:nvPr>
        </p:nvSpPr>
        <p:spPr>
          <a:xfrm>
            <a:off x="4067175" y="1066800"/>
            <a:ext cx="1754188" cy="34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bg2"/>
                </a:solidFill>
              </a:rPr>
              <a:t>تركيز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على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بناء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المهارات</a:t>
            </a:r>
            <a:r>
              <a:rPr lang="en-GB" sz="1200" dirty="0">
                <a:solidFill>
                  <a:schemeClr val="bg2"/>
                </a:solidFill>
              </a:rPr>
              <a:t>: </a:t>
            </a:r>
            <a:r>
              <a:rPr lang="en-GB" sz="1200" dirty="0" err="1">
                <a:solidFill>
                  <a:schemeClr val="bg2"/>
                </a:solidFill>
              </a:rPr>
              <a:t>تقدم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مهارة-تك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تدريبًا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في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تكنولوجيا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المعلومات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متاحًا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يعالج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الفجوة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في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المهارات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في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صناعة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التكنولوجيا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</a:rPr>
              <a:t>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bg2"/>
                </a:solidFill>
              </a:rPr>
              <a:t>ابتكارية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وشاملة</a:t>
            </a:r>
            <a:r>
              <a:rPr lang="en-GB" sz="1200" dirty="0">
                <a:solidFill>
                  <a:schemeClr val="bg2"/>
                </a:solidFill>
              </a:rPr>
              <a:t>: </a:t>
            </a:r>
            <a:r>
              <a:rPr lang="en-GB" sz="1200" dirty="0" err="1">
                <a:solidFill>
                  <a:schemeClr val="bg2"/>
                </a:solidFill>
              </a:rPr>
              <a:t>تقدم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دورات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باللغة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العربية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ولغة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الإشارة</a:t>
            </a:r>
            <a:r>
              <a:rPr lang="en-GB" sz="1200" dirty="0">
                <a:solidFill>
                  <a:schemeClr val="bg2"/>
                </a:solidFill>
              </a:rPr>
              <a:t>، </a:t>
            </a:r>
            <a:r>
              <a:rPr lang="en-GB" sz="1200" dirty="0" err="1">
                <a:solidFill>
                  <a:schemeClr val="bg2"/>
                </a:solidFill>
              </a:rPr>
              <a:t>مما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يضمن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الوصول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والملاءمة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للأسواق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المحلية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والمتنوعة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/>
                </a:solidFill>
              </a:rPr>
              <a:t>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bg2"/>
                </a:solidFill>
              </a:rPr>
              <a:t>تعلم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شامل</a:t>
            </a:r>
            <a:r>
              <a:rPr lang="en-GB" sz="1200" dirty="0">
                <a:solidFill>
                  <a:schemeClr val="bg2"/>
                </a:solidFill>
              </a:rPr>
              <a:t>: </a:t>
            </a:r>
            <a:r>
              <a:rPr lang="en-GB" sz="1200" dirty="0" err="1">
                <a:solidFill>
                  <a:schemeClr val="bg2"/>
                </a:solidFill>
              </a:rPr>
              <a:t>توفر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دورات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تقنية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وفرص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إرشاد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لمساعدة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المتعلمين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في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مساراتهم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  <a:r>
              <a:rPr lang="en-GB" sz="1200" dirty="0" err="1">
                <a:solidFill>
                  <a:schemeClr val="bg2"/>
                </a:solidFill>
              </a:rPr>
              <a:t>المهنية</a:t>
            </a:r>
            <a:r>
              <a:rPr lang="en-GB" sz="1200" dirty="0">
                <a:solidFill>
                  <a:schemeClr val="bg2"/>
                </a:solidFill>
              </a:rPr>
              <a:t>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cxnSp>
        <p:nvCxnSpPr>
          <p:cNvPr id="82" name="Google Shape;82;p1"/>
          <p:cNvCxnSpPr/>
          <p:nvPr/>
        </p:nvCxnSpPr>
        <p:spPr>
          <a:xfrm rot="10800000" flipH="1">
            <a:off x="286034" y="4569800"/>
            <a:ext cx="1543200" cy="1200"/>
          </a:xfrm>
          <a:prstGeom prst="straightConnector1">
            <a:avLst/>
          </a:prstGeom>
          <a:noFill/>
          <a:ln w="19050" cap="flat" cmpd="sng">
            <a:solidFill>
              <a:srgbClr val="4444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"/>
          <p:cNvCxnSpPr/>
          <p:nvPr/>
        </p:nvCxnSpPr>
        <p:spPr>
          <a:xfrm rot="10800000" flipH="1">
            <a:off x="6112075" y="4569825"/>
            <a:ext cx="1623000" cy="600"/>
          </a:xfrm>
          <a:prstGeom prst="straightConnector1">
            <a:avLst/>
          </a:prstGeom>
          <a:noFill/>
          <a:ln w="19050" cap="flat" cmpd="sng">
            <a:solidFill>
              <a:srgbClr val="44444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"/>
          <p:cNvCxnSpPr/>
          <p:nvPr/>
        </p:nvCxnSpPr>
        <p:spPr>
          <a:xfrm rot="10800000" flipH="1">
            <a:off x="7483675" y="759032"/>
            <a:ext cx="1623000" cy="600"/>
          </a:xfrm>
          <a:prstGeom prst="straightConnector1">
            <a:avLst/>
          </a:prstGeom>
          <a:noFill/>
          <a:ln w="3175" cap="flat" cmpd="sng">
            <a:solidFill>
              <a:srgbClr val="44444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"/>
          <p:cNvSpPr txBox="1">
            <a:spLocks noGrp="1"/>
          </p:cNvSpPr>
          <p:nvPr>
            <p:ph type="body" idx="5"/>
          </p:nvPr>
        </p:nvSpPr>
        <p:spPr>
          <a:xfrm>
            <a:off x="7803200" y="768484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chemeClr val="dk2"/>
                </a:solidFill>
              </a:rPr>
              <a:t>الشركاء</a:t>
            </a:r>
            <a:r>
              <a:rPr lang="en-GB" sz="1200" b="1" dirty="0">
                <a:solidFill>
                  <a:schemeClr val="dk2"/>
                </a:solidFill>
              </a:rPr>
              <a:t> </a:t>
            </a:r>
            <a:r>
              <a:rPr lang="en-GB" sz="1200" b="1" dirty="0" err="1">
                <a:solidFill>
                  <a:schemeClr val="dk2"/>
                </a:solidFill>
              </a:rPr>
              <a:t>الرئيسيون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body" idx="5"/>
          </p:nvPr>
        </p:nvSpPr>
        <p:spPr>
          <a:xfrm>
            <a:off x="5969638" y="766776"/>
            <a:ext cx="1786800" cy="30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الأنشطة الرئيسية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5"/>
          </p:nvPr>
        </p:nvSpPr>
        <p:spPr>
          <a:xfrm>
            <a:off x="5918825" y="2655900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الموارد الرئيسية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5"/>
          </p:nvPr>
        </p:nvSpPr>
        <p:spPr>
          <a:xfrm>
            <a:off x="4069400" y="750900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عروض القيمة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5"/>
          </p:nvPr>
        </p:nvSpPr>
        <p:spPr>
          <a:xfrm>
            <a:off x="2164400" y="750900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علاقات العملاء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5"/>
          </p:nvPr>
        </p:nvSpPr>
        <p:spPr>
          <a:xfrm>
            <a:off x="2164400" y="2645920"/>
            <a:ext cx="1786800" cy="29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chemeClr val="dk2"/>
                </a:solidFill>
              </a:rPr>
              <a:t>قنوات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5"/>
          </p:nvPr>
        </p:nvSpPr>
        <p:spPr>
          <a:xfrm>
            <a:off x="259400" y="750900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شرائح العملاء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5"/>
          </p:nvPr>
        </p:nvSpPr>
        <p:spPr>
          <a:xfrm>
            <a:off x="7727000" y="4560900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هيكلِ تكاليف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body" idx="5"/>
          </p:nvPr>
        </p:nvSpPr>
        <p:spPr>
          <a:xfrm>
            <a:off x="3993200" y="4560900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</a:rPr>
              <a:t>المنافسون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body" idx="5"/>
          </p:nvPr>
        </p:nvSpPr>
        <p:spPr>
          <a:xfrm>
            <a:off x="869000" y="4560900"/>
            <a:ext cx="1786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err="1">
                <a:solidFill>
                  <a:schemeClr val="dk2"/>
                </a:solidFill>
              </a:rPr>
              <a:t>مصادر</a:t>
            </a:r>
            <a:r>
              <a:rPr lang="en-GB" sz="1200" b="1" dirty="0">
                <a:solidFill>
                  <a:schemeClr val="dk2"/>
                </a:solidFill>
              </a:rPr>
              <a:t> </a:t>
            </a:r>
            <a:r>
              <a:rPr lang="en-GB" sz="1200" b="1" dirty="0" err="1">
                <a:solidFill>
                  <a:schemeClr val="dk2"/>
                </a:solidFill>
              </a:rPr>
              <a:t>الإيرادات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59400" y="194150"/>
            <a:ext cx="9363600" cy="35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5"/>
          </p:nvPr>
        </p:nvSpPr>
        <p:spPr>
          <a:xfrm>
            <a:off x="7483675" y="254700"/>
            <a:ext cx="21576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</a:rPr>
              <a:t>مـخطط نمـوذج العمـل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4"/>
          </p:nvPr>
        </p:nvSpPr>
        <p:spPr>
          <a:xfrm>
            <a:off x="5951538" y="990563"/>
            <a:ext cx="1754100" cy="153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إنشاء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وتقديم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الدورات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التركيز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على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تقديم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تعليم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عالي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الجودة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في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تكنولوجيا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المعلومات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مصمم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وفقًا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للاحتياجات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المحلية</a:t>
            </a:r>
            <a:endParaRPr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بناء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منصة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تعليمية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توزيع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الدورات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عبر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الإنترنت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والمشاركة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المجتمعية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من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خلال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برامج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الإرشاد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والندوات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عبر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الإنترنت</a:t>
            </a:r>
            <a:endParaRPr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سد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الفجوات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في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المهارات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تقديم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حلول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عملية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لتلبية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متطلبات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سوق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العمل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في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مصر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>
                <a:solidFill>
                  <a:schemeClr val="bg2"/>
                </a:solidFill>
              </a:rPr>
              <a:t>والمنطقة</a:t>
            </a:r>
            <a:r>
              <a:rPr lang="en-GB" dirty="0">
                <a:solidFill>
                  <a:schemeClr val="bg2"/>
                </a:solidFill>
              </a:rPr>
              <a:t> </a:t>
            </a:r>
            <a:endParaRPr dirty="0">
              <a:solidFill>
                <a:schemeClr val="bg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90043" y="2642821"/>
            <a:ext cx="1700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os Chronos">
      <a:dk1>
        <a:srgbClr val="444444"/>
      </a:dk1>
      <a:lt1>
        <a:srgbClr val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444</Words>
  <Application>Microsoft Office PowerPoint</Application>
  <PresentationFormat>A4 Paper (210x297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Papanikolaou</dc:creator>
  <cp:lastModifiedBy>Mohamed</cp:lastModifiedBy>
  <cp:revision>8</cp:revision>
  <dcterms:created xsi:type="dcterms:W3CDTF">2019-04-01T16:49:19Z</dcterms:created>
  <dcterms:modified xsi:type="dcterms:W3CDTF">2024-10-20T15:29:14Z</dcterms:modified>
</cp:coreProperties>
</file>