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294" r:id="rId3"/>
    <p:sldId id="295" r:id="rId4"/>
    <p:sldId id="296" r:id="rId5"/>
    <p:sldId id="297" r:id="rId6"/>
    <p:sldId id="298" r:id="rId7"/>
    <p:sldId id="307" r:id="rId8"/>
    <p:sldId id="299" r:id="rId9"/>
    <p:sldId id="300" r:id="rId10"/>
    <p:sldId id="302" r:id="rId11"/>
    <p:sldId id="303" r:id="rId12"/>
    <p:sldId id="301" r:id="rId13"/>
    <p:sldId id="305" r:id="rId14"/>
    <p:sldId id="306" r:id="rId15"/>
    <p:sldId id="304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96BF"/>
    <a:srgbClr val="111111"/>
    <a:srgbClr val="AC63FA"/>
    <a:srgbClr val="EF553B"/>
    <a:srgbClr val="ADDACF"/>
    <a:srgbClr val="00CD95"/>
    <a:srgbClr val="66C4CC"/>
    <a:srgbClr val="272A2F"/>
    <a:srgbClr val="0594B4"/>
    <a:srgbClr val="C7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66AF7-A10F-4D64-B2E7-DA3083221450}" v="234" dt="2021-07-24T19:49:05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>
        <p:scale>
          <a:sx n="125" d="100"/>
          <a:sy n="125" d="100"/>
        </p:scale>
        <p:origin x="-989" y="-8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43CF7-191C-46B3-A338-9BA431708A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A6D65C2-90DE-4F6D-AAE0-6BAB24A9BF25}">
      <dgm:prSet/>
      <dgm:spPr/>
      <dgm:t>
        <a:bodyPr/>
        <a:lstStyle/>
        <a:p>
          <a:r>
            <a:rPr lang="en-US"/>
            <a:t>E-commerce </a:t>
          </a:r>
        </a:p>
      </dgm:t>
    </dgm:pt>
    <dgm:pt modelId="{73DD36F6-4185-4DB9-A3F8-877E4E5F713D}" type="parTrans" cxnId="{B0E85ED1-C71D-4BA8-9C4C-60A5E3D1848B}">
      <dgm:prSet/>
      <dgm:spPr/>
      <dgm:t>
        <a:bodyPr/>
        <a:lstStyle/>
        <a:p>
          <a:endParaRPr lang="en-US"/>
        </a:p>
      </dgm:t>
    </dgm:pt>
    <dgm:pt modelId="{BB546188-78A6-433E-A7BA-F6E71C075F89}" type="sibTrans" cxnId="{B0E85ED1-C71D-4BA8-9C4C-60A5E3D1848B}">
      <dgm:prSet/>
      <dgm:spPr/>
      <dgm:t>
        <a:bodyPr/>
        <a:lstStyle/>
        <a:p>
          <a:endParaRPr lang="en-US"/>
        </a:p>
      </dgm:t>
    </dgm:pt>
    <dgm:pt modelId="{84BA24A1-9C1B-4DF3-850B-1B8574BA59C0}">
      <dgm:prSet/>
      <dgm:spPr/>
      <dgm:t>
        <a:bodyPr/>
        <a:lstStyle/>
        <a:p>
          <a:r>
            <a:rPr lang="en-US"/>
            <a:t>Impact of reviews</a:t>
          </a:r>
        </a:p>
      </dgm:t>
    </dgm:pt>
    <dgm:pt modelId="{E9DC0D41-080A-463E-82ED-75B6A432488F}" type="parTrans" cxnId="{D2C930D4-A0AA-4779-809E-D6A62A726022}">
      <dgm:prSet/>
      <dgm:spPr/>
      <dgm:t>
        <a:bodyPr/>
        <a:lstStyle/>
        <a:p>
          <a:endParaRPr lang="en-US"/>
        </a:p>
      </dgm:t>
    </dgm:pt>
    <dgm:pt modelId="{4B1FAD20-104A-498E-A61D-C40630DC6018}" type="sibTrans" cxnId="{D2C930D4-A0AA-4779-809E-D6A62A726022}">
      <dgm:prSet/>
      <dgm:spPr/>
      <dgm:t>
        <a:bodyPr/>
        <a:lstStyle/>
        <a:p>
          <a:endParaRPr lang="en-US"/>
        </a:p>
      </dgm:t>
    </dgm:pt>
    <dgm:pt modelId="{05417A39-B5C9-49B9-859F-91BA1D3E7E44}" type="pres">
      <dgm:prSet presAssocID="{EED43CF7-191C-46B3-A338-9BA431708A28}" presName="root" presStyleCnt="0">
        <dgm:presLayoutVars>
          <dgm:dir/>
          <dgm:resizeHandles val="exact"/>
        </dgm:presLayoutVars>
      </dgm:prSet>
      <dgm:spPr/>
    </dgm:pt>
    <dgm:pt modelId="{CE67173A-5DF3-4C35-95F5-6BA3107C07EE}" type="pres">
      <dgm:prSet presAssocID="{CA6D65C2-90DE-4F6D-AAE0-6BAB24A9BF25}" presName="compNode" presStyleCnt="0"/>
      <dgm:spPr/>
    </dgm:pt>
    <dgm:pt modelId="{FBCA11DA-25A1-45D4-ADA2-DF550BD414CE}" type="pres">
      <dgm:prSet presAssocID="{CA6D65C2-90DE-4F6D-AAE0-6BAB24A9BF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70E3BFF-AB3D-4E54-A22A-487E3DAAA5DA}" type="pres">
      <dgm:prSet presAssocID="{CA6D65C2-90DE-4F6D-AAE0-6BAB24A9BF25}" presName="spaceRect" presStyleCnt="0"/>
      <dgm:spPr/>
    </dgm:pt>
    <dgm:pt modelId="{EF16B96C-51FC-4D16-8702-FA86A5B302E1}" type="pres">
      <dgm:prSet presAssocID="{CA6D65C2-90DE-4F6D-AAE0-6BAB24A9BF25}" presName="textRect" presStyleLbl="revTx" presStyleIdx="0" presStyleCnt="2">
        <dgm:presLayoutVars>
          <dgm:chMax val="1"/>
          <dgm:chPref val="1"/>
        </dgm:presLayoutVars>
      </dgm:prSet>
      <dgm:spPr/>
    </dgm:pt>
    <dgm:pt modelId="{FCB1DC6C-8B8D-4CAD-8396-BE5AA9E9D110}" type="pres">
      <dgm:prSet presAssocID="{BB546188-78A6-433E-A7BA-F6E71C075F89}" presName="sibTrans" presStyleCnt="0"/>
      <dgm:spPr/>
    </dgm:pt>
    <dgm:pt modelId="{AF953704-9BAC-4C6D-8E0C-20F044E9D90D}" type="pres">
      <dgm:prSet presAssocID="{84BA24A1-9C1B-4DF3-850B-1B8574BA59C0}" presName="compNode" presStyleCnt="0"/>
      <dgm:spPr/>
    </dgm:pt>
    <dgm:pt modelId="{205D4574-6A0E-45EA-A344-A12477FB90D5}" type="pres">
      <dgm:prSet presAssocID="{84BA24A1-9C1B-4DF3-850B-1B8574BA59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00A632F-832E-40D3-82BB-41FB00E537D8}" type="pres">
      <dgm:prSet presAssocID="{84BA24A1-9C1B-4DF3-850B-1B8574BA59C0}" presName="spaceRect" presStyleCnt="0"/>
      <dgm:spPr/>
    </dgm:pt>
    <dgm:pt modelId="{22FBCE74-B4FB-4937-81BF-45131A76F586}" type="pres">
      <dgm:prSet presAssocID="{84BA24A1-9C1B-4DF3-850B-1B8574BA59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20EA47-C57E-4AD4-9CCA-84BB209E2122}" type="presOf" srcId="{84BA24A1-9C1B-4DF3-850B-1B8574BA59C0}" destId="{22FBCE74-B4FB-4937-81BF-45131A76F586}" srcOrd="0" destOrd="0" presId="urn:microsoft.com/office/officeart/2018/2/layout/IconLabelList"/>
    <dgm:cxn modelId="{AD5C0950-136A-4976-87F3-FAC011DF9897}" type="presOf" srcId="{CA6D65C2-90DE-4F6D-AAE0-6BAB24A9BF25}" destId="{EF16B96C-51FC-4D16-8702-FA86A5B302E1}" srcOrd="0" destOrd="0" presId="urn:microsoft.com/office/officeart/2018/2/layout/IconLabelList"/>
    <dgm:cxn modelId="{B0E85ED1-C71D-4BA8-9C4C-60A5E3D1848B}" srcId="{EED43CF7-191C-46B3-A338-9BA431708A28}" destId="{CA6D65C2-90DE-4F6D-AAE0-6BAB24A9BF25}" srcOrd="0" destOrd="0" parTransId="{73DD36F6-4185-4DB9-A3F8-877E4E5F713D}" sibTransId="{BB546188-78A6-433E-A7BA-F6E71C075F89}"/>
    <dgm:cxn modelId="{4B3A19D3-8BCF-4BB9-9847-930C09ECB193}" type="presOf" srcId="{EED43CF7-191C-46B3-A338-9BA431708A28}" destId="{05417A39-B5C9-49B9-859F-91BA1D3E7E44}" srcOrd="0" destOrd="0" presId="urn:microsoft.com/office/officeart/2018/2/layout/IconLabelList"/>
    <dgm:cxn modelId="{D2C930D4-A0AA-4779-809E-D6A62A726022}" srcId="{EED43CF7-191C-46B3-A338-9BA431708A28}" destId="{84BA24A1-9C1B-4DF3-850B-1B8574BA59C0}" srcOrd="1" destOrd="0" parTransId="{E9DC0D41-080A-463E-82ED-75B6A432488F}" sibTransId="{4B1FAD20-104A-498E-A61D-C40630DC6018}"/>
    <dgm:cxn modelId="{DDB1A44A-AD59-4B04-8CE3-1E4BDB3A42FF}" type="presParOf" srcId="{05417A39-B5C9-49B9-859F-91BA1D3E7E44}" destId="{CE67173A-5DF3-4C35-95F5-6BA3107C07EE}" srcOrd="0" destOrd="0" presId="urn:microsoft.com/office/officeart/2018/2/layout/IconLabelList"/>
    <dgm:cxn modelId="{64FE72C3-BA58-458D-B597-88C63B460767}" type="presParOf" srcId="{CE67173A-5DF3-4C35-95F5-6BA3107C07EE}" destId="{FBCA11DA-25A1-45D4-ADA2-DF550BD414CE}" srcOrd="0" destOrd="0" presId="urn:microsoft.com/office/officeart/2018/2/layout/IconLabelList"/>
    <dgm:cxn modelId="{B7517C53-891B-4C33-ABDF-5455C4CA2AD5}" type="presParOf" srcId="{CE67173A-5DF3-4C35-95F5-6BA3107C07EE}" destId="{F70E3BFF-AB3D-4E54-A22A-487E3DAAA5DA}" srcOrd="1" destOrd="0" presId="urn:microsoft.com/office/officeart/2018/2/layout/IconLabelList"/>
    <dgm:cxn modelId="{21FF1591-FF85-4C2C-9F47-A59E11FA8CD9}" type="presParOf" srcId="{CE67173A-5DF3-4C35-95F5-6BA3107C07EE}" destId="{EF16B96C-51FC-4D16-8702-FA86A5B302E1}" srcOrd="2" destOrd="0" presId="urn:microsoft.com/office/officeart/2018/2/layout/IconLabelList"/>
    <dgm:cxn modelId="{EAF63CC4-DF35-4E21-A1DE-D81211A04A78}" type="presParOf" srcId="{05417A39-B5C9-49B9-859F-91BA1D3E7E44}" destId="{FCB1DC6C-8B8D-4CAD-8396-BE5AA9E9D110}" srcOrd="1" destOrd="0" presId="urn:microsoft.com/office/officeart/2018/2/layout/IconLabelList"/>
    <dgm:cxn modelId="{DFE347B9-B205-4192-8213-C587747539C1}" type="presParOf" srcId="{05417A39-B5C9-49B9-859F-91BA1D3E7E44}" destId="{AF953704-9BAC-4C6D-8E0C-20F044E9D90D}" srcOrd="2" destOrd="0" presId="urn:microsoft.com/office/officeart/2018/2/layout/IconLabelList"/>
    <dgm:cxn modelId="{134A20C8-D681-45A2-9489-B41886A341CE}" type="presParOf" srcId="{AF953704-9BAC-4C6D-8E0C-20F044E9D90D}" destId="{205D4574-6A0E-45EA-A344-A12477FB90D5}" srcOrd="0" destOrd="0" presId="urn:microsoft.com/office/officeart/2018/2/layout/IconLabelList"/>
    <dgm:cxn modelId="{D7921D4C-F784-420E-A1DD-15A84749E66E}" type="presParOf" srcId="{AF953704-9BAC-4C6D-8E0C-20F044E9D90D}" destId="{000A632F-832E-40D3-82BB-41FB00E537D8}" srcOrd="1" destOrd="0" presId="urn:microsoft.com/office/officeart/2018/2/layout/IconLabelList"/>
    <dgm:cxn modelId="{6AB7CED7-C9DF-495E-9081-FAF15E1B6915}" type="presParOf" srcId="{AF953704-9BAC-4C6D-8E0C-20F044E9D90D}" destId="{22FBCE74-B4FB-4937-81BF-45131A76F5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11DA-25A1-45D4-ADA2-DF550BD414CE}">
      <dsp:nvSpPr>
        <dsp:cNvPr id="0" name=""/>
        <dsp:cNvSpPr/>
      </dsp:nvSpPr>
      <dsp:spPr>
        <a:xfrm>
          <a:off x="1574063" y="42988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B96C-51FC-4D16-8702-FA86A5B302E1}">
      <dsp:nvSpPr>
        <dsp:cNvPr id="0" name=""/>
        <dsp:cNvSpPr/>
      </dsp:nvSpPr>
      <dsp:spPr>
        <a:xfrm>
          <a:off x="386063" y="284402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E-commerce </a:t>
          </a:r>
        </a:p>
      </dsp:txBody>
      <dsp:txXfrm>
        <a:off x="386063" y="2844026"/>
        <a:ext cx="4320000" cy="720000"/>
      </dsp:txXfrm>
    </dsp:sp>
    <dsp:sp modelId="{205D4574-6A0E-45EA-A344-A12477FB90D5}">
      <dsp:nvSpPr>
        <dsp:cNvPr id="0" name=""/>
        <dsp:cNvSpPr/>
      </dsp:nvSpPr>
      <dsp:spPr>
        <a:xfrm>
          <a:off x="6650063" y="42988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CE74-B4FB-4937-81BF-45131A76F586}">
      <dsp:nvSpPr>
        <dsp:cNvPr id="0" name=""/>
        <dsp:cNvSpPr/>
      </dsp:nvSpPr>
      <dsp:spPr>
        <a:xfrm>
          <a:off x="5462063" y="284402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Impact of reviews</a:t>
          </a:r>
        </a:p>
      </dsp:txBody>
      <dsp:txXfrm>
        <a:off x="5462063" y="284402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8EBDB-9E27-42DB-A71C-A97646BC799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300BE-8409-4817-ABA3-25A9D4B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491A-8DB9-4ADD-96FF-F0D9FE0D4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FE9D-425D-4B4C-A923-E34E50CF1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E558-D7A1-4393-85E6-57655E75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825C8-DB49-48E6-A1D0-ADFDAEC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DF7E-37F7-4FD0-A48A-A0CC2EF4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4501-6B8E-4199-A20F-932B5A2B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6BAAA-DC34-4943-BDAC-BFEAD618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BA29-08D4-4F7E-8660-C62FE04C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B07F-E767-4159-A26D-740ED09F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E94D-3E6B-406B-AFAB-00600CF7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7690E-9C43-406A-979F-3D443CD7D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79DC3-FE4F-4186-A7AB-8A1F32C27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824C-CFCB-4B2A-8375-F93EBDCD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B5F4-6A5C-4185-8E51-D26A1FF6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1792-E2E5-4D3C-AB55-9E04F048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7E8B-BEF3-4C31-8F40-E7FF7C6C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1490-6311-4406-8AEE-3460A689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1CCA-FE3A-452F-AC61-8D681E69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E80C-8325-43E4-B0C4-77DFAA71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E5DB-E360-4CD4-8067-F6FEB541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7546-6F1E-4B44-AC07-4AE07541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1182-0C7A-4F67-B557-E38880280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2715-3B82-4687-BFC9-F4A9CC14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8CE95-3639-47C8-A907-C7CF3B22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B9E92-F673-4429-B6AD-FD4625CA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9263-FFD9-44FF-9454-4DB65CC4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46B3-1CA4-4A42-83B2-BA5665190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975A1-8D8A-4279-9811-42889906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FAEC-CCA1-409F-AB9A-B118B887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C5CD-C4A5-4CFE-8B25-56B3EE31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5AB2-626A-4AD3-A98D-C4168E69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0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34AA-E76F-4435-B48B-3B53EF01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46DB-FEE3-4F42-B35D-FFA3423A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99A72-E46B-40C2-9327-D7E0DA74E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A58B0-DC42-4500-907F-A74F6EF13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62B88-5A9F-4D9B-B017-E4C9DC7FF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C7447-B4D7-4E4B-BD79-88274846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B86EF-EFB4-48F1-9EE8-5B81D45E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47038-4DEE-4F6C-A76B-D23626D4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1C20-6056-4AB9-AF7A-0A63C0B8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DBF1F-D4FF-4AEE-82A4-0E8870EB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C5229-3C7C-45A9-9921-04CDEC4C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F0A45-01F3-4DD5-B480-F57FC97D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0761E-C643-483B-99D6-2CD1CB5D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719A0-A3E8-4AEB-B2AD-A64D9354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D9F5B-29AF-4B7A-BE30-7043E9D1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A93F-3A62-4F0C-A8DF-B522B5C8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3E0E-338B-4EB9-B1C7-07C6D51E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A08C-D934-48C1-AD1A-8858FB6DA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2F868-71DE-492D-B5FA-F080110C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CBF16-5462-46B8-96BF-B73690F8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A9C0-E5B3-4565-BA33-12D2AD1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6958-D76B-46EC-93BB-A315AD60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7FC6D-BE12-4CD1-9555-0283429EC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B8E65-1C83-43AB-9DAB-5BFCE45CE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4E07E-61C8-439D-927B-BB33DF88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6645-DCCC-4DDD-BA11-167AB70B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3DAD-1631-4F00-A110-A3DA8139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24D5-A9CF-46CB-86E7-6DD9119C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E7E-054F-46DB-8326-58D70EE7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8082-0E32-4842-8B2A-71DEEB0B0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B9FD-F6D3-4CE3-ACAA-239E79ABE56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BE88B-FCF6-43DB-92BD-F57CC1269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68736-9E3D-4379-BAAC-1AC4906E7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436C-5CB8-4E5A-B169-F63C65FC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6C25C-4FB8-447D-9EE4-8BA6E7D15CD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643467" y="844635"/>
            <a:ext cx="4620584" cy="258436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Fake Reviews Detection System &amp; Product Real 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ACEF1-F747-4063-ABB8-98AF0B2BBD82}"/>
              </a:ext>
            </a:extLst>
          </p:cNvPr>
          <p:cNvSpPr>
            <a:spLocks noGrp="1" noChangeAspect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sz="2000"/>
              <a:t>Supervised by</a:t>
            </a:r>
          </a:p>
          <a:p>
            <a:r>
              <a:rPr lang="en-US" sz="2000"/>
              <a:t>Dr. Mustafa Elgendy</a:t>
            </a:r>
            <a:endParaRPr lang="en-US" sz="2000" dirty="0"/>
          </a:p>
        </p:txBody>
      </p:sp>
      <p:pic>
        <p:nvPicPr>
          <p:cNvPr id="74" name="Picture 73" descr="One glowing star standing among other dim stars on green pastel colour background">
            <a:extLst>
              <a:ext uri="{FF2B5EF4-FFF2-40B4-BE49-F238E27FC236}">
                <a16:creationId xmlns:a16="http://schemas.microsoft.com/office/drawing/2014/main" id="{69F245B9-B286-534D-FA88-7C43538B8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19343" r="1544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46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64A2C-29EC-AE8D-312E-8CD50F96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Summarization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A230A-CDD5-21EC-9038-12189C24D221}"/>
              </a:ext>
            </a:extLst>
          </p:cNvPr>
          <p:cNvSpPr txBox="1"/>
          <p:nvPr/>
        </p:nvSpPr>
        <p:spPr>
          <a:xfrm>
            <a:off x="1167952" y="3077477"/>
            <a:ext cx="5206134" cy="137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we have tested and compared two models </a:t>
            </a:r>
          </a:p>
          <a:p>
            <a:pPr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1- from scratch model Depends on RNN(LSTM)</a:t>
            </a:r>
          </a:p>
          <a:p>
            <a:pPr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2- pretrained model depends on transformer (</a:t>
            </a:r>
            <a:r>
              <a:rPr lang="en-US" sz="1674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simplet5</a:t>
            </a:r>
            <a:r>
              <a:rPr lang="en-US" sz="1674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endParaRPr lang="en-US" dirty="0"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ACA337-BD46-281B-8D7F-74F0B86D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46786"/>
              </p:ext>
            </p:extLst>
          </p:nvPr>
        </p:nvGraphicFramePr>
        <p:xfrm>
          <a:off x="7369420" y="3026359"/>
          <a:ext cx="4250988" cy="25097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5494">
                  <a:extLst>
                    <a:ext uri="{9D8B030D-6E8A-4147-A177-3AD203B41FA5}">
                      <a16:colId xmlns:a16="http://schemas.microsoft.com/office/drawing/2014/main" val="3701003043"/>
                    </a:ext>
                  </a:extLst>
                </a:gridCol>
                <a:gridCol w="2125494">
                  <a:extLst>
                    <a:ext uri="{9D8B030D-6E8A-4147-A177-3AD203B41FA5}">
                      <a16:colId xmlns:a16="http://schemas.microsoft.com/office/drawing/2014/main" val="4260102571"/>
                    </a:ext>
                  </a:extLst>
                </a:gridCol>
              </a:tblGrid>
              <a:tr h="8365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Model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6250"/>
                  </a:ext>
                </a:extLst>
              </a:tr>
              <a:tr h="836578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LSTM</a:t>
                      </a:r>
                      <a:endParaRPr lang="en-US" b="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42345"/>
                  </a:ext>
                </a:extLst>
              </a:tr>
              <a:tr h="83657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simplet5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541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E7E45B-05D7-47F6-BDDA-1483AE325528}"/>
              </a:ext>
            </a:extLst>
          </p:cNvPr>
          <p:cNvSpPr txBox="1"/>
          <p:nvPr/>
        </p:nvSpPr>
        <p:spPr>
          <a:xfrm>
            <a:off x="838200" y="4638523"/>
            <a:ext cx="4836067" cy="703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We can find that</a:t>
            </a:r>
            <a:r>
              <a:rPr lang="en-US" sz="1674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1674" kern="1200" dirty="0">
                <a:solidFill>
                  <a:srgbClr val="005897"/>
                </a:solidFill>
                <a:latin typeface="+mj-lt"/>
                <a:ea typeface="+mn-ea"/>
                <a:cs typeface="+mn-cs"/>
              </a:rPr>
              <a:t>simplet5</a:t>
            </a:r>
            <a:r>
              <a:rPr lang="en-US" sz="1674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is more effective than LSTM</a:t>
            </a:r>
          </a:p>
          <a:p>
            <a:pPr>
              <a:spcAft>
                <a:spcPts val="600"/>
              </a:spcAft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56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A01E-7FF6-452B-9DFB-703A26D5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5334000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Summarization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A209AC-29B2-B676-3328-E572422D3B1D}"/>
              </a:ext>
            </a:extLst>
          </p:cNvPr>
          <p:cNvSpPr txBox="1"/>
          <p:nvPr/>
        </p:nvSpPr>
        <p:spPr>
          <a:xfrm>
            <a:off x="762000" y="2551176"/>
            <a:ext cx="5334000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/>
              <a:t>Local screen indicates: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/>
              <a:t>The Actual and expected summary.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/>
              <a:t>The summarized review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82A65C-B810-7B5C-17F2-DC262AD1A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47"/>
          <a:stretch/>
        </p:blipFill>
        <p:spPr>
          <a:xfrm>
            <a:off x="7055338" y="871146"/>
            <a:ext cx="4258479" cy="253132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99F9153-5B95-4B1D-0BB1-E160F4263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7" r="40811" b="1"/>
          <a:stretch/>
        </p:blipFill>
        <p:spPr>
          <a:xfrm>
            <a:off x="7055338" y="3461280"/>
            <a:ext cx="4258478" cy="25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5395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A459-7789-C806-3436-18313C9B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AI 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82944F-7132-7A45-B010-8E4DDCC71E80}"/>
              </a:ext>
            </a:extLst>
          </p:cNvPr>
          <p:cNvSpPr txBox="1"/>
          <p:nvPr/>
        </p:nvSpPr>
        <p:spPr>
          <a:xfrm>
            <a:off x="762000" y="2551176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system boasts many features that enhance online shopping, including: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Spam detection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Review Summarization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Sentiment analysis</a:t>
            </a:r>
            <a:r>
              <a:rPr lang="en-US" sz="2000" b="1" dirty="0"/>
              <a:t>	</a:t>
            </a:r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2DC930FD-1C3F-5E70-755D-9494C1849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81" r="5060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1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A6B27-1DA4-F2A1-AE97-1E1D4C3A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6814A-EDFA-8EC1-3549-389ABF3FB9E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The dataset contains about:</a:t>
            </a:r>
            <a:endParaRPr lang="en-US" sz="1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1,800,000  samples in each polarity sentiment.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3 columns: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polarity - 1 for negative and 2 for positive </a:t>
            </a:r>
          </a:p>
          <a:p>
            <a:pPr marL="6286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         we replaced it (0 for negative and 1 for positive).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title - review heading we dropped it.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text - review body.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Unique values.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 No null values.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 No missing values.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616E49D-6CAD-E46C-45FA-7440119D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7"/>
            <a:ext cx="690372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9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A157F-3D5C-9D9C-47DA-2DC0B3D6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analysis	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3DC0A-0E2C-8BC9-97A0-15C64B778434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D59EDB-242D-8C44-76BC-BDECC7381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9188"/>
              </p:ext>
            </p:extLst>
          </p:nvPr>
        </p:nvGraphicFramePr>
        <p:xfrm>
          <a:off x="4654296" y="895010"/>
          <a:ext cx="7214618" cy="5040551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26862">
                  <a:extLst>
                    <a:ext uri="{9D8B030D-6E8A-4147-A177-3AD203B41FA5}">
                      <a16:colId xmlns:a16="http://schemas.microsoft.com/office/drawing/2014/main" val="2102615533"/>
                    </a:ext>
                  </a:extLst>
                </a:gridCol>
                <a:gridCol w="2047888">
                  <a:extLst>
                    <a:ext uri="{9D8B030D-6E8A-4147-A177-3AD203B41FA5}">
                      <a16:colId xmlns:a16="http://schemas.microsoft.com/office/drawing/2014/main" val="828147038"/>
                    </a:ext>
                  </a:extLst>
                </a:gridCol>
                <a:gridCol w="1760872">
                  <a:extLst>
                    <a:ext uri="{9D8B030D-6E8A-4147-A177-3AD203B41FA5}">
                      <a16:colId xmlns:a16="http://schemas.microsoft.com/office/drawing/2014/main" val="3226005794"/>
                    </a:ext>
                  </a:extLst>
                </a:gridCol>
                <a:gridCol w="1678996">
                  <a:extLst>
                    <a:ext uri="{9D8B030D-6E8A-4147-A177-3AD203B41FA5}">
                      <a16:colId xmlns:a16="http://schemas.microsoft.com/office/drawing/2014/main" val="3637462437"/>
                    </a:ext>
                  </a:extLst>
                </a:gridCol>
              </a:tblGrid>
              <a:tr h="715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 cap="none" spc="6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  <a:sym typeface="Arial"/>
                        </a:rPr>
                        <a:t>Model</a:t>
                      </a:r>
                      <a:r>
                        <a:rPr lang="en-US" sz="1700" b="0" kern="100" cap="none" spc="6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i="0" u="none" strike="noStrike" kern="100" cap="none" spc="6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  <a:sym typeface="Arial"/>
                        </a:rPr>
                        <a:t>Name</a:t>
                      </a:r>
                      <a:endParaRPr lang="en-US" sz="1700" b="0" i="0" u="none" strike="noStrike" kern="100" cap="none" spc="6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6483" marR="76483" marT="984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  <a:sym typeface="DM Sans"/>
                        </a:rPr>
                        <a:t>Training</a:t>
                      </a:r>
                      <a:r>
                        <a:rPr lang="en-US" sz="1700" b="0" kern="100" cap="none" spc="6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 Accuracy</a:t>
                      </a:r>
                      <a:endParaRPr lang="en-US" sz="1700" b="0" kern="100" cap="none" spc="6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483" marR="76483" marT="984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cap="none" spc="6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Validation Accuracy</a:t>
                      </a:r>
                      <a:endParaRPr lang="en-US" sz="1700" b="0" kern="100" cap="none" spc="6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483" marR="76483" marT="984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cap="none" spc="6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Confusion Matrix</a:t>
                      </a:r>
                      <a:endParaRPr lang="en-US" sz="1700" b="0" kern="100" cap="none" spc="6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483" marR="76483" marT="984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65108"/>
                  </a:ext>
                </a:extLst>
              </a:tr>
              <a:tr h="643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1500" b="1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kern="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0.903046875</a:t>
                      </a:r>
                      <a:endParaRPr lang="en-US" sz="1500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0.838125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[1359, 251]</a:t>
                      </a:r>
                    </a:p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[ 267, 1323]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634807"/>
                  </a:ext>
                </a:extLst>
              </a:tr>
              <a:tr h="596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0.762109375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0.72375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[1114, 496]</a:t>
                      </a:r>
                    </a:p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[ 388, 1202]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93662"/>
                  </a:ext>
                </a:extLst>
              </a:tr>
              <a:tr h="650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Decision Tree</a:t>
                      </a:r>
                      <a:endParaRPr lang="ar-EG" sz="1500" b="1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r-EG" sz="1500" b="1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0.718203125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0.683125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[1358, 252]</a:t>
                      </a:r>
                    </a:p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[ 762, 828]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655329"/>
                  </a:ext>
                </a:extLst>
              </a:tr>
              <a:tr h="596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SVC</a:t>
                      </a:r>
                      <a:endParaRPr lang="en-US" sz="1500" b="1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0.988828125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0.8425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[1367, 243]</a:t>
                      </a:r>
                    </a:p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[ 261, 1329]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10442"/>
                  </a:ext>
                </a:extLst>
              </a:tr>
              <a:tr h="596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1500" b="1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0.846640625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0.801875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[1258, 352]</a:t>
                      </a:r>
                    </a:p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[ 282, 1308]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836983"/>
                  </a:ext>
                </a:extLst>
              </a:tr>
              <a:tr h="596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XGB</a:t>
                      </a:r>
                      <a:endParaRPr lang="en-US" sz="1500" b="1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  <a:sym typeface="Arial"/>
                        </a:rPr>
                        <a:t>0.933203125</a:t>
                      </a:r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 </a:t>
                      </a:r>
                      <a:endParaRPr lang="en-US" sz="1500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0.8115625</a:t>
                      </a:r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 </a:t>
                      </a:r>
                      <a:endParaRPr lang="en-US" sz="1500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[1318, 292]</a:t>
                      </a:r>
                    </a:p>
                    <a:p>
                      <a:pPr algn="ctr"/>
                      <a:r>
                        <a:rPr lang="en-US" sz="1500" kern="100" cap="none" spc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[ 311, 1279]</a:t>
                      </a: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26605"/>
                  </a:ext>
                </a:extLst>
              </a:tr>
              <a:tr h="643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cap="none" spc="0" baseline="0" err="1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DistilBERT</a:t>
                      </a:r>
                      <a:endParaRPr lang="ar-EG" sz="1500" b="1" i="0" u="none" strike="noStrike" cap="none" spc="0" baseline="0">
                        <a:solidFill>
                          <a:schemeClr val="tx1"/>
                        </a:solidFill>
                        <a:latin typeface="+mj-lt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 baseline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0.924091</a:t>
                      </a:r>
                      <a:endParaRPr lang="en-US" sz="1500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 baseline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0.9</a:t>
                      </a:r>
                      <a:r>
                        <a:rPr lang="ar-EG" sz="1500" b="0" i="0" u="none" strike="noStrike" cap="none" spc="0" baseline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500" b="0" i="0" u="none" strike="noStrike" cap="none" spc="0" baseline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4091</a:t>
                      </a:r>
                      <a:endParaRPr lang="en-US" sz="1500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kern="100" cap="none" spc="0"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6483" marR="76483" marT="9840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227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0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7373A-8D1A-E12A-47AF-9DC8EC7F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analysis	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86786-C4D3-304E-62E4-B322B8E73270}"/>
              </a:ext>
            </a:extLst>
          </p:cNvPr>
          <p:cNvSpPr txBox="1"/>
          <p:nvPr/>
        </p:nvSpPr>
        <p:spPr>
          <a:xfrm>
            <a:off x="640080" y="4631161"/>
            <a:ext cx="6692827" cy="156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en-US" sz="2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2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71C5A8-0AEF-81BF-34BF-8C1D028B3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06319"/>
              </p:ext>
            </p:extLst>
          </p:nvPr>
        </p:nvGraphicFramePr>
        <p:xfrm>
          <a:off x="7367270" y="1997623"/>
          <a:ext cx="4437560" cy="3892670"/>
        </p:xfrm>
        <a:graphic>
          <a:graphicData uri="http://schemas.openxmlformats.org/drawingml/2006/table">
            <a:tbl>
              <a:tblPr firstRow="1" firstCol="1" bandRow="1"/>
              <a:tblGrid>
                <a:gridCol w="1079089">
                  <a:extLst>
                    <a:ext uri="{9D8B030D-6E8A-4147-A177-3AD203B41FA5}">
                      <a16:colId xmlns:a16="http://schemas.microsoft.com/office/drawing/2014/main" val="2102615533"/>
                    </a:ext>
                  </a:extLst>
                </a:gridCol>
                <a:gridCol w="1166210">
                  <a:extLst>
                    <a:ext uri="{9D8B030D-6E8A-4147-A177-3AD203B41FA5}">
                      <a16:colId xmlns:a16="http://schemas.microsoft.com/office/drawing/2014/main" val="828147038"/>
                    </a:ext>
                  </a:extLst>
                </a:gridCol>
                <a:gridCol w="1085087">
                  <a:extLst>
                    <a:ext uri="{9D8B030D-6E8A-4147-A177-3AD203B41FA5}">
                      <a16:colId xmlns:a16="http://schemas.microsoft.com/office/drawing/2014/main" val="3226005794"/>
                    </a:ext>
                  </a:extLst>
                </a:gridCol>
                <a:gridCol w="1107174">
                  <a:extLst>
                    <a:ext uri="{9D8B030D-6E8A-4147-A177-3AD203B41FA5}">
                      <a16:colId xmlns:a16="http://schemas.microsoft.com/office/drawing/2014/main" val="3637462437"/>
                    </a:ext>
                  </a:extLst>
                </a:gridCol>
              </a:tblGrid>
              <a:tr h="500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  <a:sym typeface="Arial"/>
                        </a:rPr>
                        <a:t>Model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  <a:sym typeface="Arial"/>
                        </a:rPr>
                        <a:t>Name</a:t>
                      </a:r>
                      <a:endParaRPr lang="en-US" sz="1400" b="0" i="0" u="none" strike="noStrike" kern="100" cap="none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  <a:sym typeface="DM Sans"/>
                        </a:rPr>
                        <a:t>Training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 Accuracy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Validation Accuracy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Confusion Matrix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965108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0.903046875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0.838125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[1359, 251]</a:t>
                      </a:r>
                    </a:p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[ 267, 1323]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634807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0.762109375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0.72375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[1114, 496]</a:t>
                      </a:r>
                    </a:p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[ 388, 1202]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593662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Decision Tree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0.718203125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0.683125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[1358, 252]</a:t>
                      </a:r>
                    </a:p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[ 762, 828]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55329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SVC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0.988828125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0.8425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[1367, 243]</a:t>
                      </a:r>
                    </a:p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[ 261, 1329]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610442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0.846640625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0.801875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[1258, 352]</a:t>
                      </a:r>
                    </a:p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[ 282, 1308]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836983"/>
                  </a:ext>
                </a:extLst>
              </a:tr>
              <a:tr h="496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XGB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  <a:sym typeface="Arial"/>
                        </a:rPr>
                        <a:t>0.933203125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 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0.8115625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 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[1318, 292]</a:t>
                      </a:r>
                    </a:p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[ 311, 1279]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526605"/>
                  </a:ext>
                </a:extLst>
              </a:tr>
              <a:tr h="496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baseline="0" dirty="0" err="1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DistilBERT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0.924091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0.9</a:t>
                      </a:r>
                      <a:r>
                        <a:rPr lang="ar-EG" sz="1400" b="0" i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4091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2273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E63C08-148F-A2C6-406D-6230F1F7B90E}"/>
              </a:ext>
            </a:extLst>
          </p:cNvPr>
          <p:cNvSpPr txBox="1"/>
          <p:nvPr/>
        </p:nvSpPr>
        <p:spPr>
          <a:xfrm>
            <a:off x="640080" y="5327035"/>
            <a:ext cx="4738028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We can find that</a:t>
            </a:r>
            <a:r>
              <a:rPr lang="en-US" sz="18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1800" b="0" i="0" u="none" strike="noStrike" cap="none" baseline="0" dirty="0" err="1">
                <a:solidFill>
                  <a:schemeClr val="tx1"/>
                </a:solidFill>
                <a:latin typeface="+mj-lt"/>
                <a:ea typeface="Arial"/>
                <a:cs typeface="Calibri" panose="020F0502020204030204" pitchFamily="34" charset="0"/>
                <a:sym typeface="Arial"/>
              </a:rPr>
              <a:t>DistilBERT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is more effective </a:t>
            </a:r>
            <a:r>
              <a:rPr lang="en-US" dirty="0">
                <a:latin typeface="+mj-lt"/>
              </a:rPr>
              <a:t>with</a:t>
            </a:r>
          </a:p>
          <a:p>
            <a:pPr defTabSz="850392">
              <a:spcAft>
                <a:spcPts val="600"/>
              </a:spcAft>
            </a:pPr>
            <a:r>
              <a:rPr lang="en-US" sz="1800" b="0" i="0" u="none" strike="noStrike" cap="none" baseline="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0.92%</a:t>
            </a:r>
            <a:r>
              <a:rPr lang="en-US" dirty="0">
                <a:latin typeface="+mj-lt"/>
              </a:rPr>
              <a:t> </a:t>
            </a:r>
            <a:endParaRPr lang="en-US" sz="1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3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6129D-EE5E-7548-CA80-CB5D349B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Sentiment analysis	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CBED2-C0AD-BD5E-E776-F996520C57F5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/>
              <a:t>Local screen indicates: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/>
              <a:t>The prediction of our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5B414-6491-211C-F809-FAC33A71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8" y="2569464"/>
            <a:ext cx="3237463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7AEE7-031E-E543-9D79-5B8333B5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827" y="2569464"/>
            <a:ext cx="3283450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8BEB-8252-C99C-621F-A8A38BF7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0972800" cy="10305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cs typeface="Times New Roman" panose="02020603050405020304" pitchFamily="18" charset="0"/>
              </a:rPr>
              <a:t>OUR TEMA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003992-46B8-C310-B3E5-AB62C87EA40C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Amr </a:t>
            </a:r>
            <a:r>
              <a:rPr lang="en-US" sz="2200" dirty="0" err="1">
                <a:latin typeface="+mj-lt"/>
              </a:rPr>
              <a:t>Awni</a:t>
            </a:r>
            <a:endParaRPr lang="en-US" sz="2200" dirty="0">
              <a:latin typeface="+mj-lt"/>
            </a:endParaRPr>
          </a:p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Ibrahim Mohamed</a:t>
            </a:r>
          </a:p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Mohamed </a:t>
            </a:r>
            <a:r>
              <a:rPr lang="en-US" sz="2200" dirty="0" err="1">
                <a:latin typeface="+mj-lt"/>
              </a:rPr>
              <a:t>Elhalawany</a:t>
            </a:r>
            <a:endParaRPr lang="en-US" sz="2200" dirty="0">
              <a:latin typeface="+mj-lt"/>
            </a:endParaRPr>
          </a:p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Engy Salah</a:t>
            </a:r>
          </a:p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Doha Masoud</a:t>
            </a:r>
          </a:p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Rahma</a:t>
            </a:r>
            <a:r>
              <a:rPr lang="en-US" sz="2200" dirty="0">
                <a:latin typeface="+mj-lt"/>
              </a:rPr>
              <a:t> Ayman</a:t>
            </a:r>
          </a:p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Leqaa</a:t>
            </a:r>
            <a:r>
              <a:rPr lang="en-US" sz="2200" dirty="0">
                <a:latin typeface="+mj-lt"/>
              </a:rPr>
              <a:t> Mohamed</a:t>
            </a:r>
          </a:p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Saja</a:t>
            </a:r>
            <a:r>
              <a:rPr lang="en-US" sz="2200" dirty="0">
                <a:latin typeface="+mj-lt"/>
              </a:rPr>
              <a:t> Rafat</a:t>
            </a:r>
          </a:p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Sandy </a:t>
            </a:r>
            <a:r>
              <a:rPr lang="en-US" sz="2200" dirty="0" err="1">
                <a:latin typeface="+mj-lt"/>
              </a:rPr>
              <a:t>Esam</a:t>
            </a:r>
            <a:endParaRPr lang="en-US" sz="2200" dirty="0">
              <a:latin typeface="+mj-lt"/>
            </a:endParaRPr>
          </a:p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Soad</a:t>
            </a:r>
            <a:r>
              <a:rPr lang="en-US" sz="2200" dirty="0">
                <a:latin typeface="+mj-lt"/>
              </a:rPr>
              <a:t> Eslam</a:t>
            </a:r>
          </a:p>
          <a:p>
            <a:pPr marL="14859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1074FAD-23BE-42B4-75A0-2BE24DCEF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" r="458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4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erson wearing a mask and gloves typing on a computer&#10;&#10;Description automatically generated">
            <a:extLst>
              <a:ext uri="{FF2B5EF4-FFF2-40B4-BE49-F238E27FC236}">
                <a16:creationId xmlns:a16="http://schemas.microsoft.com/office/drawing/2014/main" id="{255E1329-94B0-DB56-D44F-8B0815732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71" name="Arc 7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4174F-0AB9-F393-82D5-ABDCA007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72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65F6C-F20D-003C-8C5D-6F07152B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53E2C3C-7318-264E-E5D4-592D2870F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381459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51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E7D3A-24D1-F78A-3192-6869DCB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problem?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C42E0-1568-AC40-415A-1567E843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1E4C7-6AA3-0DBD-CDCA-932D1223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Our project aims to counter fake reviews and provide trustworthy information for a transparent online marketplace.</a:t>
            </a:r>
          </a:p>
        </p:txBody>
      </p:sp>
    </p:spTree>
    <p:extLst>
      <p:ext uri="{BB962C8B-B14F-4D97-AF65-F5344CB8AC3E}">
        <p14:creationId xmlns:p14="http://schemas.microsoft.com/office/powerpoint/2010/main" val="39270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E6EF0-A550-86A4-0AF1-3C8C2384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Methodologies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6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A459-7789-C806-3436-18313C9B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AI 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82944F-7132-7A45-B010-8E4DDCC71E80}"/>
              </a:ext>
            </a:extLst>
          </p:cNvPr>
          <p:cNvSpPr txBox="1"/>
          <p:nvPr/>
        </p:nvSpPr>
        <p:spPr>
          <a:xfrm>
            <a:off x="762000" y="2551176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system boasts many features that enhance online shopping, including: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Spam detection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Review Summarization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Sentiment analysis	</a:t>
            </a:r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2DC930FD-1C3F-5E70-755D-9494C1849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81" r="5060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A459-7789-C806-3436-18313C9B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AI 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82944F-7132-7A45-B010-8E4DDCC71E80}"/>
              </a:ext>
            </a:extLst>
          </p:cNvPr>
          <p:cNvSpPr txBox="1"/>
          <p:nvPr/>
        </p:nvSpPr>
        <p:spPr>
          <a:xfrm>
            <a:off x="762000" y="2551176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system boasts many features that enhance online shopping, including: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Spam detection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Review Summarization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Sentiment analysis	</a:t>
            </a:r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2DC930FD-1C3F-5E70-755D-9494C1849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81" r="5060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366092"/>
      </a:accent2>
      <a:accent3>
        <a:srgbClr val="366092"/>
      </a:accent3>
      <a:accent4>
        <a:srgbClr val="8064A2"/>
      </a:accent4>
      <a:accent5>
        <a:srgbClr val="4BACC6"/>
      </a:accent5>
      <a:accent6>
        <a:srgbClr val="4F81BD"/>
      </a:accent6>
      <a:hlink>
        <a:srgbClr val="366092"/>
      </a:hlink>
      <a:folHlink>
        <a:srgbClr val="3660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CFF6BFC-B39F-427D-8A60-C9773DC6E831}">
  <we:reference id="wa104379997" version="2.0.0.0" store="en-US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1013</TotalTime>
  <Words>479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Fake Reviews Detection System &amp; Product Real Rating</vt:lpstr>
      <vt:lpstr>OUR TEMA</vt:lpstr>
      <vt:lpstr>Abstract</vt:lpstr>
      <vt:lpstr>Introduction </vt:lpstr>
      <vt:lpstr>What is the problem?</vt:lpstr>
      <vt:lpstr>objective</vt:lpstr>
      <vt:lpstr>Methodologies</vt:lpstr>
      <vt:lpstr>AI Features</vt:lpstr>
      <vt:lpstr>AI Features</vt:lpstr>
      <vt:lpstr>Review Summarization</vt:lpstr>
      <vt:lpstr>Review Summarization</vt:lpstr>
      <vt:lpstr>AI Features</vt:lpstr>
      <vt:lpstr>Dataset</vt:lpstr>
      <vt:lpstr>Sentiment analysis  </vt:lpstr>
      <vt:lpstr>Sentiment analysis  </vt:lpstr>
      <vt:lpstr>Sentiment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Consolidated Segmentation and Churn Analysis of Bank Clients</dc:title>
  <dc:creator>Tamjid Ahsan</dc:creator>
  <cp:lastModifiedBy>Ibrahim Meshref</cp:lastModifiedBy>
  <cp:revision>10</cp:revision>
  <dcterms:created xsi:type="dcterms:W3CDTF">2021-07-19T00:55:43Z</dcterms:created>
  <dcterms:modified xsi:type="dcterms:W3CDTF">2024-06-22T11:46:32Z</dcterms:modified>
</cp:coreProperties>
</file>