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584CE1-4D0A-437E-B67B-83D3AED2A0C2}">
  <a:tblStyle styleId="{3B584CE1-4D0A-437E-B67B-83D3AED2A0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db724f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0db724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40db724f5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1bfc456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f1bfc4564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type="ctrTitle"/>
          </p:nvPr>
        </p:nvSpPr>
        <p:spPr>
          <a:xfrm>
            <a:off x="1524000" y="2459415"/>
            <a:ext cx="9144000" cy="861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80A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rgbClr val="A2180A"/>
                </a:solidFill>
                <a:latin typeface="Calibri"/>
                <a:ea typeface="Calibri"/>
                <a:cs typeface="Calibri"/>
                <a:sym typeface="Calibri"/>
              </a:rPr>
              <a:t>Lancement du PI-DEV</a:t>
            </a:r>
            <a:endParaRPr b="0" i="0" sz="5400" u="none" cap="none" strike="noStrike">
              <a:solidFill>
                <a:srgbClr val="A218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524000" y="3602038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220A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B2220A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lang="fr-FR">
                <a:solidFill>
                  <a:srgbClr val="B2220A"/>
                </a:solidFill>
              </a:rPr>
              <a:t>TWIN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B222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451575" y="4664990"/>
            <a:ext cx="32888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: 201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- 201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552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>
            <p:ph type="ctrTitle"/>
          </p:nvPr>
        </p:nvSpPr>
        <p:spPr>
          <a:xfrm>
            <a:off x="1524000" y="2459415"/>
            <a:ext cx="9144000" cy="861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80A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rgbClr val="A2180A"/>
                </a:solidFill>
                <a:latin typeface="Calibri"/>
                <a:ea typeface="Calibri"/>
                <a:cs typeface="Calibri"/>
                <a:sym typeface="Calibri"/>
              </a:rPr>
              <a:t>Présentation des projets </a:t>
            </a:r>
            <a:endParaRPr b="0" i="0" sz="5400" u="none" cap="none" strike="noStrike">
              <a:solidFill>
                <a:srgbClr val="A218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1524000" y="3602038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220A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B2220A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lang="fr-FR">
                <a:solidFill>
                  <a:srgbClr val="B2220A"/>
                </a:solidFill>
              </a:rPr>
              <a:t>TWIN</a:t>
            </a:r>
            <a:endParaRPr b="1" i="0" sz="2400" u="none" cap="none" strike="noStrike">
              <a:solidFill>
                <a:srgbClr val="B222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451575" y="4664990"/>
            <a:ext cx="323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universitaire: 2018 - 2019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Project </a:t>
            </a:r>
            <a:r>
              <a:rPr b="1" lang="fr-FR"/>
              <a:t>1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65760" y="1524000"/>
            <a:ext cx="1170432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Arial"/>
              <a:buNone/>
            </a:pPr>
            <a:r>
              <a:rPr b="1" i="0" lang="fr-FR" sz="15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None/>
            </a:pPr>
            <a:r>
              <a:t/>
            </a:r>
            <a:endParaRPr b="1" i="0" sz="1815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00" y="2576600"/>
            <a:ext cx="44672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Project </a:t>
            </a:r>
            <a:r>
              <a:rPr b="1" lang="fr-FR"/>
              <a:t>2</a:t>
            </a: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65760" y="1524000"/>
            <a:ext cx="11704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40"/>
              <a:buFont typeface="Arial"/>
              <a:buNone/>
            </a:pPr>
            <a:r>
              <a:rPr b="1" i="0" lang="fr-FR" sz="15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None/>
            </a:pPr>
            <a:r>
              <a:t/>
            </a:r>
            <a:endParaRPr b="1" i="0" sz="1815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825" y="2928025"/>
            <a:ext cx="52863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552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type="ctrTitle"/>
          </p:nvPr>
        </p:nvSpPr>
        <p:spPr>
          <a:xfrm>
            <a:off x="1524000" y="2459415"/>
            <a:ext cx="9144000" cy="861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2180A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rgbClr val="A2180A"/>
                </a:solidFill>
                <a:latin typeface="Calibri"/>
                <a:ea typeface="Calibri"/>
                <a:cs typeface="Calibri"/>
                <a:sym typeface="Calibri"/>
              </a:rPr>
              <a:t>Lancement d</a:t>
            </a:r>
            <a:r>
              <a:rPr lang="fr-FR" sz="5400">
                <a:solidFill>
                  <a:srgbClr val="A2180A"/>
                </a:solidFill>
              </a:rPr>
              <a:t>e la phase 0</a:t>
            </a:r>
            <a:endParaRPr b="0" i="0" sz="5400" u="none" cap="none" strike="noStrike">
              <a:solidFill>
                <a:srgbClr val="A218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>
            <p:ph idx="1" type="subTitle"/>
          </p:nvPr>
        </p:nvSpPr>
        <p:spPr>
          <a:xfrm>
            <a:off x="1524000" y="3602038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Classes: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220A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B2220A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1" lang="fr-FR">
                <a:solidFill>
                  <a:srgbClr val="B2220A"/>
                </a:solidFill>
              </a:rPr>
              <a:t>TWIN</a:t>
            </a:r>
            <a:endParaRPr b="1" i="0" sz="2400" u="none" cap="none" strike="noStrike">
              <a:solidFill>
                <a:srgbClr val="B222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4451575" y="4664990"/>
            <a:ext cx="323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universitaire: 2018 - 2019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Travail à  faire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608428" y="1825625"/>
            <a:ext cx="115835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du projet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du projet (Etude de l'existant)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Etude fonctionnelle (diagramme des cas d’utilisation globale+ Scénario avec maquettes)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Diagramme de classe globale d’analyse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globale de l’application [logique + physique]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entrepôt de code source partagé à créer par l</a:t>
            </a:r>
            <a:r>
              <a:rPr lang="fr-FR"/>
              <a:t>e responsable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l’équipe et l’ajout des autres membres de l’équipe en tant que collaborateurs.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3953359" y="2736365"/>
            <a:ext cx="37957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Bon courage</a:t>
            </a:r>
            <a:endParaRPr b="1" i="1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Plan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0" y="14880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PIDEV 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Déroulement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Règlement et pénalité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Planification des</a:t>
            </a:r>
            <a:r>
              <a:rPr lang="fr-FR" sz="2400"/>
              <a:t> phases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à utiliser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des projets 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des équipes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Affectation des sujets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</a:t>
            </a:r>
            <a:r>
              <a:rPr lang="fr-FR" sz="2400"/>
              <a:t>Phase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Présentation du PIDEV : déroulement 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7842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module de </a:t>
            </a:r>
            <a:r>
              <a:rPr lang="fr-FR"/>
              <a:t>33</a:t>
            </a: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 réparti comme suit 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FF0000"/>
                </a:solidFill>
              </a:rPr>
              <a:t> Phase 0: </a:t>
            </a:r>
            <a:r>
              <a:rPr lang="fr-FR" sz="1800">
                <a:solidFill>
                  <a:srgbClr val="000000"/>
                </a:solidFill>
              </a:rPr>
              <a:t>Spécification et analyse des besoins</a:t>
            </a:r>
            <a:r>
              <a:rPr lang="fr-FR" sz="1800">
                <a:solidFill>
                  <a:srgbClr val="FF0000"/>
                </a:solidFill>
              </a:rPr>
              <a:t>  Phase 1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EJB/</a:t>
            </a:r>
            <a:r>
              <a:rPr lang="fr-FR" sz="1800"/>
              <a:t>JEE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FF0000"/>
                </a:solidFill>
              </a:rPr>
              <a:t>Phase 2</a:t>
            </a:r>
            <a:r>
              <a:rPr lang="fr-FR" sz="1800"/>
              <a:t>: DotNet </a:t>
            </a:r>
            <a:r>
              <a:rPr lang="fr-FR" sz="1800">
                <a:solidFill>
                  <a:srgbClr val="FF0000"/>
                </a:solidFill>
              </a:rPr>
              <a:t>Phase 3</a:t>
            </a:r>
            <a:r>
              <a:rPr lang="fr-FR" sz="1800"/>
              <a:t>: Angular/Ionic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22246" y="2715109"/>
            <a:ext cx="12147726" cy="1518278"/>
            <a:chOff x="380690" y="1313362"/>
            <a:chExt cx="11600197" cy="1518278"/>
          </a:xfrm>
        </p:grpSpPr>
        <p:sp>
          <p:nvSpPr>
            <p:cNvPr id="109" name="Google Shape;109;p15"/>
            <p:cNvSpPr/>
            <p:nvPr/>
          </p:nvSpPr>
          <p:spPr>
            <a:xfrm>
              <a:off x="380690" y="1313362"/>
              <a:ext cx="11600197" cy="151827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5"/>
            <p:cNvCxnSpPr/>
            <p:nvPr/>
          </p:nvCxnSpPr>
          <p:spPr>
            <a:xfrm>
              <a:off x="3066847" y="1651527"/>
              <a:ext cx="0" cy="107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9493393" y="1698877"/>
              <a:ext cx="0" cy="1073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2" name="Google Shape;112;p15"/>
          <p:cNvSpPr txBox="1"/>
          <p:nvPr/>
        </p:nvSpPr>
        <p:spPr>
          <a:xfrm>
            <a:off x="44479" y="4316456"/>
            <a:ext cx="11529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        S2         S3         S4       S5       S6       S7        S8         S9         S10         S11      S12           S13            S14                             S15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1585862" y="3100562"/>
            <a:ext cx="0" cy="107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5"/>
          <p:cNvSpPr/>
          <p:nvPr/>
        </p:nvSpPr>
        <p:spPr>
          <a:xfrm>
            <a:off x="1383913" y="4619557"/>
            <a:ext cx="403800" cy="1568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-37133" y="6214110"/>
            <a:ext cx="2390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Démarrage du PI 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2648036" y="4721966"/>
            <a:ext cx="385500" cy="731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787725" y="5489250"/>
            <a:ext cx="27972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fr-FR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endParaRPr b="1"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>
            <a:off x="6825614" y="3027887"/>
            <a:ext cx="0" cy="107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5"/>
          <p:cNvSpPr/>
          <p:nvPr/>
        </p:nvSpPr>
        <p:spPr>
          <a:xfrm>
            <a:off x="6618675" y="4708734"/>
            <a:ext cx="520200" cy="7068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26000" y="5438475"/>
            <a:ext cx="36060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DotNet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 Angular/Ionic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9383541" y="4695596"/>
            <a:ext cx="414878" cy="151851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610600" y="6358975"/>
            <a:ext cx="29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 Angular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1150627" y="4775464"/>
            <a:ext cx="493694" cy="57505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A8000"/>
              </a:gs>
              <a:gs pos="48000">
                <a:srgbClr val="FFC107"/>
              </a:gs>
              <a:gs pos="100000">
                <a:srgbClr val="FFD966"/>
              </a:gs>
            </a:gsLst>
            <a:lin ang="162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0269767" y="5377169"/>
            <a:ext cx="19795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Validation  finale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486850" y="4670501"/>
            <a:ext cx="403800" cy="1373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5"/>
          <p:cNvCxnSpPr/>
          <p:nvPr/>
        </p:nvCxnSpPr>
        <p:spPr>
          <a:xfrm>
            <a:off x="4635639" y="3100549"/>
            <a:ext cx="0" cy="107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5"/>
          <p:cNvSpPr txBox="1"/>
          <p:nvPr/>
        </p:nvSpPr>
        <p:spPr>
          <a:xfrm>
            <a:off x="3480575" y="6171725"/>
            <a:ext cx="2797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phase </a:t>
            </a:r>
            <a:r>
              <a:rPr b="1" lang="fr-FR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JEE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phase </a:t>
            </a:r>
            <a:r>
              <a:rPr b="1"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DotNet </a:t>
            </a:r>
            <a:endParaRPr b="1" sz="18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Présentation du PIDEV :Evaluation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fr-FR">
                <a:solidFill>
                  <a:srgbClr val="FF0000"/>
                </a:solidFill>
              </a:rPr>
              <a:t>Phase 0</a:t>
            </a:r>
            <a:r>
              <a:rPr b="0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de groupe =&gt; soutenance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fr-FR">
                <a:solidFill>
                  <a:srgbClr val="FF0000"/>
                </a:solidFill>
              </a:rPr>
              <a:t>Phase</a:t>
            </a:r>
            <a:r>
              <a:rPr b="0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1 , 2 </a:t>
            </a:r>
            <a:r>
              <a:rPr lang="fr-FR">
                <a:solidFill>
                  <a:srgbClr val="FF0000"/>
                </a:solidFill>
              </a:rPr>
              <a:t>&amp;</a:t>
            </a:r>
            <a:r>
              <a:rPr b="0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>
                <a:solidFill>
                  <a:srgbClr val="FF0000"/>
                </a:solidFill>
              </a:rPr>
              <a:t>3</a:t>
            </a:r>
            <a:r>
              <a:rPr b="0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individuelle : validation technique de l’application  + évaluation des requis théoriques du module.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Validation finale: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de groupe =&gt; soutenance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Présentation du PIDEV :Règlement et pénalité 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838200" y="12533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•"/>
            </a:pPr>
            <a:r>
              <a:rPr b="0" i="0" lang="fr-FR" sz="17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Validation du PI-DEV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validation du projet requiert une note du PI &gt;= 10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•"/>
            </a:pPr>
            <a:r>
              <a:rPr b="0" i="0" lang="fr-FR" sz="17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Rattrapage: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PI-DEV est un module non rattrapable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•"/>
            </a:pPr>
            <a:r>
              <a:rPr b="0" i="0" lang="fr-FR" sz="17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Absence 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 absence      = </a:t>
            </a:r>
            <a:r>
              <a:rPr b="1" i="0" lang="fr-FR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25% 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note individuelle d</a:t>
            </a:r>
            <a:r>
              <a:rPr lang="fr-FR" sz="1500"/>
              <a:t>e la phase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 absences  = </a:t>
            </a:r>
            <a:r>
              <a:rPr b="1" i="0" lang="fr-FR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50% 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note individuelle d</a:t>
            </a:r>
            <a:r>
              <a:rPr lang="fr-FR" sz="1500"/>
              <a:t>e la phase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Trois absences    =  </a:t>
            </a:r>
            <a:r>
              <a:rPr b="1" i="0" lang="fr-FR" sz="1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zéro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l</a:t>
            </a:r>
            <a:r>
              <a:rPr lang="fr-FR" sz="1500"/>
              <a:t>a phase 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correspondant</a:t>
            </a:r>
            <a:r>
              <a:rPr lang="fr-FR" sz="1500"/>
              <a:t>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•"/>
            </a:pPr>
            <a:r>
              <a:rPr b="0" i="0" lang="fr-FR" sz="17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Réclamations: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Aucune réclamation ne sera prise en considération que lorsque </a:t>
            </a:r>
            <a:r>
              <a:rPr b="0" i="0" lang="fr-FR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code source est archivé avant la validation 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 le </a:t>
            </a:r>
            <a:r>
              <a:rPr b="0" i="0" lang="fr-FR" sz="2375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Remise des rapports: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Dépassement du deadline communiqué avant chaque validation = </a:t>
            </a:r>
            <a:r>
              <a:rPr b="1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de la note du groupe du sprint.</a:t>
            </a:r>
            <a:endParaRPr/>
          </a:p>
          <a:p>
            <a:pPr indent="-13335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présentations et les rapports doivent être rendus en </a:t>
            </a:r>
            <a:r>
              <a:rPr b="0" i="0" lang="fr-FR" sz="17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anglais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838200" y="607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Planification des </a:t>
            </a:r>
            <a:r>
              <a:rPr lang="fr-FR"/>
              <a:t>phases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/>
              <a:t>Phase 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fr-FR" sz="3200">
                <a:solidFill>
                  <a:srgbClr val="1E4E79"/>
                </a:solidFill>
              </a:rPr>
              <a:t>                                         </a:t>
            </a:r>
            <a:r>
              <a:rPr b="1" lang="fr-FR" sz="3200">
                <a:solidFill>
                  <a:srgbClr val="1E4E79"/>
                </a:solidFill>
              </a:rPr>
              <a:t>-- Spécification et analyse des besoins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737150" y="2212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 de modélisation :UML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 de gestion de configuration : </a:t>
            </a:r>
            <a:r>
              <a:rPr b="0" i="0" lang="fr-FR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1812575" y="2976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{3B584CE1-4D0A-437E-B67B-83D3AED2A0C2}</a:tableStyleId>
              </a:tblPr>
              <a:tblGrid>
                <a:gridCol w="4064000"/>
                <a:gridCol w="4064000"/>
              </a:tblGrid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Semaine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Séance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Semaine </a:t>
                      </a:r>
                      <a:r>
                        <a:rPr lang="fr-FR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Lancement phase 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----------------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Validation phase 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38200" y="5508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Planification des </a:t>
            </a:r>
            <a:r>
              <a:rPr lang="fr-FR"/>
              <a:t>phase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: </a:t>
            </a:r>
            <a:r>
              <a:rPr lang="fr-FR"/>
              <a:t>Phase 1</a:t>
            </a:r>
            <a:b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</a:t>
            </a:r>
            <a:r>
              <a:rPr lang="fr-FR"/>
              <a:t>     </a:t>
            </a:r>
            <a:r>
              <a:rPr b="1" i="0" lang="fr-FR" sz="3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b="1" lang="fr-FR" sz="3200">
                <a:solidFill>
                  <a:srgbClr val="1E4E79"/>
                </a:solidFill>
              </a:rPr>
              <a:t>JEE</a:t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711200" y="1876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/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/>
              <a:t>Outils  : Jboss devStudio 10.4.0 , wildlfy 9, </a:t>
            </a:r>
            <a:r>
              <a:rPr lang="fr-FR" sz="3600">
                <a:solidFill>
                  <a:srgbClr val="FF0000"/>
                </a:solidFill>
              </a:rPr>
              <a:t>Git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1679917" y="2642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{3B584CE1-4D0A-437E-B67B-83D3AED2A0C2}</a:tableStyleId>
              </a:tblPr>
              <a:tblGrid>
                <a:gridCol w="4064000"/>
                <a:gridCol w="4064000"/>
              </a:tblGrid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Séance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Première séance de suivi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Deuxième séance de suivi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Validation Phase Java EE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1203960" y="5508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Planification des </a:t>
            </a:r>
            <a:r>
              <a:rPr lang="fr-FR"/>
              <a:t>phase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: </a:t>
            </a:r>
            <a:r>
              <a:rPr lang="fr-FR"/>
              <a:t>Phase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b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</a:t>
            </a:r>
            <a:r>
              <a:rPr lang="fr-FR"/>
              <a:t>   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b="1" lang="fr-FR" sz="3600">
                <a:solidFill>
                  <a:srgbClr val="1E4E79"/>
                </a:solidFill>
              </a:rPr>
              <a:t>DotNet</a:t>
            </a:r>
            <a:endParaRPr b="1" i="0" sz="36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711200" y="1876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 : </a:t>
            </a:r>
            <a:r>
              <a:rPr lang="fr-FR"/>
              <a:t>Visual Studio Entreprise Edition 2017, </a:t>
            </a:r>
            <a:r>
              <a:rPr lang="fr-FR" sz="3600">
                <a:solidFill>
                  <a:srgbClr val="FF0000"/>
                </a:solidFill>
              </a:rPr>
              <a:t>Git</a:t>
            </a:r>
            <a:r>
              <a:rPr lang="fr-FR"/>
              <a:t> 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1854200" y="2825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{3B584CE1-4D0A-437E-B67B-83D3AED2A0C2}</a:tableStyleId>
              </a:tblPr>
              <a:tblGrid>
                <a:gridCol w="4064000"/>
                <a:gridCol w="4064000"/>
              </a:tblGrid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Séance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Première séance de suivi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10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Deuxième séance de suivi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Validation du Phase DotNet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203960" y="5508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Planification des </a:t>
            </a:r>
            <a:r>
              <a:rPr lang="fr-FR"/>
              <a:t>phase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: </a:t>
            </a:r>
            <a:r>
              <a:rPr lang="fr-FR"/>
              <a:t>Phase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/>
              <a:t>3</a:t>
            </a:r>
            <a:b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</a:t>
            </a:r>
            <a:r>
              <a:rPr lang="fr-FR"/>
              <a:t> 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</a:t>
            </a:r>
            <a:r>
              <a:rPr b="1" lang="fr-FR" sz="3600">
                <a:solidFill>
                  <a:srgbClr val="1E4E79"/>
                </a:solidFill>
              </a:rPr>
              <a:t>Angular/Ionic</a:t>
            </a:r>
            <a:endParaRPr b="1" i="0" sz="36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711200" y="1876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 :</a:t>
            </a:r>
            <a:r>
              <a:rPr lang="fr-FR"/>
              <a:t>Angular</a:t>
            </a:r>
            <a:r>
              <a:rPr lang="fr-FR"/>
              <a:t>, </a:t>
            </a:r>
            <a:r>
              <a:rPr lang="fr-FR" sz="3600">
                <a:solidFill>
                  <a:srgbClr val="FF0000"/>
                </a:solidFill>
              </a:rPr>
              <a:t>Git</a:t>
            </a:r>
            <a:r>
              <a:rPr lang="fr-FR"/>
              <a:t> 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1854200" y="2825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{3B584CE1-4D0A-437E-B67B-83D3AED2A0C2}</a:tableStyleId>
              </a:tblPr>
              <a:tblGrid>
                <a:gridCol w="4064000"/>
                <a:gridCol w="4064000"/>
              </a:tblGrid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Séance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Première séance de suivi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13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Deuxième séance de suivi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Semaine 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Validation du Phase 3 Angular/Ionic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