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Old Standard TT"/>
      <p:regular r:id="rId17"/>
      <p:bold r:id="rId18"/>
      <p: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ldStandardT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ldStandardTT-italic.fntdata"/><Relationship Id="rId6" Type="http://schemas.openxmlformats.org/officeDocument/2006/relationships/slide" Target="slides/slide1.xml"/><Relationship Id="rId18" Type="http://schemas.openxmlformats.org/officeDocument/2006/relationships/font" Target="fonts/OldStandardT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009c7fb187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009c7fb18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009c7fb18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009c7fb18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009c7fb1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009c7fb1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09c7fb18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09c7fb18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009c7fb18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009c7fb18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09c7fb18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009c7fb18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009c7fb18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009c7fb18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009c7fb18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009c7fb18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009c7fb18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009c7fb18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009c7fb18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009c7fb18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11700" y="204325"/>
            <a:ext cx="8520600" cy="135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       			Comaparison</a:t>
            </a:r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9825" y="2866187"/>
            <a:ext cx="2926650" cy="184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3650" y="2873375"/>
            <a:ext cx="292665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400"/>
              <a:t>9. Community and Ecosystem</a:t>
            </a:r>
            <a:endParaRPr sz="2900"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fr" sz="1400">
                <a:solidFill>
                  <a:schemeClr val="dk1"/>
                </a:solidFill>
              </a:rPr>
              <a:t>MongoDB</a:t>
            </a:r>
            <a:r>
              <a:rPr lang="fr" sz="1400">
                <a:solidFill>
                  <a:schemeClr val="dk1"/>
                </a:solidFill>
              </a:rPr>
              <a:t>: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fr">
                <a:solidFill>
                  <a:schemeClr val="dk1"/>
                </a:solidFill>
              </a:rPr>
              <a:t>Community</a:t>
            </a:r>
            <a:r>
              <a:rPr lang="fr">
                <a:solidFill>
                  <a:schemeClr val="dk1"/>
                </a:solidFill>
              </a:rPr>
              <a:t>: Strong community support with a focus on modern, scalable application development.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fr">
                <a:solidFill>
                  <a:schemeClr val="dk1"/>
                </a:solidFill>
              </a:rPr>
              <a:t>Ecosystem</a:t>
            </a:r>
            <a:r>
              <a:rPr lang="fr">
                <a:solidFill>
                  <a:schemeClr val="dk1"/>
                </a:solidFill>
              </a:rPr>
              <a:t>: Rich ecosystem with various tools and services for management, backup, and monitoring.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fr" sz="1400">
                <a:solidFill>
                  <a:schemeClr val="dk1"/>
                </a:solidFill>
              </a:rPr>
              <a:t>MySQL</a:t>
            </a:r>
            <a:r>
              <a:rPr lang="fr" sz="1400">
                <a:solidFill>
                  <a:schemeClr val="dk1"/>
                </a:solidFill>
              </a:rPr>
              <a:t>: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fr">
                <a:solidFill>
                  <a:schemeClr val="dk1"/>
                </a:solidFill>
              </a:rPr>
              <a:t>Community</a:t>
            </a:r>
            <a:r>
              <a:rPr lang="fr">
                <a:solidFill>
                  <a:schemeClr val="dk1"/>
                </a:solidFill>
              </a:rPr>
              <a:t>: One of the most widely used relational databases with a mature ecosystem.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fr">
                <a:solidFill>
                  <a:schemeClr val="dk1"/>
                </a:solidFill>
              </a:rPr>
              <a:t>Ecosystem</a:t>
            </a:r>
            <a:r>
              <a:rPr lang="fr">
                <a:solidFill>
                  <a:schemeClr val="dk1"/>
                </a:solidFill>
              </a:rPr>
              <a:t>: Extensive tools for database management, backups, and optimization, including support from major cloud providers.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500">
                <a:solidFill>
                  <a:schemeClr val="dk2"/>
                </a:solidFill>
              </a:rPr>
              <a:t>Conclusion:</a:t>
            </a:r>
            <a:endParaRPr sz="1800"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dk1"/>
                </a:solidFill>
              </a:rPr>
              <a:t>MongoDB</a:t>
            </a:r>
            <a:r>
              <a:rPr lang="fr" sz="1500">
                <a:solidFill>
                  <a:schemeClr val="dk1"/>
                </a:solidFill>
              </a:rPr>
              <a:t> is well-suited for scenarios that require flexibility, scalability, and handling of unstructured or semi-structured data.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500">
                <a:solidFill>
                  <a:schemeClr val="dk1"/>
                </a:solidFill>
              </a:rPr>
              <a:t>MySQL</a:t>
            </a:r>
            <a:r>
              <a:rPr lang="fr" sz="1500">
                <a:solidFill>
                  <a:schemeClr val="dk1"/>
                </a:solidFill>
              </a:rPr>
              <a:t> excels in scenarios requiring structured data, complex queries, and strong transactional integrity.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400"/>
              <a:t>1. Database Type</a:t>
            </a:r>
            <a:endParaRPr sz="2900"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fr" sz="1400">
                <a:solidFill>
                  <a:schemeClr val="dk1"/>
                </a:solidFill>
              </a:rPr>
              <a:t>MongoDB</a:t>
            </a:r>
            <a:r>
              <a:rPr lang="fr" sz="1400">
                <a:solidFill>
                  <a:schemeClr val="dk1"/>
                </a:solidFill>
              </a:rPr>
              <a:t>: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fr">
                <a:solidFill>
                  <a:schemeClr val="dk1"/>
                </a:solidFill>
              </a:rPr>
              <a:t>Type</a:t>
            </a:r>
            <a:r>
              <a:rPr lang="fr">
                <a:solidFill>
                  <a:schemeClr val="dk1"/>
                </a:solidFill>
              </a:rPr>
              <a:t>: NoSQL, Document-Oriented Database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fr">
                <a:solidFill>
                  <a:schemeClr val="dk1"/>
                </a:solidFill>
              </a:rPr>
              <a:t>Storage</a:t>
            </a:r>
            <a:r>
              <a:rPr lang="fr">
                <a:solidFill>
                  <a:schemeClr val="dk1"/>
                </a:solidFill>
              </a:rPr>
              <a:t>: Stores data in flexible, JSON-like documents (BSON format). It allows for nested data structures.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fr" sz="1400">
                <a:solidFill>
                  <a:schemeClr val="dk1"/>
                </a:solidFill>
              </a:rPr>
              <a:t>MySQL</a:t>
            </a:r>
            <a:r>
              <a:rPr lang="fr" sz="1400">
                <a:solidFill>
                  <a:schemeClr val="dk1"/>
                </a:solidFill>
              </a:rPr>
              <a:t>: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fr">
                <a:solidFill>
                  <a:schemeClr val="dk1"/>
                </a:solidFill>
              </a:rPr>
              <a:t>Type</a:t>
            </a:r>
            <a:r>
              <a:rPr lang="fr">
                <a:solidFill>
                  <a:schemeClr val="dk1"/>
                </a:solidFill>
              </a:rPr>
              <a:t>: Relational Database Management System (RDBMS)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fr">
                <a:solidFill>
                  <a:schemeClr val="dk1"/>
                </a:solidFill>
              </a:rPr>
              <a:t>Storage</a:t>
            </a:r>
            <a:r>
              <a:rPr lang="fr">
                <a:solidFill>
                  <a:schemeClr val="dk1"/>
                </a:solidFill>
              </a:rPr>
              <a:t>: Stores data in structured tables with rows and columns. It uses SQL for queries and data manipulation.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2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400"/>
              <a:t>2. Schema Design</a:t>
            </a:r>
            <a:endParaRPr sz="1200"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fr" sz="1400">
                <a:solidFill>
                  <a:schemeClr val="dk1"/>
                </a:solidFill>
              </a:rPr>
              <a:t>MongoDB</a:t>
            </a:r>
            <a:r>
              <a:rPr lang="fr" sz="1400">
                <a:solidFill>
                  <a:schemeClr val="dk1"/>
                </a:solidFill>
              </a:rPr>
              <a:t>: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fr">
                <a:solidFill>
                  <a:schemeClr val="dk1"/>
                </a:solidFill>
              </a:rPr>
              <a:t>Schema Flexibility</a:t>
            </a:r>
            <a:r>
              <a:rPr lang="fr">
                <a:solidFill>
                  <a:schemeClr val="dk1"/>
                </a:solidFill>
              </a:rPr>
              <a:t>: Schema-less or flexible schema. Documents in a collection can have different fields and structures.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fr">
                <a:solidFill>
                  <a:schemeClr val="dk1"/>
                </a:solidFill>
              </a:rPr>
              <a:t>Use Case</a:t>
            </a:r>
            <a:r>
              <a:rPr lang="fr">
                <a:solidFill>
                  <a:schemeClr val="dk1"/>
                </a:solidFill>
              </a:rPr>
              <a:t>: Ideal for applications where data structures are not fixed or can evolve over time.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fr" sz="1400">
                <a:solidFill>
                  <a:schemeClr val="dk1"/>
                </a:solidFill>
              </a:rPr>
              <a:t>MySQL</a:t>
            </a:r>
            <a:r>
              <a:rPr lang="fr" sz="1400">
                <a:solidFill>
                  <a:schemeClr val="dk1"/>
                </a:solidFill>
              </a:rPr>
              <a:t>: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fr">
                <a:solidFill>
                  <a:schemeClr val="dk1"/>
                </a:solidFill>
              </a:rPr>
              <a:t>Schema Rigidity</a:t>
            </a:r>
            <a:r>
              <a:rPr lang="fr">
                <a:solidFill>
                  <a:schemeClr val="dk1"/>
                </a:solidFill>
              </a:rPr>
              <a:t>: Requires a predefined schema. Tables have a fixed structure, and schema changes can be complex.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fr">
                <a:solidFill>
                  <a:schemeClr val="dk1"/>
                </a:solidFill>
              </a:rPr>
              <a:t>Use Case</a:t>
            </a:r>
            <a:r>
              <a:rPr lang="fr">
                <a:solidFill>
                  <a:schemeClr val="dk1"/>
                </a:solidFill>
              </a:rPr>
              <a:t>: Best suited for applications with a well-defined schema and complex relationships between entities.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400"/>
              <a:t>3. Query Language</a:t>
            </a:r>
            <a:endParaRPr sz="2900"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fr" sz="1400">
                <a:solidFill>
                  <a:schemeClr val="dk1"/>
                </a:solidFill>
              </a:rPr>
              <a:t>MongoDB</a:t>
            </a:r>
            <a:r>
              <a:rPr lang="fr" sz="1400">
                <a:solidFill>
                  <a:schemeClr val="dk1"/>
                </a:solidFill>
              </a:rPr>
              <a:t>: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fr">
                <a:solidFill>
                  <a:schemeClr val="dk1"/>
                </a:solidFill>
              </a:rPr>
              <a:t>Language</a:t>
            </a:r>
            <a:r>
              <a:rPr lang="fr">
                <a:solidFill>
                  <a:schemeClr val="dk1"/>
                </a:solidFill>
              </a:rPr>
              <a:t>: Uses its own query language that is JavaScript-like.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fr">
                <a:solidFill>
                  <a:schemeClr val="dk1"/>
                </a:solidFill>
              </a:rPr>
              <a:t>Features</a:t>
            </a:r>
            <a:r>
              <a:rPr lang="fr">
                <a:solidFill>
                  <a:schemeClr val="dk1"/>
                </a:solidFill>
              </a:rPr>
              <a:t>: Supports rich queries, including nested document queries, aggregation pipelines, and map-reduce operations.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fr" sz="1400">
                <a:solidFill>
                  <a:schemeClr val="dk1"/>
                </a:solidFill>
              </a:rPr>
              <a:t>MySQL</a:t>
            </a:r>
            <a:r>
              <a:rPr lang="fr" sz="1400">
                <a:solidFill>
                  <a:schemeClr val="dk1"/>
                </a:solidFill>
              </a:rPr>
              <a:t>: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fr">
                <a:solidFill>
                  <a:schemeClr val="dk1"/>
                </a:solidFill>
              </a:rPr>
              <a:t>Language</a:t>
            </a:r>
            <a:r>
              <a:rPr lang="fr">
                <a:solidFill>
                  <a:schemeClr val="dk1"/>
                </a:solidFill>
              </a:rPr>
              <a:t>: Uses SQL (Structured Query Language).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fr">
                <a:solidFill>
                  <a:schemeClr val="dk1"/>
                </a:solidFill>
              </a:rPr>
              <a:t>Features</a:t>
            </a:r>
            <a:r>
              <a:rPr lang="fr">
                <a:solidFill>
                  <a:schemeClr val="dk1"/>
                </a:solidFill>
              </a:rPr>
              <a:t>: Supports complex joins, transactions, and a wide range of data manipulation commands.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400"/>
              <a:t>4. Transactions</a:t>
            </a:r>
            <a:endParaRPr sz="2900"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fr" sz="1400">
                <a:solidFill>
                  <a:schemeClr val="dk1"/>
                </a:solidFill>
              </a:rPr>
              <a:t>MongoDB</a:t>
            </a:r>
            <a:r>
              <a:rPr lang="fr" sz="1400">
                <a:solidFill>
                  <a:schemeClr val="dk1"/>
                </a:solidFill>
              </a:rPr>
              <a:t>: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fr">
                <a:solidFill>
                  <a:schemeClr val="dk1"/>
                </a:solidFill>
              </a:rPr>
              <a:t>ACID Transactions</a:t>
            </a:r>
            <a:r>
              <a:rPr lang="fr">
                <a:solidFill>
                  <a:schemeClr val="dk1"/>
                </a:solidFill>
              </a:rPr>
              <a:t>: Supports multi-document ACID transactions since version 4.0. However, traditionally, MongoDB focused on single-document transactions.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fr" sz="1400">
                <a:solidFill>
                  <a:schemeClr val="dk1"/>
                </a:solidFill>
              </a:rPr>
              <a:t>MySQL</a:t>
            </a:r>
            <a:r>
              <a:rPr lang="fr" sz="1400">
                <a:solidFill>
                  <a:schemeClr val="dk1"/>
                </a:solidFill>
              </a:rPr>
              <a:t>: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fr">
                <a:solidFill>
                  <a:schemeClr val="dk1"/>
                </a:solidFill>
              </a:rPr>
              <a:t>ACID Transactions</a:t>
            </a:r>
            <a:r>
              <a:rPr lang="fr">
                <a:solidFill>
                  <a:schemeClr val="dk1"/>
                </a:solidFill>
              </a:rPr>
              <a:t>: Strong ACID (Atomicity, Consistency, Isolation, Durability) support. Excellent for applications requiring robust transactional guarantees.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400"/>
              <a:t>5. Scaling</a:t>
            </a:r>
            <a:endParaRPr sz="2900"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fr" sz="1400">
                <a:solidFill>
                  <a:schemeClr val="dk1"/>
                </a:solidFill>
              </a:rPr>
              <a:t>MongoDB</a:t>
            </a:r>
            <a:r>
              <a:rPr lang="fr" sz="1400">
                <a:solidFill>
                  <a:schemeClr val="dk1"/>
                </a:solidFill>
              </a:rPr>
              <a:t>: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fr">
                <a:solidFill>
                  <a:schemeClr val="dk1"/>
                </a:solidFill>
              </a:rPr>
              <a:t>Scaling</a:t>
            </a:r>
            <a:r>
              <a:rPr lang="fr">
                <a:solidFill>
                  <a:schemeClr val="dk1"/>
                </a:solidFill>
              </a:rPr>
              <a:t>: Horizontal scaling (sharding) is built-in. Designed for distributing data across multiple servers.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fr">
                <a:solidFill>
                  <a:schemeClr val="dk1"/>
                </a:solidFill>
              </a:rPr>
              <a:t>Use Case</a:t>
            </a:r>
            <a:r>
              <a:rPr lang="fr">
                <a:solidFill>
                  <a:schemeClr val="dk1"/>
                </a:solidFill>
              </a:rPr>
              <a:t>: Suitable for large-scale applications requiring high write loads and large datasets.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fr" sz="1400">
                <a:solidFill>
                  <a:schemeClr val="dk1"/>
                </a:solidFill>
              </a:rPr>
              <a:t>MySQL</a:t>
            </a:r>
            <a:r>
              <a:rPr lang="fr" sz="1400">
                <a:solidFill>
                  <a:schemeClr val="dk1"/>
                </a:solidFill>
              </a:rPr>
              <a:t>: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fr">
                <a:solidFill>
                  <a:schemeClr val="dk1"/>
                </a:solidFill>
              </a:rPr>
              <a:t>Scaling</a:t>
            </a:r>
            <a:r>
              <a:rPr lang="fr">
                <a:solidFill>
                  <a:schemeClr val="dk1"/>
                </a:solidFill>
              </a:rPr>
              <a:t>: Vertical scaling (scaling up) is traditional. Horizontal scaling (sharding) can be complex and typically requires additional tools or configurations.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fr">
                <a:solidFill>
                  <a:schemeClr val="dk1"/>
                </a:solidFill>
              </a:rPr>
              <a:t>Use Case</a:t>
            </a:r>
            <a:r>
              <a:rPr lang="fr">
                <a:solidFill>
                  <a:schemeClr val="dk1"/>
                </a:solidFill>
              </a:rPr>
              <a:t>: Often used in scenarios where vertical scaling is sufficient or where scaling complexity can be managed.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400"/>
              <a:t>6. Performance</a:t>
            </a:r>
            <a:endParaRPr sz="2900"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fr" sz="1400">
                <a:solidFill>
                  <a:schemeClr val="dk1"/>
                </a:solidFill>
              </a:rPr>
              <a:t>MongoDB</a:t>
            </a:r>
            <a:r>
              <a:rPr lang="fr" sz="1400">
                <a:solidFill>
                  <a:schemeClr val="dk1"/>
                </a:solidFill>
              </a:rPr>
              <a:t>: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fr">
                <a:solidFill>
                  <a:schemeClr val="dk1"/>
                </a:solidFill>
              </a:rPr>
              <a:t>Performance</a:t>
            </a:r>
            <a:r>
              <a:rPr lang="fr">
                <a:solidFill>
                  <a:schemeClr val="dk1"/>
                </a:solidFill>
              </a:rPr>
              <a:t>: Generally optimized for read-heavy and write-heavy workloads. It can handle large volumes of data and high-velocity data insertion.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fr">
                <a:solidFill>
                  <a:schemeClr val="dk1"/>
                </a:solidFill>
              </a:rPr>
              <a:t>Indexing</a:t>
            </a:r>
            <a:r>
              <a:rPr lang="fr">
                <a:solidFill>
                  <a:schemeClr val="dk1"/>
                </a:solidFill>
              </a:rPr>
              <a:t>: Supports various types of indexes including single-field, compound, and geospatial indexes.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fr" sz="1400">
                <a:solidFill>
                  <a:schemeClr val="dk1"/>
                </a:solidFill>
              </a:rPr>
              <a:t>MySQL</a:t>
            </a:r>
            <a:r>
              <a:rPr lang="fr" sz="1400">
                <a:solidFill>
                  <a:schemeClr val="dk1"/>
                </a:solidFill>
              </a:rPr>
              <a:t>: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fr">
                <a:solidFill>
                  <a:schemeClr val="dk1"/>
                </a:solidFill>
              </a:rPr>
              <a:t>Performance</a:t>
            </a:r>
            <a:r>
              <a:rPr lang="fr">
                <a:solidFill>
                  <a:schemeClr val="dk1"/>
                </a:solidFill>
              </a:rPr>
              <a:t>: Excellent for complex queries and transactions. Performance can vary based on the indexing and query optimization.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fr">
                <a:solidFill>
                  <a:schemeClr val="dk1"/>
                </a:solidFill>
              </a:rPr>
              <a:t>Indexing</a:t>
            </a:r>
            <a:r>
              <a:rPr lang="fr">
                <a:solidFill>
                  <a:schemeClr val="dk1"/>
                </a:solidFill>
              </a:rPr>
              <a:t>: Supports a wide range of indexes including primary keys, unique indexes, and full-text indexes.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400"/>
              <a:t>7. Data Integrity</a:t>
            </a:r>
            <a:endParaRPr sz="2900"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fr" sz="1400">
                <a:solidFill>
                  <a:schemeClr val="dk1"/>
                </a:solidFill>
              </a:rPr>
              <a:t>MongoDB</a:t>
            </a:r>
            <a:r>
              <a:rPr lang="fr" sz="1400">
                <a:solidFill>
                  <a:schemeClr val="dk1"/>
                </a:solidFill>
              </a:rPr>
              <a:t>: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fr">
                <a:solidFill>
                  <a:schemeClr val="dk1"/>
                </a:solidFill>
              </a:rPr>
              <a:t>Consistency</a:t>
            </a:r>
            <a:r>
              <a:rPr lang="fr">
                <a:solidFill>
                  <a:schemeClr val="dk1"/>
                </a:solidFill>
              </a:rPr>
              <a:t>: Offers eventual consistency by default, with the option to configure read preferences for stronger consistency.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fr">
                <a:solidFill>
                  <a:schemeClr val="dk1"/>
                </a:solidFill>
              </a:rPr>
              <a:t>Data Validation</a:t>
            </a:r>
            <a:r>
              <a:rPr lang="fr">
                <a:solidFill>
                  <a:schemeClr val="dk1"/>
                </a:solidFill>
              </a:rPr>
              <a:t>: Supports schema validation but is generally more relaxed compared to relational databases.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fr" sz="1400">
                <a:solidFill>
                  <a:schemeClr val="dk1"/>
                </a:solidFill>
              </a:rPr>
              <a:t>MySQL</a:t>
            </a:r>
            <a:r>
              <a:rPr lang="fr" sz="1400">
                <a:solidFill>
                  <a:schemeClr val="dk1"/>
                </a:solidFill>
              </a:rPr>
              <a:t>: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fr">
                <a:solidFill>
                  <a:schemeClr val="dk1"/>
                </a:solidFill>
              </a:rPr>
              <a:t>Consistency</a:t>
            </a:r>
            <a:r>
              <a:rPr lang="fr">
                <a:solidFill>
                  <a:schemeClr val="dk1"/>
                </a:solidFill>
              </a:rPr>
              <a:t>: Provides strong consistency and data integrity through ACID transactions and constraints.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fr">
                <a:solidFill>
                  <a:schemeClr val="dk1"/>
                </a:solidFill>
              </a:rPr>
              <a:t>Data Validation</a:t>
            </a:r>
            <a:r>
              <a:rPr lang="fr">
                <a:solidFill>
                  <a:schemeClr val="dk1"/>
                </a:solidFill>
              </a:rPr>
              <a:t>: Enforces data types, constraints, and relationships through schema definitions.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400"/>
              <a:t>8. Use Cases</a:t>
            </a:r>
            <a:endParaRPr sz="2900"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fr" sz="1400">
                <a:solidFill>
                  <a:schemeClr val="dk1"/>
                </a:solidFill>
              </a:rPr>
              <a:t>MongoDB</a:t>
            </a:r>
            <a:r>
              <a:rPr lang="fr" sz="1400">
                <a:solidFill>
                  <a:schemeClr val="dk1"/>
                </a:solidFill>
              </a:rPr>
              <a:t>: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fr">
                <a:solidFill>
                  <a:schemeClr val="dk1"/>
                </a:solidFill>
              </a:rPr>
              <a:t>Ideal For</a:t>
            </a:r>
            <a:r>
              <a:rPr lang="fr">
                <a:solidFill>
                  <a:schemeClr val="dk1"/>
                </a:solidFill>
              </a:rPr>
              <a:t>: Applications with rapidly changing schemas, big data applications, real-time analytics, content management systems, and applications needing high availability and horizontal scaling.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fr" sz="1400">
                <a:solidFill>
                  <a:schemeClr val="dk1"/>
                </a:solidFill>
              </a:rPr>
              <a:t>MySQL</a:t>
            </a:r>
            <a:r>
              <a:rPr lang="fr" sz="1400">
                <a:solidFill>
                  <a:schemeClr val="dk1"/>
                </a:solidFill>
              </a:rPr>
              <a:t>: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fr">
                <a:solidFill>
                  <a:schemeClr val="dk1"/>
                </a:solidFill>
              </a:rPr>
              <a:t>Ideal For</a:t>
            </a:r>
            <a:r>
              <a:rPr lang="fr">
                <a:solidFill>
                  <a:schemeClr val="dk1"/>
                </a:solidFill>
              </a:rPr>
              <a:t>: Traditional business applications, applications requiring complex queries and transactions, data warehousing, and scenarios where data integrity and relational data models are crucial.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