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62" r:id="rId2"/>
    <p:sldId id="381" r:id="rId3"/>
    <p:sldId id="380" r:id="rId4"/>
    <p:sldId id="373" r:id="rId5"/>
    <p:sldId id="377" r:id="rId6"/>
    <p:sldId id="306" r:id="rId7"/>
    <p:sldId id="369" r:id="rId8"/>
    <p:sldId id="370" r:id="rId9"/>
    <p:sldId id="378" r:id="rId10"/>
    <p:sldId id="382" r:id="rId11"/>
    <p:sldId id="379" r:id="rId12"/>
    <p:sldId id="371" r:id="rId13"/>
    <p:sldId id="383" r:id="rId14"/>
    <p:sldId id="37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Notebook" initials="S" lastIdx="1" clrIdx="0">
    <p:extLst>
      <p:ext uri="{19B8F6BF-5375-455C-9EA6-DF929625EA0E}">
        <p15:presenceInfo xmlns:p15="http://schemas.microsoft.com/office/powerpoint/2012/main" userId="Sudha-Noteboo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66CCFF"/>
    <a:srgbClr val="1F497D"/>
    <a:srgbClr val="FF99FF"/>
    <a:srgbClr val="000000"/>
    <a:srgbClr val="FFFFFF"/>
    <a:srgbClr val="10253F"/>
    <a:srgbClr val="99FF66"/>
    <a:srgbClr val="99FF99"/>
    <a:srgbClr val="948A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747" autoAdjust="0"/>
  </p:normalViewPr>
  <p:slideViewPr>
    <p:cSldViewPr>
      <p:cViewPr>
        <p:scale>
          <a:sx n="100" d="100"/>
          <a:sy n="100" d="100"/>
        </p:scale>
        <p:origin x="883" y="-230"/>
      </p:cViewPr>
      <p:guideLst>
        <p:guide orient="horz" pos="2160"/>
        <p:guide pos="2880"/>
      </p:guideLst>
    </p:cSldViewPr>
  </p:slideViewPr>
  <p:outlineViewPr>
    <p:cViewPr>
      <p:scale>
        <a:sx n="33" d="100"/>
        <a:sy n="33" d="100"/>
      </p:scale>
      <p:origin x="0" y="4205"/>
    </p:cViewPr>
  </p:outlineViewPr>
  <p:notesTextViewPr>
    <p:cViewPr>
      <p:scale>
        <a:sx n="100" d="100"/>
        <a:sy n="100" d="100"/>
      </p:scale>
      <p:origin x="0" y="0"/>
    </p:cViewPr>
  </p:notesTextViewPr>
  <p:sorterViewPr>
    <p:cViewPr>
      <p:scale>
        <a:sx n="66" d="100"/>
        <a:sy n="66" d="100"/>
      </p:scale>
      <p:origin x="0" y="23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296EEB-34DD-4D8E-BAB9-F4FE58A16A8E}" type="datetimeFigureOut">
              <a:rPr lang="en-US" smtClean="0"/>
              <a:pPr/>
              <a:t>9/30/2024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F61D36-556A-456E-93FC-D8C248B60EF8}"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25132-AF25-4FE3-84B8-7C7802FA004D}" type="datetimeFigureOut">
              <a:rPr lang="en-US" smtClean="0"/>
              <a:pPr/>
              <a:t>9/30/2024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7EDC57-975E-45E4-BAF9-3B7433462192}" type="slidenum">
              <a:rPr lang="en-IN" smtClean="0"/>
              <a:pPr/>
              <a:t>‹#›</a:t>
            </a:fld>
            <a:endParaRPr lang="en-IN"/>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0"/>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B9A0-29AF-47DD-9689-6D05F63730E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FB9A0-29AF-47DD-9689-6D05F63730E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3"/>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11" name="Rectangle 10"/>
          <p:cNvSpPr/>
          <p:nvPr/>
        </p:nvSpPr>
        <p:spPr>
          <a:xfrm>
            <a:off x="606575" y="2081347"/>
            <a:ext cx="7560840" cy="1843582"/>
          </a:xfrm>
          <a:prstGeom prst="rect">
            <a:avLst/>
          </a:prstGeom>
        </p:spPr>
        <p:txBody>
          <a:bodyPr wrap="square">
            <a:spAutoFit/>
          </a:bodyPr>
          <a:lstStyle/>
          <a:p>
            <a:pPr algn="ctr">
              <a:lnSpc>
                <a:spcPct val="150000"/>
              </a:lnSpc>
              <a:defRPr/>
            </a:pPr>
            <a:r>
              <a:rPr lang="en-IN" sz="4000" b="1" dirty="0">
                <a:solidFill>
                  <a:srgbClr val="C00000"/>
                </a:solidFill>
                <a:cs typeface="Arial" pitchFamily="34" charset="0"/>
              </a:rPr>
              <a:t>TWITTER SENTIMENT ANALYSIS</a:t>
            </a:r>
            <a:br>
              <a:rPr lang="en-US" sz="2000" i="1" dirty="0">
                <a:cs typeface="Arial" pitchFamily="34" charset="0"/>
              </a:rPr>
            </a:br>
            <a:endParaRPr lang="en-US" sz="4000" dirty="0">
              <a:cs typeface="Arial" pitchFamily="34" charset="0"/>
            </a:endParaRPr>
          </a:p>
        </p:txBody>
      </p:sp>
      <p:sp>
        <p:nvSpPr>
          <p:cNvPr id="12" name="TextBox 11"/>
          <p:cNvSpPr txBox="1"/>
          <p:nvPr/>
        </p:nvSpPr>
        <p:spPr>
          <a:xfrm>
            <a:off x="-32100" y="6395459"/>
            <a:ext cx="4419095" cy="369332"/>
          </a:xfrm>
          <a:prstGeom prst="rect">
            <a:avLst/>
          </a:prstGeom>
          <a:noFill/>
        </p:spPr>
        <p:txBody>
          <a:bodyPr wrap="none" rtlCol="0">
            <a:spAutoFit/>
          </a:bodyPr>
          <a:lstStyle/>
          <a:p>
            <a:r>
              <a:rPr lang="en-IN" b="1" dirty="0"/>
              <a:t>DEPARTMENT OF COMPUTER APPLICATIONS</a:t>
            </a:r>
          </a:p>
        </p:txBody>
      </p:sp>
      <p:sp>
        <p:nvSpPr>
          <p:cNvPr id="10" name="Rectangle 9"/>
          <p:cNvSpPr/>
          <p:nvPr/>
        </p:nvSpPr>
        <p:spPr>
          <a:xfrm>
            <a:off x="216811" y="3904710"/>
            <a:ext cx="4195513" cy="880369"/>
          </a:xfrm>
          <a:prstGeom prst="rect">
            <a:avLst/>
          </a:prstGeom>
        </p:spPr>
        <p:txBody>
          <a:bodyPr wrap="square">
            <a:spAutoFit/>
          </a:bodyPr>
          <a:lstStyle/>
          <a:p>
            <a:pPr algn="just">
              <a:lnSpc>
                <a:spcPct val="150000"/>
              </a:lnSpc>
            </a:pPr>
            <a:r>
              <a:rPr lang="en-US" b="1" dirty="0">
                <a:solidFill>
                  <a:schemeClr val="tx2">
                    <a:lumMod val="50000"/>
                  </a:schemeClr>
                </a:solidFill>
              </a:rPr>
              <a:t>SUPERVISOR : </a:t>
            </a:r>
            <a:r>
              <a:rPr lang="en-IN" b="1" dirty="0"/>
              <a:t>DR. A.K.ASHFAUK AHAMAD ASSISTANT PROFESSOR (SR. GR.)</a:t>
            </a:r>
            <a:endParaRPr lang="en-IN" b="1" dirty="0">
              <a:solidFill>
                <a:schemeClr val="tx2">
                  <a:lumMod val="50000"/>
                </a:schemeClr>
              </a:solidFill>
            </a:endParaRPr>
          </a:p>
        </p:txBody>
      </p:sp>
      <p:sp>
        <p:nvSpPr>
          <p:cNvPr id="13" name="Rectangle 12"/>
          <p:cNvSpPr/>
          <p:nvPr/>
        </p:nvSpPr>
        <p:spPr>
          <a:xfrm>
            <a:off x="5148064" y="3904709"/>
            <a:ext cx="4849524" cy="880369"/>
          </a:xfrm>
          <a:prstGeom prst="rect">
            <a:avLst/>
          </a:prstGeom>
        </p:spPr>
        <p:txBody>
          <a:bodyPr wrap="square">
            <a:spAutoFit/>
          </a:bodyPr>
          <a:lstStyle/>
          <a:p>
            <a:pPr algn="just">
              <a:lnSpc>
                <a:spcPct val="150000"/>
              </a:lnSpc>
            </a:pPr>
            <a:r>
              <a:rPr lang="en-US" b="1" dirty="0">
                <a:solidFill>
                  <a:schemeClr val="tx2">
                    <a:lumMod val="50000"/>
                  </a:schemeClr>
                </a:solidFill>
              </a:rPr>
              <a:t>STUDENT NAME : ABDUL RAHMAN J</a:t>
            </a:r>
          </a:p>
          <a:p>
            <a:pPr>
              <a:lnSpc>
                <a:spcPct val="150000"/>
              </a:lnSpc>
            </a:pPr>
            <a:r>
              <a:rPr lang="en-US" b="1" dirty="0">
                <a:solidFill>
                  <a:schemeClr val="tx2">
                    <a:lumMod val="50000"/>
                  </a:schemeClr>
                </a:solidFill>
              </a:rPr>
              <a:t>RRN : 230282601003</a:t>
            </a:r>
            <a:endParaRPr lang="en-IN" b="1" dirty="0">
              <a:solidFill>
                <a:schemeClr val="tx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10</a:t>
            </a:fld>
            <a:endParaRPr lang="en-IN" sz="1400" b="1" dirty="0">
              <a:solidFill>
                <a:schemeClr val="tx1"/>
              </a:solidFill>
            </a:endParaRPr>
          </a:p>
        </p:txBody>
      </p:sp>
      <p:pic>
        <p:nvPicPr>
          <p:cNvPr id="10" name="Picture 9">
            <a:extLst>
              <a:ext uri="{FF2B5EF4-FFF2-40B4-BE49-F238E27FC236}">
                <a16:creationId xmlns:a16="http://schemas.microsoft.com/office/drawing/2014/main" id="{24EFD4F2-84E9-68A0-0478-04183B3A2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52" y="1566602"/>
            <a:ext cx="8573696" cy="3724795"/>
          </a:xfrm>
          <a:prstGeom prst="rect">
            <a:avLst/>
          </a:prstGeom>
        </p:spPr>
      </p:pic>
    </p:spTree>
    <p:extLst>
      <p:ext uri="{BB962C8B-B14F-4D97-AF65-F5344CB8AC3E}">
        <p14:creationId xmlns:p14="http://schemas.microsoft.com/office/powerpoint/2010/main" val="3011067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11</a:t>
            </a:fld>
            <a:endParaRPr lang="en-IN" sz="1400" b="1" dirty="0">
              <a:solidFill>
                <a:schemeClr val="tx1"/>
              </a:solidFill>
            </a:endParaRPr>
          </a:p>
        </p:txBody>
      </p:sp>
      <p:sp>
        <p:nvSpPr>
          <p:cNvPr id="5" name="Rectangle 4"/>
          <p:cNvSpPr/>
          <p:nvPr/>
        </p:nvSpPr>
        <p:spPr>
          <a:xfrm>
            <a:off x="2826009" y="943229"/>
            <a:ext cx="3491982" cy="523220"/>
          </a:xfrm>
          <a:prstGeom prst="rect">
            <a:avLst/>
          </a:prstGeom>
        </p:spPr>
        <p:txBody>
          <a:bodyPr wrap="none">
            <a:spAutoFit/>
          </a:bodyPr>
          <a:lstStyle/>
          <a:p>
            <a:r>
              <a:rPr lang="en-IN" sz="2800" b="1" dirty="0">
                <a:solidFill>
                  <a:srgbClr val="C00000"/>
                </a:solidFill>
                <a:cs typeface="Arial" panose="020B0604020202020204" pitchFamily="34" charset="0"/>
              </a:rPr>
              <a:t>FEATURE EXTRACTION</a:t>
            </a:r>
            <a:endParaRPr lang="en-IN" sz="2800" dirty="0"/>
          </a:p>
        </p:txBody>
      </p:sp>
      <p:sp>
        <p:nvSpPr>
          <p:cNvPr id="21" name="TextBox 20">
            <a:extLst>
              <a:ext uri="{FF2B5EF4-FFF2-40B4-BE49-F238E27FC236}">
                <a16:creationId xmlns:a16="http://schemas.microsoft.com/office/drawing/2014/main" id="{2757654A-5AA4-519F-0FDE-A5C9CB50CFAA}"/>
              </a:ext>
            </a:extLst>
          </p:cNvPr>
          <p:cNvSpPr txBox="1"/>
          <p:nvPr/>
        </p:nvSpPr>
        <p:spPr>
          <a:xfrm>
            <a:off x="1186899" y="1587759"/>
            <a:ext cx="6511788" cy="3970318"/>
          </a:xfrm>
          <a:prstGeom prst="rect">
            <a:avLst/>
          </a:prstGeom>
          <a:noFill/>
        </p:spPr>
        <p:txBody>
          <a:bodyPr wrap="square">
            <a:spAutoFit/>
          </a:bodyPr>
          <a:lstStyle/>
          <a:p>
            <a:r>
              <a:rPr lang="en-US" b="1" dirty="0"/>
              <a:t>Objective</a:t>
            </a:r>
            <a:r>
              <a:rPr lang="en-US" dirty="0"/>
              <a:t>: It transforms the preprocessed text data into a numerical format that machine learning algorithms can understand.</a:t>
            </a:r>
          </a:p>
          <a:p>
            <a:endParaRPr lang="en-US" dirty="0"/>
          </a:p>
          <a:p>
            <a:r>
              <a:rPr lang="en-US" b="1" dirty="0"/>
              <a:t>Description</a:t>
            </a:r>
            <a:r>
              <a:rPr lang="en-US" dirty="0"/>
              <a:t>: Transforms tweets into numerical representations using methods like </a:t>
            </a:r>
            <a:r>
              <a:rPr lang="en-US" b="1" dirty="0"/>
              <a:t>TF-IDF</a:t>
            </a:r>
            <a:r>
              <a:rPr lang="en-US" dirty="0"/>
              <a:t>, </a:t>
            </a:r>
            <a:r>
              <a:rPr lang="en-US" b="1" dirty="0"/>
              <a:t>Bag-of-Words</a:t>
            </a:r>
            <a:r>
              <a:rPr lang="en-US" dirty="0"/>
              <a:t>, or </a:t>
            </a:r>
            <a:r>
              <a:rPr lang="en-US" b="1" dirty="0"/>
              <a:t>word embeddings</a:t>
            </a:r>
            <a:r>
              <a:rPr lang="en-US" dirty="0"/>
              <a:t> (e.g., </a:t>
            </a:r>
            <a:r>
              <a:rPr lang="en-US" b="1" dirty="0"/>
              <a:t>Word2Vec</a:t>
            </a:r>
            <a:r>
              <a:rPr lang="en-US" dirty="0"/>
              <a:t>, </a:t>
            </a:r>
            <a:r>
              <a:rPr lang="en-US" b="1" dirty="0"/>
              <a:t>GloVe</a:t>
            </a:r>
            <a:r>
              <a:rPr lang="en-US" dirty="0"/>
              <a:t>).</a:t>
            </a:r>
          </a:p>
          <a:p>
            <a:endParaRPr lang="en-US" b="1" dirty="0"/>
          </a:p>
          <a:p>
            <a:r>
              <a:rPr lang="en-IN" b="1" dirty="0"/>
              <a:t>Tools</a:t>
            </a:r>
            <a:r>
              <a:rPr lang="en-IN" dirty="0"/>
              <a:t>: scikit-learn</a:t>
            </a:r>
          </a:p>
          <a:p>
            <a:endParaRPr lang="en-IN" dirty="0"/>
          </a:p>
          <a:p>
            <a:r>
              <a:rPr lang="en-US" dirty="0"/>
              <a:t>Feature extraction with scikit-learn is a straightforward process that allows you to convert text data into a numerical format suitable for machine learning models. Below are the common methods for feature extraction using scikit-learn, specifically focusing on CountVectorizer, TfidfVectorizer, and n-grams.</a:t>
            </a:r>
            <a:endParaRPr lang="en-IN" dirty="0"/>
          </a:p>
        </p:txBody>
      </p:sp>
    </p:spTree>
    <p:extLst>
      <p:ext uri="{BB962C8B-B14F-4D97-AF65-F5344CB8AC3E}">
        <p14:creationId xmlns:p14="http://schemas.microsoft.com/office/powerpoint/2010/main" val="3414810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12</a:t>
            </a:fld>
            <a:endParaRPr lang="en-IN" sz="1400" b="1" dirty="0">
              <a:solidFill>
                <a:schemeClr val="tx1"/>
              </a:solidFill>
            </a:endParaRPr>
          </a:p>
        </p:txBody>
      </p:sp>
      <p:sp>
        <p:nvSpPr>
          <p:cNvPr id="5" name="Rectangle 4"/>
          <p:cNvSpPr/>
          <p:nvPr/>
        </p:nvSpPr>
        <p:spPr>
          <a:xfrm>
            <a:off x="1280254" y="889863"/>
            <a:ext cx="6277681" cy="523220"/>
          </a:xfrm>
          <a:prstGeom prst="rect">
            <a:avLst/>
          </a:prstGeom>
        </p:spPr>
        <p:txBody>
          <a:bodyPr wrap="none">
            <a:spAutoFit/>
          </a:bodyPr>
          <a:lstStyle/>
          <a:p>
            <a:r>
              <a:rPr lang="en-IN" sz="2800" b="1" dirty="0">
                <a:solidFill>
                  <a:srgbClr val="C00000"/>
                </a:solidFill>
                <a:cs typeface="Arial" panose="020B0604020202020204" pitchFamily="34" charset="0"/>
              </a:rPr>
              <a:t>WORK COMPLETED &amp; TO BE COMPLETED</a:t>
            </a:r>
            <a:endParaRPr lang="en-IN" sz="2800" dirty="0"/>
          </a:p>
        </p:txBody>
      </p:sp>
      <p:sp>
        <p:nvSpPr>
          <p:cNvPr id="10" name="TextBox 9">
            <a:extLst>
              <a:ext uri="{FF2B5EF4-FFF2-40B4-BE49-F238E27FC236}">
                <a16:creationId xmlns:a16="http://schemas.microsoft.com/office/drawing/2014/main" id="{A04C04E2-E6B1-8970-5764-BCA9CE4EE48E}"/>
              </a:ext>
            </a:extLst>
          </p:cNvPr>
          <p:cNvSpPr txBox="1"/>
          <p:nvPr/>
        </p:nvSpPr>
        <p:spPr>
          <a:xfrm>
            <a:off x="755576" y="1953172"/>
            <a:ext cx="6946375" cy="3046988"/>
          </a:xfrm>
          <a:prstGeom prst="rect">
            <a:avLst/>
          </a:prstGeom>
          <a:noFill/>
        </p:spPr>
        <p:txBody>
          <a:bodyPr wrap="square">
            <a:spAutoFit/>
          </a:bodyPr>
          <a:lstStyle/>
          <a:p>
            <a:r>
              <a:rPr lang="en-US" sz="2400" b="1" dirty="0"/>
              <a:t>WORK COMPLETED: </a:t>
            </a:r>
          </a:p>
          <a:p>
            <a:pPr marL="285750" indent="-285750">
              <a:buFont typeface="Arial" panose="020B0604020202020204" pitchFamily="34" charset="0"/>
              <a:buChar char="•"/>
            </a:pPr>
            <a:r>
              <a:rPr lang="en-US" sz="2400" dirty="0"/>
              <a:t>Module 1 –  Data Collection</a:t>
            </a:r>
          </a:p>
          <a:p>
            <a:pPr marL="285750" indent="-285750">
              <a:buFont typeface="Arial" panose="020B0604020202020204" pitchFamily="34" charset="0"/>
              <a:buChar char="•"/>
            </a:pPr>
            <a:r>
              <a:rPr lang="en-US" sz="2400" dirty="0"/>
              <a:t>Module 2 –  Data </a:t>
            </a:r>
            <a:r>
              <a:rPr lang="en-IN" sz="2400" dirty="0"/>
              <a:t>Preprocessing </a:t>
            </a:r>
            <a:endParaRPr lang="en-US" sz="2400" dirty="0"/>
          </a:p>
          <a:p>
            <a:pPr marL="285750" indent="-285750">
              <a:buFont typeface="Arial" panose="020B0604020202020204" pitchFamily="34" charset="0"/>
              <a:buChar char="•"/>
            </a:pPr>
            <a:r>
              <a:rPr lang="en-US" sz="2400" dirty="0"/>
              <a:t>Module 3 –  Feature Extraction</a:t>
            </a:r>
          </a:p>
          <a:p>
            <a:endParaRPr lang="en-US" sz="2400" dirty="0"/>
          </a:p>
          <a:p>
            <a:r>
              <a:rPr lang="en-US" sz="2400" b="1" dirty="0"/>
              <a:t>WORK TO BE COMPLETED: </a:t>
            </a:r>
          </a:p>
          <a:p>
            <a:pPr marL="342900" indent="-342900">
              <a:buFont typeface="Arial" panose="020B0604020202020204" pitchFamily="34" charset="0"/>
              <a:buChar char="•"/>
            </a:pPr>
            <a:r>
              <a:rPr lang="en-US" sz="2400" dirty="0"/>
              <a:t>Module 4 - </a:t>
            </a:r>
            <a:r>
              <a:rPr lang="en-IN" sz="2400" kern="1200" dirty="0">
                <a:solidFill>
                  <a:srgbClr val="000000"/>
                </a:solidFill>
                <a:effectLst/>
                <a:latin typeface="Calibri" panose="020F0502020204030204" pitchFamily="34" charset="0"/>
                <a:ea typeface="+mn-ea"/>
                <a:cs typeface="+mn-cs"/>
              </a:rPr>
              <a:t>Sentiment Classification</a:t>
            </a:r>
            <a:endParaRPr lang="en-US" sz="2400" kern="1200" dirty="0">
              <a:solidFill>
                <a:srgbClr val="000000"/>
              </a:solidFill>
              <a:effectLst/>
              <a:latin typeface="Calibri" panose="020F0502020204030204" pitchFamily="34" charset="0"/>
              <a:ea typeface="+mn-ea"/>
              <a:cs typeface="+mn-cs"/>
            </a:endParaRPr>
          </a:p>
          <a:p>
            <a:pPr marL="342900" indent="-342900">
              <a:buFont typeface="Arial" panose="020B0604020202020204" pitchFamily="34" charset="0"/>
              <a:buChar char="•"/>
            </a:pPr>
            <a:r>
              <a:rPr lang="en-US" sz="2400" dirty="0"/>
              <a:t>Module 5 - </a:t>
            </a:r>
            <a:r>
              <a:rPr lang="en-IN" sz="2400" dirty="0"/>
              <a:t>Result Aggregation &amp; Visualization</a:t>
            </a:r>
          </a:p>
        </p:txBody>
      </p:sp>
      <p:sp>
        <p:nvSpPr>
          <p:cNvPr id="11" name="Rectangle 10"/>
          <p:cNvSpPr/>
          <p:nvPr/>
        </p:nvSpPr>
        <p:spPr>
          <a:xfrm>
            <a:off x="45088" y="191136"/>
            <a:ext cx="2224391" cy="523220"/>
          </a:xfrm>
          <a:prstGeom prst="rect">
            <a:avLst/>
          </a:prstGeom>
        </p:spPr>
        <p:txBody>
          <a:bodyPr wrap="none">
            <a:spAutoFit/>
          </a:bodyPr>
          <a:lstStyle/>
          <a:p>
            <a:r>
              <a:rPr lang="en-US" sz="2800" b="1" dirty="0">
                <a:solidFill>
                  <a:srgbClr val="C00000"/>
                </a:solidFill>
                <a:cs typeface="Arial" panose="020B0604020202020204" pitchFamily="34" charset="0"/>
              </a:rPr>
              <a:t>ACTION PLAN</a:t>
            </a:r>
            <a:endParaRPr lang="en-IN" sz="2800" dirty="0"/>
          </a:p>
        </p:txBody>
      </p:sp>
    </p:spTree>
    <p:extLst>
      <p:ext uri="{BB962C8B-B14F-4D97-AF65-F5344CB8AC3E}">
        <p14:creationId xmlns:p14="http://schemas.microsoft.com/office/powerpoint/2010/main" val="370616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13</a:t>
            </a:fld>
            <a:endParaRPr lang="en-IN" sz="1400" b="1" dirty="0">
              <a:solidFill>
                <a:schemeClr val="tx1"/>
              </a:solidFill>
            </a:endParaRPr>
          </a:p>
        </p:txBody>
      </p:sp>
      <p:sp>
        <p:nvSpPr>
          <p:cNvPr id="5" name="Rectangle 4"/>
          <p:cNvSpPr/>
          <p:nvPr/>
        </p:nvSpPr>
        <p:spPr>
          <a:xfrm>
            <a:off x="-28679" y="191136"/>
            <a:ext cx="1979388" cy="523220"/>
          </a:xfrm>
          <a:prstGeom prst="rect">
            <a:avLst/>
          </a:prstGeom>
        </p:spPr>
        <p:txBody>
          <a:bodyPr wrap="none">
            <a:spAutoFit/>
          </a:bodyPr>
          <a:lstStyle/>
          <a:p>
            <a:r>
              <a:rPr lang="en-IN" sz="2800" b="1" dirty="0">
                <a:solidFill>
                  <a:srgbClr val="C00000"/>
                </a:solidFill>
                <a:cs typeface="Arial" panose="020B0604020202020204" pitchFamily="34" charset="0"/>
              </a:rPr>
              <a:t>BASE PAPER</a:t>
            </a:r>
            <a:endParaRPr lang="en-IN" sz="2800" dirty="0"/>
          </a:p>
        </p:txBody>
      </p:sp>
      <p:sp>
        <p:nvSpPr>
          <p:cNvPr id="10" name="TextBox 9">
            <a:extLst>
              <a:ext uri="{FF2B5EF4-FFF2-40B4-BE49-F238E27FC236}">
                <a16:creationId xmlns:a16="http://schemas.microsoft.com/office/drawing/2014/main" id="{8E045222-2A44-4068-245A-2C41422D040D}"/>
              </a:ext>
            </a:extLst>
          </p:cNvPr>
          <p:cNvSpPr txBox="1"/>
          <p:nvPr/>
        </p:nvSpPr>
        <p:spPr>
          <a:xfrm>
            <a:off x="555980" y="996524"/>
            <a:ext cx="8337854" cy="5355312"/>
          </a:xfrm>
          <a:prstGeom prst="rect">
            <a:avLst/>
          </a:prstGeom>
          <a:noFill/>
        </p:spPr>
        <p:txBody>
          <a:bodyPr wrap="square">
            <a:spAutoFit/>
          </a:bodyPr>
          <a:lstStyle/>
          <a:p>
            <a:pPr marL="342900" indent="-342900">
              <a:buAutoNum type="arabicPeriod"/>
            </a:pPr>
            <a:r>
              <a:rPr lang="en-US" b="1" dirty="0"/>
              <a:t>"Twitter Sentiment Analysis: A Comprehensive Study“</a:t>
            </a:r>
          </a:p>
          <a:p>
            <a:pPr lvl="1">
              <a:buFont typeface="Arial" panose="020B0604020202020204" pitchFamily="34" charset="0"/>
              <a:buChar char="•"/>
            </a:pPr>
            <a:r>
              <a:rPr lang="en-US" b="1" dirty="0"/>
              <a:t>Authors</a:t>
            </a:r>
            <a:r>
              <a:rPr lang="en-US" dirty="0"/>
              <a:t>: R. Agerri and M. D. L. S. Alvares</a:t>
            </a:r>
          </a:p>
          <a:p>
            <a:pPr lvl="1">
              <a:buFont typeface="Arial" panose="020B0604020202020204" pitchFamily="34" charset="0"/>
              <a:buChar char="•"/>
            </a:pPr>
            <a:r>
              <a:rPr lang="en-US" b="1" dirty="0"/>
              <a:t>Publication Year</a:t>
            </a:r>
            <a:r>
              <a:rPr lang="en-US" dirty="0"/>
              <a:t>: 2018</a:t>
            </a:r>
          </a:p>
          <a:p>
            <a:pPr lvl="1">
              <a:buFont typeface="Arial" panose="020B0604020202020204" pitchFamily="34" charset="0"/>
              <a:buChar char="•"/>
            </a:pPr>
            <a:r>
              <a:rPr lang="en-US" b="1" dirty="0"/>
              <a:t>Summary</a:t>
            </a:r>
            <a:r>
              <a:rPr lang="en-US" dirty="0"/>
              <a:t>: This paper provides an extensive review of sentiment analysis techniques applied to Twitter data. It discusses different methodologies, datasets, and the challenges faced in accurately classifying sentiments in tweets.</a:t>
            </a:r>
          </a:p>
          <a:p>
            <a:pPr marL="342900" indent="-342900">
              <a:buAutoNum type="arabicPeriod" startAt="2"/>
            </a:pPr>
            <a:r>
              <a:rPr lang="en-US" b="1" dirty="0"/>
              <a:t>"Sentiment Analysis of Twitter Data: A Survey“</a:t>
            </a:r>
          </a:p>
          <a:p>
            <a:pPr lvl="1">
              <a:buFont typeface="Arial" panose="020B0604020202020204" pitchFamily="34" charset="0"/>
              <a:buChar char="•"/>
            </a:pPr>
            <a:r>
              <a:rPr lang="en-US" b="1" dirty="0"/>
              <a:t>Authors</a:t>
            </a:r>
            <a:r>
              <a:rPr lang="en-US" dirty="0"/>
              <a:t>: A. Go, J. S. P. Bhayani, and L. Huang</a:t>
            </a:r>
          </a:p>
          <a:p>
            <a:pPr lvl="1">
              <a:buFont typeface="Arial" panose="020B0604020202020204" pitchFamily="34" charset="0"/>
              <a:buChar char="•"/>
            </a:pPr>
            <a:r>
              <a:rPr lang="en-US" b="1" dirty="0"/>
              <a:t>Publication Year</a:t>
            </a:r>
            <a:r>
              <a:rPr lang="en-US" dirty="0"/>
              <a:t>: 2009</a:t>
            </a:r>
          </a:p>
          <a:p>
            <a:pPr lvl="1">
              <a:buFont typeface="Arial" panose="020B0604020202020204" pitchFamily="34" charset="0"/>
              <a:buChar char="•"/>
            </a:pPr>
            <a:r>
              <a:rPr lang="en-US" b="1" dirty="0"/>
              <a:t>Summary</a:t>
            </a:r>
            <a:r>
              <a:rPr lang="en-US" dirty="0"/>
              <a:t>: This is one of the early works in Twitter sentiment analysis, focusing on the classification of tweets as positive or negative. It discusses the use of various machine learning algorithms and feature extraction techniques.</a:t>
            </a:r>
          </a:p>
          <a:p>
            <a:r>
              <a:rPr lang="en-US" b="1" dirty="0"/>
              <a:t>3.  "Sentiment Analysis of Twitter Data using Machine Learning Techniques"</a:t>
            </a:r>
          </a:p>
          <a:p>
            <a:pPr lvl="1">
              <a:buFont typeface="Arial" panose="020B0604020202020204" pitchFamily="34" charset="0"/>
              <a:buChar char="•"/>
            </a:pPr>
            <a:r>
              <a:rPr lang="en-US" b="1" dirty="0"/>
              <a:t>Authors</a:t>
            </a:r>
            <a:r>
              <a:rPr lang="en-US" dirty="0"/>
              <a:t>: A. T. O. E. E. Adediran and others</a:t>
            </a:r>
          </a:p>
          <a:p>
            <a:pPr lvl="1">
              <a:buFont typeface="Arial" panose="020B0604020202020204" pitchFamily="34" charset="0"/>
              <a:buChar char="•"/>
            </a:pPr>
            <a:r>
              <a:rPr lang="en-US" b="1" dirty="0"/>
              <a:t>Publication Year</a:t>
            </a:r>
            <a:r>
              <a:rPr lang="en-US" dirty="0"/>
              <a:t>: 2019</a:t>
            </a:r>
          </a:p>
          <a:p>
            <a:pPr lvl="1">
              <a:buFont typeface="Arial" panose="020B0604020202020204" pitchFamily="34" charset="0"/>
              <a:buChar char="•"/>
            </a:pPr>
            <a:r>
              <a:rPr lang="en-US" b="1" dirty="0"/>
              <a:t>Overview</a:t>
            </a:r>
            <a:r>
              <a:rPr lang="en-US" dirty="0"/>
              <a:t>: This paper presents an empirical study of various machine learning techniques applied to Twitter sentiment analysis. It evaluates the performance of different classifiers and discusses feature extraction methods.</a:t>
            </a:r>
          </a:p>
          <a:p>
            <a:endParaRPr lang="en-US" dirty="0"/>
          </a:p>
        </p:txBody>
      </p:sp>
    </p:spTree>
    <p:extLst>
      <p:ext uri="{BB962C8B-B14F-4D97-AF65-F5344CB8AC3E}">
        <p14:creationId xmlns:p14="http://schemas.microsoft.com/office/powerpoint/2010/main" val="2212359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14</a:t>
            </a:fld>
            <a:endParaRPr lang="en-IN" sz="1400" b="1" dirty="0">
              <a:solidFill>
                <a:schemeClr val="tx1"/>
              </a:solidFill>
            </a:endParaRPr>
          </a:p>
        </p:txBody>
      </p:sp>
      <p:pic>
        <p:nvPicPr>
          <p:cNvPr id="1026" name="Picture 2" descr="Thank You Images - Free Download on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297657"/>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00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2</a:t>
            </a:fld>
            <a:endParaRPr lang="en-IN" sz="1400" b="1" dirty="0">
              <a:solidFill>
                <a:schemeClr val="tx1"/>
              </a:solidFill>
            </a:endParaRPr>
          </a:p>
        </p:txBody>
      </p:sp>
      <p:sp>
        <p:nvSpPr>
          <p:cNvPr id="5" name="Rectangle 4"/>
          <p:cNvSpPr/>
          <p:nvPr/>
        </p:nvSpPr>
        <p:spPr>
          <a:xfrm>
            <a:off x="335180" y="836712"/>
            <a:ext cx="4952831" cy="523220"/>
          </a:xfrm>
          <a:prstGeom prst="rect">
            <a:avLst/>
          </a:prstGeom>
        </p:spPr>
        <p:txBody>
          <a:bodyPr wrap="none">
            <a:spAutoFit/>
          </a:bodyPr>
          <a:lstStyle/>
          <a:p>
            <a:r>
              <a:rPr lang="en-IN" sz="2800" b="1" dirty="0">
                <a:solidFill>
                  <a:srgbClr val="C00000"/>
                </a:solidFill>
                <a:cs typeface="Arial" panose="020B0604020202020204" pitchFamily="34" charset="0"/>
              </a:rPr>
              <a:t>WHAT IS </a:t>
            </a:r>
            <a:r>
              <a:rPr lang="en-IN" sz="2800" b="1" dirty="0">
                <a:solidFill>
                  <a:srgbClr val="C00000"/>
                </a:solidFill>
              </a:rPr>
              <a:t>SENTIMENT ANALYSIS?</a:t>
            </a:r>
          </a:p>
        </p:txBody>
      </p:sp>
      <p:sp>
        <p:nvSpPr>
          <p:cNvPr id="10" name="TextBox 9">
            <a:extLst>
              <a:ext uri="{FF2B5EF4-FFF2-40B4-BE49-F238E27FC236}">
                <a16:creationId xmlns:a16="http://schemas.microsoft.com/office/drawing/2014/main" id="{1CF03965-24E5-E3A5-2C52-E55CB531B29B}"/>
              </a:ext>
            </a:extLst>
          </p:cNvPr>
          <p:cNvSpPr txBox="1"/>
          <p:nvPr/>
        </p:nvSpPr>
        <p:spPr>
          <a:xfrm>
            <a:off x="827584" y="1499503"/>
            <a:ext cx="6912768" cy="2246769"/>
          </a:xfrm>
          <a:prstGeom prst="rect">
            <a:avLst/>
          </a:prstGeom>
          <a:noFill/>
        </p:spPr>
        <p:txBody>
          <a:bodyPr wrap="square">
            <a:spAutoFit/>
          </a:bodyPr>
          <a:lstStyle/>
          <a:p>
            <a:pPr marL="342900" indent="-342900">
              <a:buFont typeface="Wingdings" panose="05000000000000000000" pitchFamily="2" charset="2"/>
              <a:buChar char="Ø"/>
            </a:pPr>
            <a:r>
              <a:rPr lang="en-US" sz="2000" dirty="0"/>
              <a:t>Sentiment analysis is a computational technique used to determine the emotional tone or sentiment expressed in a piece of text. </a:t>
            </a:r>
          </a:p>
          <a:p>
            <a:pPr marL="342900" indent="-342900">
              <a:buFont typeface="Wingdings" panose="05000000000000000000" pitchFamily="2" charset="2"/>
              <a:buChar char="Ø"/>
            </a:pPr>
            <a:r>
              <a:rPr lang="en-US" sz="2000" dirty="0"/>
              <a:t>It involves the use of natural language processing (NLP), machine learning, and text analysis to classify text data into different categories of sentiment, such as positive, negative, or neutral.</a:t>
            </a:r>
            <a:endParaRPr lang="en-IN" sz="2000" dirty="0"/>
          </a:p>
        </p:txBody>
      </p:sp>
      <p:pic>
        <p:nvPicPr>
          <p:cNvPr id="11" name="Picture 10">
            <a:extLst>
              <a:ext uri="{FF2B5EF4-FFF2-40B4-BE49-F238E27FC236}">
                <a16:creationId xmlns:a16="http://schemas.microsoft.com/office/drawing/2014/main" id="{27D32D22-FC3B-60D4-7320-7365F1B7C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 y="3736816"/>
            <a:ext cx="9144000" cy="2413955"/>
          </a:xfrm>
          <a:prstGeom prst="rect">
            <a:avLst/>
          </a:prstGeom>
        </p:spPr>
      </p:pic>
    </p:spTree>
    <p:extLst>
      <p:ext uri="{BB962C8B-B14F-4D97-AF65-F5344CB8AC3E}">
        <p14:creationId xmlns:p14="http://schemas.microsoft.com/office/powerpoint/2010/main" val="170099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3</a:t>
            </a:fld>
            <a:endParaRPr lang="en-IN" sz="1400" b="1" dirty="0">
              <a:solidFill>
                <a:schemeClr val="tx1"/>
              </a:solidFill>
            </a:endParaRPr>
          </a:p>
        </p:txBody>
      </p:sp>
      <p:sp>
        <p:nvSpPr>
          <p:cNvPr id="5" name="Rectangle 4"/>
          <p:cNvSpPr/>
          <p:nvPr/>
        </p:nvSpPr>
        <p:spPr>
          <a:xfrm>
            <a:off x="335180" y="836712"/>
            <a:ext cx="4423070" cy="523220"/>
          </a:xfrm>
          <a:prstGeom prst="rect">
            <a:avLst/>
          </a:prstGeom>
        </p:spPr>
        <p:txBody>
          <a:bodyPr wrap="none">
            <a:spAutoFit/>
          </a:bodyPr>
          <a:lstStyle/>
          <a:p>
            <a:r>
              <a:rPr lang="en-IN" sz="2800" b="1" dirty="0">
                <a:solidFill>
                  <a:srgbClr val="C00000"/>
                </a:solidFill>
                <a:cs typeface="Arial" panose="020B0604020202020204" pitchFamily="34" charset="0"/>
              </a:rPr>
              <a:t>WHY </a:t>
            </a:r>
            <a:r>
              <a:rPr lang="en-IN" sz="2800" b="1" dirty="0">
                <a:solidFill>
                  <a:srgbClr val="C00000"/>
                </a:solidFill>
              </a:rPr>
              <a:t>SENTIMENT ANALYSIS?</a:t>
            </a:r>
          </a:p>
        </p:txBody>
      </p:sp>
      <p:sp>
        <p:nvSpPr>
          <p:cNvPr id="10" name="TextBox 9">
            <a:extLst>
              <a:ext uri="{FF2B5EF4-FFF2-40B4-BE49-F238E27FC236}">
                <a16:creationId xmlns:a16="http://schemas.microsoft.com/office/drawing/2014/main" id="{1CF03965-24E5-E3A5-2C52-E55CB531B29B}"/>
              </a:ext>
            </a:extLst>
          </p:cNvPr>
          <p:cNvSpPr txBox="1"/>
          <p:nvPr/>
        </p:nvSpPr>
        <p:spPr>
          <a:xfrm>
            <a:off x="755576" y="1694163"/>
            <a:ext cx="6912768" cy="3477875"/>
          </a:xfrm>
          <a:prstGeom prst="rect">
            <a:avLst/>
          </a:prstGeom>
          <a:noFill/>
        </p:spPr>
        <p:txBody>
          <a:bodyPr wrap="square">
            <a:spAutoFit/>
          </a:bodyPr>
          <a:lstStyle/>
          <a:p>
            <a:r>
              <a:rPr lang="en-US" sz="2000" dirty="0"/>
              <a:t>Advent of various social media platforms </a:t>
            </a:r>
          </a:p>
          <a:p>
            <a:pPr marL="800100" lvl="1" indent="-342900">
              <a:buFont typeface="Arial" panose="020B0604020202020204" pitchFamily="34" charset="0"/>
              <a:buChar char="•"/>
            </a:pPr>
            <a:r>
              <a:rPr lang="en-US" sz="2000" dirty="0"/>
              <a:t> Given netizen the liberty to openly express their views and opinions </a:t>
            </a:r>
          </a:p>
          <a:p>
            <a:pPr marL="800100" lvl="1" indent="-342900">
              <a:buFont typeface="Arial" panose="020B0604020202020204" pitchFamily="34" charset="0"/>
              <a:buChar char="•"/>
            </a:pPr>
            <a:r>
              <a:rPr lang="en-US" sz="2000" dirty="0"/>
              <a:t>Large volume of data to get these information </a:t>
            </a:r>
          </a:p>
          <a:p>
            <a:pPr marL="800100" lvl="1" indent="-342900">
              <a:buFont typeface="Arial" panose="020B0604020202020204" pitchFamily="34" charset="0"/>
              <a:buChar char="•"/>
            </a:pPr>
            <a:r>
              <a:rPr lang="en-US" sz="2000" dirty="0"/>
              <a:t>Knowing “what people think” </a:t>
            </a:r>
          </a:p>
          <a:p>
            <a:pPr marL="800100" lvl="1" indent="-342900">
              <a:buFont typeface="Arial" panose="020B0604020202020204" pitchFamily="34" charset="0"/>
              <a:buChar char="•"/>
            </a:pPr>
            <a:r>
              <a:rPr lang="en-US" sz="2000" dirty="0"/>
              <a:t>Studies of SA deals: </a:t>
            </a:r>
          </a:p>
          <a:p>
            <a:pPr marL="1257300" lvl="2" indent="-342900">
              <a:buFont typeface="Wingdings" panose="05000000000000000000" pitchFamily="2" charset="2"/>
              <a:buChar char="Ø"/>
            </a:pPr>
            <a:r>
              <a:rPr lang="en-US" sz="2000" dirty="0"/>
              <a:t>Product and services reviews, </a:t>
            </a:r>
          </a:p>
          <a:p>
            <a:pPr marL="1257300" lvl="2" indent="-342900">
              <a:buFont typeface="Wingdings" panose="05000000000000000000" pitchFamily="2" charset="2"/>
              <a:buChar char="Ø"/>
            </a:pPr>
            <a:r>
              <a:rPr lang="en-US" sz="2000" dirty="0"/>
              <a:t>Celebrities, </a:t>
            </a:r>
          </a:p>
          <a:p>
            <a:pPr marL="1257300" lvl="2" indent="-342900">
              <a:buFont typeface="Wingdings" panose="05000000000000000000" pitchFamily="2" charset="2"/>
              <a:buChar char="Ø"/>
            </a:pPr>
            <a:r>
              <a:rPr lang="en-US" sz="2000" dirty="0"/>
              <a:t>Government policies, </a:t>
            </a:r>
          </a:p>
          <a:p>
            <a:pPr marL="1257300" lvl="2" indent="-342900">
              <a:buFont typeface="Wingdings" panose="05000000000000000000" pitchFamily="2" charset="2"/>
              <a:buChar char="Ø"/>
            </a:pPr>
            <a:r>
              <a:rPr lang="en-US" sz="2000" dirty="0"/>
              <a:t>Event, </a:t>
            </a:r>
          </a:p>
          <a:p>
            <a:pPr marL="1257300" lvl="2" indent="-342900">
              <a:buFont typeface="Wingdings" panose="05000000000000000000" pitchFamily="2" charset="2"/>
              <a:buChar char="Ø"/>
            </a:pPr>
            <a:r>
              <a:rPr lang="en-US" sz="2000" dirty="0"/>
              <a:t>and many more…</a:t>
            </a:r>
            <a:endParaRPr lang="en-IN" sz="2000" dirty="0"/>
          </a:p>
        </p:txBody>
      </p:sp>
    </p:spTree>
    <p:extLst>
      <p:ext uri="{BB962C8B-B14F-4D97-AF65-F5344CB8AC3E}">
        <p14:creationId xmlns:p14="http://schemas.microsoft.com/office/powerpoint/2010/main" val="1802308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4</a:t>
            </a:fld>
            <a:endParaRPr lang="en-IN" sz="1400" b="1" dirty="0">
              <a:solidFill>
                <a:schemeClr val="tx1"/>
              </a:solidFill>
            </a:endParaRPr>
          </a:p>
        </p:txBody>
      </p:sp>
      <p:sp>
        <p:nvSpPr>
          <p:cNvPr id="5" name="Rectangle 4"/>
          <p:cNvSpPr/>
          <p:nvPr/>
        </p:nvSpPr>
        <p:spPr>
          <a:xfrm>
            <a:off x="-28679" y="191136"/>
            <a:ext cx="1769715" cy="523220"/>
          </a:xfrm>
          <a:prstGeom prst="rect">
            <a:avLst/>
          </a:prstGeom>
        </p:spPr>
        <p:txBody>
          <a:bodyPr wrap="none">
            <a:spAutoFit/>
          </a:bodyPr>
          <a:lstStyle/>
          <a:p>
            <a:r>
              <a:rPr lang="en-IN" sz="2800" b="1" dirty="0">
                <a:solidFill>
                  <a:srgbClr val="C00000"/>
                </a:solidFill>
                <a:cs typeface="Arial" panose="020B0604020202020204" pitchFamily="34" charset="0"/>
              </a:rPr>
              <a:t>OBJECTIVE</a:t>
            </a:r>
            <a:endParaRPr lang="en-IN" sz="2800" dirty="0"/>
          </a:p>
        </p:txBody>
      </p:sp>
      <p:sp>
        <p:nvSpPr>
          <p:cNvPr id="6" name="Rectangle 1">
            <a:extLst>
              <a:ext uri="{FF2B5EF4-FFF2-40B4-BE49-F238E27FC236}">
                <a16:creationId xmlns:a16="http://schemas.microsoft.com/office/drawing/2014/main" id="{D639D834-3031-CF79-DC83-CCB394F74F84}"/>
              </a:ext>
            </a:extLst>
          </p:cNvPr>
          <p:cNvSpPr>
            <a:spLocks noChangeArrowheads="1"/>
          </p:cNvSpPr>
          <p:nvPr/>
        </p:nvSpPr>
        <p:spPr bwMode="auto">
          <a:xfrm>
            <a:off x="467544" y="944657"/>
            <a:ext cx="841655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Analyze Public Opinion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To assess and analyze public sentiment regarding specific topics, products, or brands by extracting and evaluating sentiments expressed in Twitter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Understand Consumer Feedback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gather insights from customer tweets to understand their experiences, preferences, and sentiments towards products or services.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Monitor Brand Reputation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track real-time sentiment changes and trends related to a brand, enabling proactive management of brand reputation and customer relationships.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Identify Key Trends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identify and analyze trending topics or sentiments on Twitter that may influence market dynamics or public opinion.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Enhance Decision-Making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provide actionable insights derived from sentiment analysis to support data-driven decision-making in marketing strategies and product development.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Improve User Engagement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develop strategies for increasing user engagement by understanding sentiments and emotions expressed by the audience.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033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5</a:t>
            </a:fld>
            <a:endParaRPr lang="en-IN" sz="1400" b="1" dirty="0">
              <a:solidFill>
                <a:schemeClr val="tx1"/>
              </a:solidFill>
            </a:endParaRPr>
          </a:p>
        </p:txBody>
      </p:sp>
      <p:sp>
        <p:nvSpPr>
          <p:cNvPr id="5" name="Rectangle 4"/>
          <p:cNvSpPr/>
          <p:nvPr/>
        </p:nvSpPr>
        <p:spPr>
          <a:xfrm>
            <a:off x="3143083" y="980728"/>
            <a:ext cx="2857834" cy="523220"/>
          </a:xfrm>
          <a:prstGeom prst="rect">
            <a:avLst/>
          </a:prstGeom>
        </p:spPr>
        <p:txBody>
          <a:bodyPr wrap="none">
            <a:spAutoFit/>
          </a:bodyPr>
          <a:lstStyle/>
          <a:p>
            <a:r>
              <a:rPr lang="en-US" sz="2800" b="1" dirty="0">
                <a:solidFill>
                  <a:srgbClr val="C00000"/>
                </a:solidFill>
                <a:cs typeface="Arial" panose="020B0604020202020204" pitchFamily="34" charset="0"/>
              </a:rPr>
              <a:t>LIST OF MODULES</a:t>
            </a:r>
            <a:endParaRPr lang="en-IN" sz="2800" dirty="0"/>
          </a:p>
        </p:txBody>
      </p:sp>
      <p:sp>
        <p:nvSpPr>
          <p:cNvPr id="10" name="TextBox 9">
            <a:extLst>
              <a:ext uri="{FF2B5EF4-FFF2-40B4-BE49-F238E27FC236}">
                <a16:creationId xmlns:a16="http://schemas.microsoft.com/office/drawing/2014/main" id="{903F829D-3048-FA4D-8F71-063E8A8F0DDB}"/>
              </a:ext>
            </a:extLst>
          </p:cNvPr>
          <p:cNvSpPr txBox="1"/>
          <p:nvPr/>
        </p:nvSpPr>
        <p:spPr>
          <a:xfrm>
            <a:off x="1835696" y="1857948"/>
            <a:ext cx="5472608" cy="3416320"/>
          </a:xfrm>
          <a:prstGeom prst="rect">
            <a:avLst/>
          </a:prstGeom>
          <a:noFill/>
        </p:spPr>
        <p:txBody>
          <a:bodyPr wrap="square">
            <a:spAutoFit/>
          </a:bodyPr>
          <a:lstStyle/>
          <a:p>
            <a:pPr marL="342900" indent="-342900">
              <a:buAutoNum type="arabicPeriod"/>
            </a:pPr>
            <a:r>
              <a:rPr lang="en-IN" sz="2400" b="1" dirty="0"/>
              <a:t>Data Collection</a:t>
            </a:r>
          </a:p>
          <a:p>
            <a:pPr marL="342900" indent="-342900">
              <a:buAutoNum type="arabicPeriod"/>
            </a:pPr>
            <a:endParaRPr lang="en-IN" sz="2400" b="1" dirty="0"/>
          </a:p>
          <a:p>
            <a:pPr marL="342900" indent="-342900">
              <a:buAutoNum type="arabicPeriod"/>
            </a:pPr>
            <a:r>
              <a:rPr lang="en-IN" sz="2400" b="1" dirty="0"/>
              <a:t>Data Preprocessing</a:t>
            </a:r>
          </a:p>
          <a:p>
            <a:pPr marL="342900" indent="-342900">
              <a:buAutoNum type="arabicPeriod"/>
            </a:pPr>
            <a:endParaRPr lang="en-IN" sz="2400" b="1" dirty="0"/>
          </a:p>
          <a:p>
            <a:pPr marL="342900" indent="-342900">
              <a:buAutoNum type="arabicPeriod"/>
            </a:pPr>
            <a:r>
              <a:rPr lang="en-IN" sz="2400" b="1" dirty="0"/>
              <a:t>Feature Extraction</a:t>
            </a:r>
          </a:p>
          <a:p>
            <a:pPr marL="342900" indent="-342900">
              <a:buAutoNum type="arabicPeriod"/>
            </a:pPr>
            <a:endParaRPr lang="en-IN" sz="2400" b="1" dirty="0"/>
          </a:p>
          <a:p>
            <a:pPr marL="342900" indent="-342900">
              <a:buFontTx/>
              <a:buAutoNum type="arabicPeriod"/>
            </a:pPr>
            <a:r>
              <a:rPr lang="en-IN" sz="2400" b="1" dirty="0"/>
              <a:t>Sentiment Classification</a:t>
            </a:r>
          </a:p>
          <a:p>
            <a:pPr marL="342900" indent="-342900">
              <a:buFontTx/>
              <a:buAutoNum type="arabicPeriod"/>
            </a:pPr>
            <a:endParaRPr lang="en-IN" sz="2400" b="1" dirty="0"/>
          </a:p>
          <a:p>
            <a:pPr marL="342900" indent="-342900">
              <a:buAutoNum type="arabicPeriod"/>
            </a:pPr>
            <a:r>
              <a:rPr lang="en-IN" sz="2400" b="1" dirty="0"/>
              <a:t>Result Aggregation &amp; Visualization</a:t>
            </a:r>
          </a:p>
        </p:txBody>
      </p:sp>
    </p:spTree>
    <p:extLst>
      <p:ext uri="{BB962C8B-B14F-4D97-AF65-F5344CB8AC3E}">
        <p14:creationId xmlns:p14="http://schemas.microsoft.com/office/powerpoint/2010/main" val="661076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6</a:t>
            </a:fld>
            <a:endParaRPr lang="en-IN" sz="1400" b="1" dirty="0">
              <a:solidFill>
                <a:schemeClr val="tx1"/>
              </a:solidFill>
            </a:endParaRPr>
          </a:p>
        </p:txBody>
      </p:sp>
      <p:sp>
        <p:nvSpPr>
          <p:cNvPr id="5" name="Rectangle 4"/>
          <p:cNvSpPr/>
          <p:nvPr/>
        </p:nvSpPr>
        <p:spPr>
          <a:xfrm>
            <a:off x="3551517" y="765199"/>
            <a:ext cx="1735155" cy="523220"/>
          </a:xfrm>
          <a:prstGeom prst="rect">
            <a:avLst/>
          </a:prstGeom>
        </p:spPr>
        <p:txBody>
          <a:bodyPr wrap="none">
            <a:spAutoFit/>
          </a:bodyPr>
          <a:lstStyle/>
          <a:p>
            <a:r>
              <a:rPr lang="en-IN" sz="2800" b="1" dirty="0">
                <a:solidFill>
                  <a:srgbClr val="C00000"/>
                </a:solidFill>
                <a:cs typeface="Arial" panose="020B0604020202020204" pitchFamily="34" charset="0"/>
              </a:rPr>
              <a:t>ABSTRACT</a:t>
            </a:r>
            <a:endParaRPr lang="en-IN" sz="2800" dirty="0"/>
          </a:p>
        </p:txBody>
      </p:sp>
      <p:sp>
        <p:nvSpPr>
          <p:cNvPr id="14" name="TextBox 13">
            <a:extLst>
              <a:ext uri="{FF2B5EF4-FFF2-40B4-BE49-F238E27FC236}">
                <a16:creationId xmlns:a16="http://schemas.microsoft.com/office/drawing/2014/main" id="{DC77E97A-29DF-FB10-B583-4D31563F613D}"/>
              </a:ext>
            </a:extLst>
          </p:cNvPr>
          <p:cNvSpPr txBox="1"/>
          <p:nvPr/>
        </p:nvSpPr>
        <p:spPr>
          <a:xfrm>
            <a:off x="686120" y="1267823"/>
            <a:ext cx="7771760" cy="4708981"/>
          </a:xfrm>
          <a:prstGeom prst="rect">
            <a:avLst/>
          </a:prstGeom>
          <a:noFill/>
        </p:spPr>
        <p:txBody>
          <a:bodyPr wrap="square">
            <a:spAutoFit/>
          </a:bodyPr>
          <a:lstStyle/>
          <a:p>
            <a:pPr marL="342900" indent="-342900">
              <a:buFont typeface="Arial" panose="020B0604020202020204" pitchFamily="34" charset="0"/>
              <a:buChar char="•"/>
            </a:pPr>
            <a:r>
              <a:rPr lang="en-US" sz="2000" dirty="0"/>
              <a:t>Twitter sentiment analysis is the process of using natural language processing (NLP) techniques to determine the sentiment behind tweets. As Twitter is a widely used social media platform where users express opinions on various topics in real-time, it serves as a rich source of data for analyzing public sentiment. </a:t>
            </a:r>
          </a:p>
          <a:p>
            <a:endParaRPr lang="en-US" sz="2000" dirty="0"/>
          </a:p>
          <a:p>
            <a:pPr marL="342900" indent="-342900">
              <a:buFont typeface="Arial" panose="020B0604020202020204" pitchFamily="34" charset="0"/>
              <a:buChar char="•"/>
            </a:pPr>
            <a:r>
              <a:rPr lang="en-US" sz="2000" dirty="0"/>
              <a:t>The analysis typically classifies tweets into categories such as </a:t>
            </a:r>
            <a:r>
              <a:rPr lang="en-US" sz="2000" dirty="0">
                <a:solidFill>
                  <a:schemeClr val="tx2">
                    <a:lumMod val="60000"/>
                    <a:lumOff val="40000"/>
                  </a:schemeClr>
                </a:solidFill>
              </a:rPr>
              <a:t>positive, negative, or neutral</a:t>
            </a:r>
            <a:r>
              <a:rPr lang="en-US" sz="2000" dirty="0"/>
              <a:t>, enabling organizations and researchers to understand public opinions, monitor brand reputation, assess customer satisfaction, and predict trends. </a:t>
            </a:r>
          </a:p>
          <a:p>
            <a:endParaRPr lang="en-US" sz="2000" dirty="0"/>
          </a:p>
          <a:p>
            <a:pPr marL="342900" indent="-342900">
              <a:buFont typeface="Arial" panose="020B0604020202020204" pitchFamily="34" charset="0"/>
              <a:buChar char="•"/>
            </a:pPr>
            <a:r>
              <a:rPr lang="en-US" sz="2000" dirty="0"/>
              <a:t>By leveraging machine learning, deep learning models, or lexicon-based approaches, Twitter sentiment analysis provides valuable insights that can drive data-driven decision-making in areas like marketing, politics, and customer service.</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7</a:t>
            </a:fld>
            <a:endParaRPr lang="en-IN" sz="1400" b="1" dirty="0">
              <a:solidFill>
                <a:schemeClr val="tx1"/>
              </a:solidFill>
            </a:endParaRPr>
          </a:p>
        </p:txBody>
      </p:sp>
      <p:sp>
        <p:nvSpPr>
          <p:cNvPr id="5" name="Rectangle 4"/>
          <p:cNvSpPr/>
          <p:nvPr/>
        </p:nvSpPr>
        <p:spPr>
          <a:xfrm>
            <a:off x="2691132" y="963641"/>
            <a:ext cx="3761735" cy="523220"/>
          </a:xfrm>
          <a:prstGeom prst="rect">
            <a:avLst/>
          </a:prstGeom>
        </p:spPr>
        <p:txBody>
          <a:bodyPr wrap="none">
            <a:spAutoFit/>
          </a:bodyPr>
          <a:lstStyle/>
          <a:p>
            <a:r>
              <a:rPr lang="en-US" sz="2800" b="1" dirty="0">
                <a:solidFill>
                  <a:srgbClr val="C00000"/>
                </a:solidFill>
                <a:cs typeface="Arial" panose="020B0604020202020204" pitchFamily="34" charset="0"/>
              </a:rPr>
              <a:t>DATASET INFORMATION</a:t>
            </a:r>
            <a:endParaRPr lang="en-IN" sz="2800" dirty="0"/>
          </a:p>
        </p:txBody>
      </p:sp>
      <p:sp>
        <p:nvSpPr>
          <p:cNvPr id="10" name="TextBox 9">
            <a:extLst>
              <a:ext uri="{FF2B5EF4-FFF2-40B4-BE49-F238E27FC236}">
                <a16:creationId xmlns:a16="http://schemas.microsoft.com/office/drawing/2014/main" id="{90038522-E95D-9D68-46A8-74CE712AB94C}"/>
              </a:ext>
            </a:extLst>
          </p:cNvPr>
          <p:cNvSpPr txBox="1"/>
          <p:nvPr/>
        </p:nvSpPr>
        <p:spPr>
          <a:xfrm>
            <a:off x="827584" y="1664708"/>
            <a:ext cx="6768752" cy="3785652"/>
          </a:xfrm>
          <a:prstGeom prst="rect">
            <a:avLst/>
          </a:prstGeom>
          <a:noFill/>
        </p:spPr>
        <p:txBody>
          <a:bodyPr wrap="square">
            <a:spAutoFit/>
          </a:bodyPr>
          <a:lstStyle/>
          <a:p>
            <a:pPr algn="l" fontAlgn="base"/>
            <a:r>
              <a:rPr lang="en-US" sz="2400" dirty="0"/>
              <a:t>‘</a:t>
            </a:r>
            <a:r>
              <a:rPr lang="en-US" sz="2400" b="0" i="0" dirty="0">
                <a:effectLst/>
              </a:rPr>
              <a:t>train_tweet.csv’ contains the tweets made in Twitter 2022, the dates of the tweets, and the labels as -1, 0 and 1 within the scope of the emotion contained in the tweets. 'tweets_21.csv' contains tweets from 2021.</a:t>
            </a:r>
          </a:p>
          <a:p>
            <a:pPr algn="l" fontAlgn="base"/>
            <a:endParaRPr lang="en-US" sz="2400" b="0" i="0" dirty="0">
              <a:effectLst/>
            </a:endParaRPr>
          </a:p>
          <a:p>
            <a:pPr algn="l" fontAlgn="base"/>
            <a:r>
              <a:rPr lang="en-US" sz="2400" b="1" i="0" dirty="0">
                <a:effectLst/>
              </a:rPr>
              <a:t>train_tweet.csv</a:t>
            </a:r>
            <a:endParaRPr lang="en-US" sz="2400" b="1" dirty="0"/>
          </a:p>
          <a:p>
            <a:pPr marL="285750" indent="-285750" algn="l" fontAlgn="base">
              <a:buFont typeface="Arial" panose="020B0604020202020204" pitchFamily="34" charset="0"/>
              <a:buChar char="•"/>
            </a:pPr>
            <a:r>
              <a:rPr lang="en-US" sz="2400" dirty="0"/>
              <a:t>Size of the dataset : 31962 rows and 3 columns</a:t>
            </a:r>
            <a:endParaRPr lang="en-US" sz="2400" b="0" i="0" dirty="0">
              <a:effectLst/>
            </a:endParaRPr>
          </a:p>
          <a:p>
            <a:pPr algn="l" fontAlgn="base"/>
            <a:r>
              <a:rPr lang="en-US" sz="2400" b="1" i="0" dirty="0">
                <a:effectLst/>
              </a:rPr>
              <a:t>test_tweet.csv</a:t>
            </a:r>
          </a:p>
          <a:p>
            <a:pPr marL="285750" indent="-285750" algn="l" fontAlgn="base">
              <a:buFont typeface="Arial" panose="020B0604020202020204" pitchFamily="34" charset="0"/>
              <a:buChar char="•"/>
            </a:pPr>
            <a:r>
              <a:rPr lang="en-US" sz="2400" i="0" dirty="0">
                <a:effectLst/>
              </a:rPr>
              <a:t>Size of the dataset : 17197 rows and 2 columns</a:t>
            </a:r>
          </a:p>
        </p:txBody>
      </p:sp>
    </p:spTree>
    <p:extLst>
      <p:ext uri="{BB962C8B-B14F-4D97-AF65-F5344CB8AC3E}">
        <p14:creationId xmlns:p14="http://schemas.microsoft.com/office/powerpoint/2010/main" val="3612719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8</a:t>
            </a:fld>
            <a:endParaRPr lang="en-IN" sz="1400" b="1" dirty="0">
              <a:solidFill>
                <a:schemeClr val="tx1"/>
              </a:solidFill>
            </a:endParaRPr>
          </a:p>
        </p:txBody>
      </p:sp>
      <p:sp>
        <p:nvSpPr>
          <p:cNvPr id="5" name="Rectangle 4"/>
          <p:cNvSpPr/>
          <p:nvPr/>
        </p:nvSpPr>
        <p:spPr>
          <a:xfrm>
            <a:off x="2876204" y="871556"/>
            <a:ext cx="3085781" cy="523220"/>
          </a:xfrm>
          <a:prstGeom prst="rect">
            <a:avLst/>
          </a:prstGeom>
        </p:spPr>
        <p:txBody>
          <a:bodyPr wrap="none">
            <a:spAutoFit/>
          </a:bodyPr>
          <a:lstStyle/>
          <a:p>
            <a:r>
              <a:rPr lang="en-US" sz="2800" b="1" dirty="0">
                <a:solidFill>
                  <a:srgbClr val="C00000"/>
                </a:solidFill>
                <a:cs typeface="Arial" panose="020B0604020202020204" pitchFamily="34" charset="0"/>
              </a:rPr>
              <a:t>TOOLS &amp; LIBRARIES</a:t>
            </a:r>
            <a:endParaRPr lang="en-IN" sz="2800" dirty="0"/>
          </a:p>
        </p:txBody>
      </p:sp>
      <p:sp>
        <p:nvSpPr>
          <p:cNvPr id="10" name="TextBox 9">
            <a:extLst>
              <a:ext uri="{FF2B5EF4-FFF2-40B4-BE49-F238E27FC236}">
                <a16:creationId xmlns:a16="http://schemas.microsoft.com/office/drawing/2014/main" id="{4B673AE4-B22D-1A16-135E-8E7C3349AF1C}"/>
              </a:ext>
            </a:extLst>
          </p:cNvPr>
          <p:cNvSpPr txBox="1"/>
          <p:nvPr/>
        </p:nvSpPr>
        <p:spPr>
          <a:xfrm>
            <a:off x="971600" y="1441663"/>
            <a:ext cx="6558113" cy="4308872"/>
          </a:xfrm>
          <a:prstGeom prst="rect">
            <a:avLst/>
          </a:prstGeom>
          <a:noFill/>
        </p:spPr>
        <p:txBody>
          <a:bodyPr wrap="square">
            <a:spAutoFit/>
          </a:bodyPr>
          <a:lstStyle/>
          <a:p>
            <a:r>
              <a:rPr lang="en-IN" sz="2000" b="1" dirty="0"/>
              <a:t>Python Libraries:</a:t>
            </a:r>
            <a:endParaRPr lang="en-IN" dirty="0"/>
          </a:p>
          <a:p>
            <a:pPr marL="742950" lvl="1" indent="-285750">
              <a:buFont typeface="Arial" panose="020B0604020202020204" pitchFamily="34" charset="0"/>
              <a:buChar char="•"/>
            </a:pPr>
            <a:r>
              <a:rPr lang="en-IN" b="1" dirty="0"/>
              <a:t>NumPy:</a:t>
            </a:r>
            <a:r>
              <a:rPr lang="en-IN" dirty="0"/>
              <a:t> </a:t>
            </a:r>
            <a:r>
              <a:rPr lang="en-US" dirty="0"/>
              <a:t>Often used for handling large datasets and performing mathematical operations efficiently</a:t>
            </a:r>
            <a:r>
              <a:rPr lang="en-IN" dirty="0"/>
              <a:t>.</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b="1" dirty="0"/>
              <a:t>Pandas:</a:t>
            </a:r>
            <a:r>
              <a:rPr lang="en-IN" dirty="0"/>
              <a:t> </a:t>
            </a:r>
            <a:r>
              <a:rPr lang="en-US" dirty="0"/>
              <a:t>Ideal for data cleaning, preprocessing, and analysis. It allows for easy handling of missing data, filtering, and aggregating data.</a:t>
            </a:r>
          </a:p>
          <a:p>
            <a:pPr lvl="1"/>
            <a:endParaRPr lang="en-IN" dirty="0"/>
          </a:p>
          <a:p>
            <a:pPr marL="742950" lvl="1" indent="-285750">
              <a:buFont typeface="Arial" panose="020B0604020202020204" pitchFamily="34" charset="0"/>
              <a:buChar char="•"/>
            </a:pPr>
            <a:r>
              <a:rPr lang="en-IN" b="1" dirty="0"/>
              <a:t>Matplotlib &amp; Seaborn:</a:t>
            </a:r>
            <a:r>
              <a:rPr lang="en-IN" dirty="0"/>
              <a:t> </a:t>
            </a:r>
            <a:r>
              <a:rPr lang="en-US" dirty="0"/>
              <a:t>Used for generating a wide variety of plots (e.g., line plots, bar charts, histograms) to visualize data insights effectively.</a:t>
            </a:r>
            <a:endParaRPr lang="en-IN" dirty="0"/>
          </a:p>
          <a:p>
            <a:r>
              <a:rPr lang="en-US" sz="2000" b="1" dirty="0"/>
              <a:t>Tools:</a:t>
            </a:r>
            <a:endParaRPr lang="en-US" b="1" dirty="0"/>
          </a:p>
          <a:p>
            <a:pPr marL="742950" lvl="1" indent="-285750">
              <a:buFont typeface="Arial" panose="020B0604020202020204" pitchFamily="34" charset="0"/>
              <a:buChar char="•"/>
            </a:pPr>
            <a:r>
              <a:rPr lang="en-US" b="1" dirty="0"/>
              <a:t>Jupyter Notebook</a:t>
            </a:r>
            <a:r>
              <a:rPr lang="en-US" dirty="0"/>
              <a:t>: For writing and executing Python code interactively.</a:t>
            </a:r>
          </a:p>
          <a:p>
            <a:endParaRPr lang="en-IN" dirty="0"/>
          </a:p>
        </p:txBody>
      </p:sp>
    </p:spTree>
    <p:extLst>
      <p:ext uri="{BB962C8B-B14F-4D97-AF65-F5344CB8AC3E}">
        <p14:creationId xmlns:p14="http://schemas.microsoft.com/office/powerpoint/2010/main" val="130844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C54C04E4-D790-42A3-8C76-2D46558D992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pPr/>
              <a:t>9</a:t>
            </a:fld>
            <a:endParaRPr lang="en-IN" sz="1400" b="1" dirty="0">
              <a:solidFill>
                <a:schemeClr val="tx1"/>
              </a:solidFill>
            </a:endParaRPr>
          </a:p>
        </p:txBody>
      </p:sp>
      <p:sp>
        <p:nvSpPr>
          <p:cNvPr id="5" name="Rectangle 4"/>
          <p:cNvSpPr/>
          <p:nvPr/>
        </p:nvSpPr>
        <p:spPr>
          <a:xfrm>
            <a:off x="2843808" y="785794"/>
            <a:ext cx="3586623" cy="523220"/>
          </a:xfrm>
          <a:prstGeom prst="rect">
            <a:avLst/>
          </a:prstGeom>
        </p:spPr>
        <p:txBody>
          <a:bodyPr wrap="none">
            <a:spAutoFit/>
          </a:bodyPr>
          <a:lstStyle/>
          <a:p>
            <a:r>
              <a:rPr lang="en-US" sz="2800" b="1" dirty="0">
                <a:solidFill>
                  <a:srgbClr val="C00000"/>
                </a:solidFill>
                <a:cs typeface="Arial" panose="020B0604020202020204" pitchFamily="34" charset="0"/>
              </a:rPr>
              <a:t>DATA </a:t>
            </a:r>
            <a:r>
              <a:rPr lang="en-IN" sz="2800" b="1" dirty="0">
                <a:solidFill>
                  <a:srgbClr val="C00000"/>
                </a:solidFill>
                <a:cs typeface="Arial" panose="020B0604020202020204" pitchFamily="34" charset="0"/>
              </a:rPr>
              <a:t>PREPROCESSING </a:t>
            </a:r>
            <a:endParaRPr lang="en-IN" sz="2800" dirty="0"/>
          </a:p>
        </p:txBody>
      </p:sp>
      <p:sp>
        <p:nvSpPr>
          <p:cNvPr id="21" name="TextBox 20">
            <a:extLst>
              <a:ext uri="{FF2B5EF4-FFF2-40B4-BE49-F238E27FC236}">
                <a16:creationId xmlns:a16="http://schemas.microsoft.com/office/drawing/2014/main" id="{2757654A-5AA4-519F-0FDE-A5C9CB50CFAA}"/>
              </a:ext>
            </a:extLst>
          </p:cNvPr>
          <p:cNvSpPr txBox="1"/>
          <p:nvPr/>
        </p:nvSpPr>
        <p:spPr>
          <a:xfrm>
            <a:off x="755576" y="1270892"/>
            <a:ext cx="7891155" cy="4801314"/>
          </a:xfrm>
          <a:prstGeom prst="rect">
            <a:avLst/>
          </a:prstGeom>
          <a:noFill/>
        </p:spPr>
        <p:txBody>
          <a:bodyPr wrap="square">
            <a:spAutoFit/>
          </a:bodyPr>
          <a:lstStyle/>
          <a:p>
            <a:pPr marL="342900" indent="-342900">
              <a:buAutoNum type="arabicPeriod"/>
            </a:pPr>
            <a:r>
              <a:rPr lang="en-IN" b="1" dirty="0"/>
              <a:t>Data Cleaning</a:t>
            </a:r>
          </a:p>
          <a:p>
            <a:pPr marL="800100" lvl="1" indent="-342900">
              <a:buFont typeface="Arial" panose="020B0604020202020204" pitchFamily="34" charset="0"/>
              <a:buChar char="•"/>
            </a:pPr>
            <a:r>
              <a:rPr lang="en-US" dirty="0"/>
              <a:t>Eliminate any web links present in the tweets, as they do not contribute to sentiment analysis.</a:t>
            </a:r>
            <a:endParaRPr lang="en-IN" b="1" dirty="0"/>
          </a:p>
          <a:p>
            <a:pPr marL="800100" lvl="1" indent="-342900">
              <a:buFont typeface="Arial" panose="020B0604020202020204" pitchFamily="34" charset="0"/>
              <a:buChar char="•"/>
            </a:pPr>
            <a:r>
              <a:rPr kumimoji="0" lang="en-US" altLang="en-US" b="0" i="0" u="none" strike="noStrike" cap="none" normalizeH="0" baseline="0" dirty="0">
                <a:ln>
                  <a:noFill/>
                </a:ln>
                <a:solidFill>
                  <a:schemeClr val="tx1"/>
                </a:solidFill>
                <a:effectLst/>
              </a:rPr>
              <a:t>Remove hashtags or consider whether to keep them as they can contain sentiment (e.g., #happy).</a:t>
            </a:r>
          </a:p>
          <a:p>
            <a:pPr marL="342900" indent="-342900">
              <a:buFont typeface="+mj-lt"/>
              <a:buAutoNum type="arabicPeriod"/>
            </a:pPr>
            <a:r>
              <a:rPr lang="en-IN" b="1" dirty="0"/>
              <a:t>Tokenization</a:t>
            </a:r>
          </a:p>
          <a:p>
            <a:pPr marL="800100" lvl="1" indent="-342900">
              <a:buFont typeface="Arial" panose="020B0604020202020204" pitchFamily="34" charset="0"/>
              <a:buChar char="•"/>
            </a:pPr>
            <a:r>
              <a:rPr lang="en-US" dirty="0"/>
              <a:t>Split the tweet text into individual words or tokens. This is essential for further analysis and modeling.</a:t>
            </a:r>
          </a:p>
          <a:p>
            <a:pPr marL="342900" indent="-342900">
              <a:buFont typeface="+mj-lt"/>
              <a:buAutoNum type="arabicPeriod"/>
            </a:pPr>
            <a:r>
              <a:rPr lang="en-IN" b="1" dirty="0"/>
              <a:t>Removing Duplicates</a:t>
            </a:r>
          </a:p>
          <a:p>
            <a:pPr marL="800100" lvl="1" indent="-342900">
              <a:buFont typeface="Arial" panose="020B0604020202020204" pitchFamily="34" charset="0"/>
              <a:buChar char="•"/>
            </a:pPr>
            <a:r>
              <a:rPr lang="en-US" dirty="0"/>
              <a:t>Check for and remove duplicate tweets to ensure that the dataset is not biased by repeated entries.</a:t>
            </a:r>
            <a:endParaRPr lang="en-IN" b="1" dirty="0"/>
          </a:p>
          <a:p>
            <a:pPr marL="342900" indent="-342900">
              <a:buFont typeface="+mj-lt"/>
              <a:buAutoNum type="arabicPeriod"/>
            </a:pPr>
            <a:r>
              <a:rPr lang="en-US" b="1" dirty="0"/>
              <a:t>Handling Emojis and Special Characters</a:t>
            </a:r>
          </a:p>
          <a:p>
            <a:pPr marL="800100" lvl="1" indent="-342900">
              <a:buFont typeface="Arial" panose="020B0604020202020204" pitchFamily="34" charset="0"/>
              <a:buChar char="•"/>
            </a:pPr>
            <a:r>
              <a:rPr lang="en-US" dirty="0"/>
              <a:t>Decide whether to remove or convert emojis and emoticons to their textual representation, as they can convey sentiment (e.g., 😊, 😢).</a:t>
            </a:r>
          </a:p>
          <a:p>
            <a:pPr marL="342900" indent="-342900">
              <a:buFont typeface="+mj-lt"/>
              <a:buAutoNum type="arabicPeriod"/>
            </a:pPr>
            <a:r>
              <a:rPr lang="en-IN" b="1" dirty="0"/>
              <a:t>Text Normalization</a:t>
            </a:r>
          </a:p>
          <a:p>
            <a:pPr marL="800100" lvl="1" indent="-342900">
              <a:buFont typeface="Arial" panose="020B0604020202020204" pitchFamily="34" charset="0"/>
              <a:buChar char="•"/>
            </a:pPr>
            <a:r>
              <a:rPr lang="en-US" dirty="0"/>
              <a:t>Apply normalization techniques, such as correcting common misspellings and expanding contractions (e.g., "don't" to "do not").</a:t>
            </a:r>
            <a:endParaRPr lang="en-IN" b="1" dirty="0"/>
          </a:p>
        </p:txBody>
      </p:sp>
    </p:spTree>
    <p:extLst>
      <p:ext uri="{BB962C8B-B14F-4D97-AF65-F5344CB8AC3E}">
        <p14:creationId xmlns:p14="http://schemas.microsoft.com/office/powerpoint/2010/main" val="1507940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3762</TotalTime>
  <Words>1163</Words>
  <Application>Microsoft Office PowerPoint</Application>
  <PresentationFormat>On-screen Show (4:3)</PresentationFormat>
  <Paragraphs>133</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CRESCENT</dc:creator>
  <cp:lastModifiedBy>Abdul Rahman</cp:lastModifiedBy>
  <cp:revision>437</cp:revision>
  <dcterms:created xsi:type="dcterms:W3CDTF">2020-12-10T05:13:00Z</dcterms:created>
  <dcterms:modified xsi:type="dcterms:W3CDTF">2024-09-30T17:16:42Z</dcterms:modified>
</cp:coreProperties>
</file>