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4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8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0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7C60-3FC0-47B5-9673-D7C998041A2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rediff.com/cgi-bin/login.c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ll.com/en-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Selenium Course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Session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169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/>
          <a:lstStyle/>
          <a:p>
            <a:pPr algn="ctr"/>
            <a:r>
              <a:rPr lang="en-US" dirty="0" smtClean="0"/>
              <a:t>Other Operations..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084"/>
            <a:ext cx="10515600" cy="4908879"/>
          </a:xfrm>
        </p:spPr>
        <p:txBody>
          <a:bodyPr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en-US" sz="2400" b="1" dirty="0" err="1"/>
              <a:t>action.clickAndHold</a:t>
            </a:r>
            <a:r>
              <a:rPr lang="en-US" sz="2400" b="1" dirty="0"/>
              <a:t>() - </a:t>
            </a:r>
            <a:r>
              <a:rPr lang="en-US" sz="2400" dirty="0" smtClean="0"/>
              <a:t>Click </a:t>
            </a:r>
            <a:r>
              <a:rPr lang="en-US" sz="2400" dirty="0"/>
              <a:t>(without releasing) at the current mouse location</a:t>
            </a:r>
            <a:r>
              <a:rPr lang="en-US" sz="2400" dirty="0" smtClean="0"/>
              <a:t>.</a:t>
            </a:r>
          </a:p>
          <a:p>
            <a:pPr>
              <a:spcAft>
                <a:spcPts val="1000"/>
              </a:spcAft>
            </a:pPr>
            <a:r>
              <a:rPr lang="en-US" sz="2400" b="1" dirty="0" err="1"/>
              <a:t>action.doubleClick</a:t>
            </a:r>
            <a:r>
              <a:rPr lang="en-US" sz="2400" b="1" dirty="0"/>
              <a:t>() - </a:t>
            </a:r>
            <a:r>
              <a:rPr lang="en-US" sz="2400" dirty="0"/>
              <a:t>Performs a double-click </a:t>
            </a:r>
            <a:r>
              <a:rPr lang="en-US" sz="2400" dirty="0" smtClean="0"/>
              <a:t>at the current mouse location.</a:t>
            </a:r>
          </a:p>
          <a:p>
            <a:pPr>
              <a:spcAft>
                <a:spcPts val="1000"/>
              </a:spcAft>
            </a:pPr>
            <a:r>
              <a:rPr lang="en-US" sz="2400" b="1" dirty="0" err="1"/>
              <a:t>action.dragAndDrop</a:t>
            </a:r>
            <a:r>
              <a:rPr lang="en-US" sz="2400" b="1" dirty="0"/>
              <a:t>(source, target) - </a:t>
            </a:r>
            <a:r>
              <a:rPr lang="en-US" sz="2400" dirty="0"/>
              <a:t>Performs click-and-hold at the location of the source element, moves to the location of the target element, then releases the </a:t>
            </a:r>
            <a:r>
              <a:rPr lang="en-US" sz="2400" dirty="0" smtClean="0"/>
              <a:t>mouse.</a:t>
            </a:r>
          </a:p>
          <a:p>
            <a:pPr>
              <a:spcAft>
                <a:spcPts val="1000"/>
              </a:spcAft>
            </a:pPr>
            <a:r>
              <a:rPr lang="en-US" sz="2400" b="1" dirty="0" err="1"/>
              <a:t>action.dragAndDropBy</a:t>
            </a:r>
            <a:r>
              <a:rPr lang="en-US" sz="2400" b="1" dirty="0"/>
              <a:t>(source, x-offset, y-offset) - </a:t>
            </a:r>
            <a:r>
              <a:rPr lang="en-US" sz="2400" dirty="0"/>
              <a:t>Performs click-and-hold at the location of the source element, moves by a given offset, then releases the mouse</a:t>
            </a:r>
            <a:r>
              <a:rPr lang="en-US" sz="2400" dirty="0" smtClean="0"/>
              <a:t>.</a:t>
            </a:r>
          </a:p>
          <a:p>
            <a:pPr>
              <a:spcAft>
                <a:spcPts val="1000"/>
              </a:spcAft>
            </a:pPr>
            <a:r>
              <a:rPr lang="en-US" sz="2400" b="1" dirty="0" err="1"/>
              <a:t>action.moveToElement</a:t>
            </a:r>
            <a:r>
              <a:rPr lang="en-US" sz="2400" b="1" dirty="0"/>
              <a:t>(</a:t>
            </a:r>
            <a:r>
              <a:rPr lang="en-US" sz="2400" b="1" dirty="0" err="1"/>
              <a:t>toElement</a:t>
            </a:r>
            <a:r>
              <a:rPr lang="en-US" sz="2400" b="1" dirty="0"/>
              <a:t>) - </a:t>
            </a:r>
            <a:r>
              <a:rPr lang="en-US" sz="2400" dirty="0"/>
              <a:t>Moves the mouse to the middle of the element. </a:t>
            </a:r>
            <a:endParaRPr lang="en-US" sz="2400" dirty="0" smtClean="0"/>
          </a:p>
          <a:p>
            <a:r>
              <a:rPr lang="en-US" sz="2400" b="1" dirty="0" err="1"/>
              <a:t>action.release</a:t>
            </a:r>
            <a:r>
              <a:rPr lang="en-US" sz="2400" b="1" dirty="0"/>
              <a:t>() - </a:t>
            </a:r>
            <a:r>
              <a:rPr lang="en-US" sz="2400" dirty="0"/>
              <a:t>Releases the depressed left mouse button at the current mouse location</a:t>
            </a:r>
          </a:p>
        </p:txBody>
      </p:sp>
    </p:spTree>
    <p:extLst>
      <p:ext uri="{BB962C8B-B14F-4D97-AF65-F5344CB8AC3E}">
        <p14:creationId xmlns:p14="http://schemas.microsoft.com/office/powerpoint/2010/main" val="296803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947"/>
          </a:xfrm>
        </p:spPr>
        <p:txBody>
          <a:bodyPr/>
          <a:lstStyle/>
          <a:p>
            <a:pPr algn="ctr"/>
            <a:r>
              <a:rPr lang="en-US" dirty="0"/>
              <a:t>Scroll Up/Down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48657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used to move the window up and down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uses </a:t>
            </a:r>
            <a:r>
              <a:rPr lang="en-US" dirty="0"/>
              <a:t>Use </a:t>
            </a:r>
            <a:r>
              <a:rPr lang="en-US" dirty="0" err="1" smtClean="0"/>
              <a:t>JavascriptExecutor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JavaScriptExecutor</a:t>
            </a:r>
            <a:r>
              <a:rPr lang="en-US" dirty="0" smtClean="0"/>
              <a:t> is an Interface that helps to execute JavaScript through Selenium </a:t>
            </a:r>
            <a:r>
              <a:rPr lang="en-US" dirty="0" err="1" smtClean="0"/>
              <a:t>Webdriver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/>
              <a:t>JavascriptExecutor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= (</a:t>
            </a:r>
            <a:r>
              <a:rPr lang="en-US" dirty="0" err="1"/>
              <a:t>JavascriptExecutor</a:t>
            </a:r>
            <a:r>
              <a:rPr lang="en-US" dirty="0"/>
              <a:t>) driver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//vertically scroll by 200 pixels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js.executeScript</a:t>
            </a:r>
            <a:r>
              <a:rPr lang="en-US" dirty="0"/>
              <a:t>("</a:t>
            </a:r>
            <a:r>
              <a:rPr lang="en-US" dirty="0" smtClean="0"/>
              <a:t>scroll(0,200)");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	</a:t>
            </a:r>
            <a:r>
              <a:rPr lang="en-US" dirty="0" err="1"/>
              <a:t>js.executeScript</a:t>
            </a:r>
            <a:r>
              <a:rPr lang="en-US" dirty="0"/>
              <a:t>("</a:t>
            </a:r>
            <a:r>
              <a:rPr lang="en-US" dirty="0" err="1" smtClean="0"/>
              <a:t>window.scrollBy</a:t>
            </a:r>
            <a:r>
              <a:rPr lang="en-US" dirty="0" smtClean="0"/>
              <a:t>(0,200</a:t>
            </a:r>
            <a:r>
              <a:rPr lang="en-US" dirty="0"/>
              <a:t>)");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0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153"/>
            <a:ext cx="10515600" cy="3962809"/>
          </a:xfrm>
        </p:spPr>
        <p:txBody>
          <a:bodyPr/>
          <a:lstStyle/>
          <a:p>
            <a:r>
              <a:rPr lang="en-US" dirty="0" smtClean="0"/>
              <a:t>Which class do you need to deal with Alert/Popup?</a:t>
            </a:r>
          </a:p>
          <a:p>
            <a:r>
              <a:rPr lang="en-US" dirty="0"/>
              <a:t>How to </a:t>
            </a:r>
            <a:r>
              <a:rPr lang="en-US"/>
              <a:t>deal </a:t>
            </a:r>
            <a:r>
              <a:rPr lang="en-US" smtClean="0"/>
              <a:t>with </a:t>
            </a:r>
            <a:r>
              <a:rPr lang="en-US" dirty="0" err="1" smtClean="0"/>
              <a:t>iFrame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you Hover Over mouse?</a:t>
            </a:r>
          </a:p>
          <a:p>
            <a:r>
              <a:rPr lang="en-US" dirty="0" smtClean="0"/>
              <a:t>How do deal with Scroll Up/Down?</a:t>
            </a:r>
          </a:p>
          <a:p>
            <a:r>
              <a:rPr lang="en-US" dirty="0" smtClean="0"/>
              <a:t>How to switch driver to a New Window?</a:t>
            </a:r>
          </a:p>
          <a:p>
            <a:r>
              <a:rPr lang="en-US" dirty="0" smtClean="0"/>
              <a:t>How to pass Keyboard Keys?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6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0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177" y="1025434"/>
            <a:ext cx="10639697" cy="51515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Automate the following test </a:t>
            </a:r>
            <a:r>
              <a:rPr lang="en-US" b="1" dirty="0" smtClean="0"/>
              <a:t>case: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Scenario</a:t>
            </a:r>
            <a:r>
              <a:rPr lang="en-US" dirty="0"/>
              <a:t>: CRM -&gt; </a:t>
            </a:r>
            <a:r>
              <a:rPr lang="en-US" dirty="0" smtClean="0"/>
              <a:t>Customers -&gt; Add </a:t>
            </a:r>
            <a:r>
              <a:rPr lang="en-US" dirty="0"/>
              <a:t>Contact - Add contact and validate contact added in List </a:t>
            </a:r>
            <a:r>
              <a:rPr lang="en-US" dirty="0" smtClean="0"/>
              <a:t>Contacts</a:t>
            </a:r>
          </a:p>
          <a:p>
            <a:pPr marL="514350" indent="-514350"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Browser and go </a:t>
            </a:r>
            <a:r>
              <a:rPr lang="en-US" dirty="0" smtClean="0"/>
              <a:t>to site</a:t>
            </a:r>
            <a:r>
              <a:rPr lang="en-US" dirty="0"/>
              <a:t> http://techfios.com/test/billing/?</a:t>
            </a:r>
            <a:r>
              <a:rPr lang="en-US" dirty="0" smtClean="0"/>
              <a:t>ng=admin/</a:t>
            </a:r>
          </a:p>
          <a:p>
            <a:pPr marL="514350" indent="-514350">
              <a:buAutoNum type="arabicPeriod"/>
            </a:pPr>
            <a:r>
              <a:rPr lang="en-US" dirty="0" smtClean="0"/>
              <a:t>Enter </a:t>
            </a:r>
            <a:r>
              <a:rPr lang="en-US" dirty="0"/>
              <a:t>username:  demo@techfios.com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Enter </a:t>
            </a:r>
            <a:r>
              <a:rPr lang="en-US" dirty="0"/>
              <a:t>password: </a:t>
            </a:r>
            <a:r>
              <a:rPr lang="en-US" dirty="0" smtClean="0"/>
              <a:t>abc123</a:t>
            </a:r>
          </a:p>
          <a:p>
            <a:pPr marL="514350" indent="-514350"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login </a:t>
            </a:r>
            <a:r>
              <a:rPr lang="en-US" dirty="0" smtClean="0"/>
              <a:t>button</a:t>
            </a:r>
          </a:p>
          <a:p>
            <a:pPr marL="514350" indent="-514350"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on </a:t>
            </a:r>
            <a:r>
              <a:rPr lang="en-US" dirty="0" smtClean="0"/>
              <a:t>Customers button in </a:t>
            </a:r>
            <a:r>
              <a:rPr lang="en-US" dirty="0"/>
              <a:t>the Side </a:t>
            </a:r>
            <a:r>
              <a:rPr lang="en-US" dirty="0" smtClean="0"/>
              <a:t>Navigation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on Add </a:t>
            </a:r>
            <a:r>
              <a:rPr lang="en-US" dirty="0" smtClean="0"/>
              <a:t>Customer</a:t>
            </a:r>
          </a:p>
          <a:p>
            <a:pPr marL="514350" indent="-514350">
              <a:buAutoNum type="arabicPeriod"/>
            </a:pPr>
            <a:r>
              <a:rPr lang="en-US" dirty="0" smtClean="0"/>
              <a:t>Fill </a:t>
            </a:r>
            <a:r>
              <a:rPr lang="en-US" dirty="0"/>
              <a:t>in the Add </a:t>
            </a:r>
            <a:r>
              <a:rPr lang="en-US" dirty="0" smtClean="0"/>
              <a:t>Customer Form</a:t>
            </a:r>
          </a:p>
          <a:p>
            <a:pPr marL="514350" indent="-514350">
              <a:buAutoNum type="arabicPeriod"/>
            </a:pPr>
            <a:r>
              <a:rPr lang="en-US" dirty="0" smtClean="0"/>
              <a:t>Click submit</a:t>
            </a:r>
          </a:p>
          <a:p>
            <a:pPr marL="514350" indent="-514350"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to CRM -&gt; List </a:t>
            </a:r>
            <a:r>
              <a:rPr lang="en-US" dirty="0" smtClean="0"/>
              <a:t>Customer Page</a:t>
            </a:r>
          </a:p>
          <a:p>
            <a:pPr marL="514350" indent="-514350">
              <a:buAutoNum type="arabicPeriod"/>
            </a:pPr>
            <a:r>
              <a:rPr lang="en-US" dirty="0" smtClean="0"/>
              <a:t>Search </a:t>
            </a:r>
            <a:r>
              <a:rPr lang="en-US" dirty="0"/>
              <a:t>for the new Customer </a:t>
            </a:r>
            <a:r>
              <a:rPr lang="en-US" dirty="0" smtClean="0"/>
              <a:t>in </a:t>
            </a:r>
            <a:r>
              <a:rPr lang="en-US" dirty="0"/>
              <a:t>the search </a:t>
            </a:r>
            <a:r>
              <a:rPr lang="en-US" dirty="0" smtClean="0"/>
              <a:t>field</a:t>
            </a:r>
          </a:p>
          <a:p>
            <a:pPr marL="514350" indent="-514350">
              <a:buAutoNum type="arabicPeriod"/>
            </a:pPr>
            <a:r>
              <a:rPr lang="en-US" dirty="0" smtClean="0"/>
              <a:t>Validate </a:t>
            </a:r>
            <a:r>
              <a:rPr lang="en-US" dirty="0"/>
              <a:t>contact Customer </a:t>
            </a:r>
            <a:r>
              <a:rPr lang="en-US" dirty="0" smtClean="0"/>
              <a:t>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1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Down</a:t>
            </a:r>
          </a:p>
          <a:p>
            <a:r>
              <a:rPr lang="en-US" dirty="0" smtClean="0"/>
              <a:t>Alert/Popup</a:t>
            </a:r>
          </a:p>
          <a:p>
            <a:r>
              <a:rPr lang="en-US" dirty="0" err="1" smtClean="0"/>
              <a:t>iFrame</a:t>
            </a:r>
            <a:endParaRPr lang="en-US" dirty="0" smtClean="0"/>
          </a:p>
          <a:p>
            <a:r>
              <a:rPr lang="en-US" dirty="0" smtClean="0"/>
              <a:t>Keyboard Event</a:t>
            </a:r>
          </a:p>
          <a:p>
            <a:r>
              <a:rPr lang="en-US" dirty="0" smtClean="0"/>
              <a:t>Mouse Hover</a:t>
            </a:r>
          </a:p>
          <a:p>
            <a:r>
              <a:rPr lang="en-US" dirty="0" smtClean="0"/>
              <a:t>Scroll Up/Down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6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/>
          <a:lstStyle/>
          <a:p>
            <a:pPr algn="ctr"/>
            <a:r>
              <a:rPr lang="en-US" dirty="0" smtClean="0"/>
              <a:t>Drop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789"/>
            <a:ext cx="10515600" cy="4417174"/>
          </a:xfrm>
        </p:spPr>
        <p:txBody>
          <a:bodyPr/>
          <a:lstStyle/>
          <a:p>
            <a:r>
              <a:rPr lang="en-US" dirty="0" smtClean="0"/>
              <a:t>Values of dropdown are generally saved on &lt;Select&gt; tag. </a:t>
            </a:r>
          </a:p>
          <a:p>
            <a:r>
              <a:rPr lang="en-US" dirty="0"/>
              <a:t>The 'Select' class in Selenium WebDriver is used for selecting and deselecting option in a dropdown</a:t>
            </a:r>
            <a:r>
              <a:rPr lang="en-US" dirty="0" smtClean="0"/>
              <a:t>.</a:t>
            </a:r>
          </a:p>
          <a:p>
            <a:r>
              <a:rPr lang="en-US" dirty="0"/>
              <a:t>The objects of Select type can be initialized by passing the dropdown </a:t>
            </a: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/>
              <a:t>as parameter to its constructor.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Select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sel</a:t>
            </a:r>
            <a:r>
              <a:rPr lang="en-US" dirty="0" smtClean="0"/>
              <a:t> = </a:t>
            </a:r>
            <a:r>
              <a:rPr lang="en-US" b="1" dirty="0">
                <a:solidFill>
                  <a:srgbClr val="FF0066"/>
                </a:solidFill>
              </a:rPr>
              <a:t>new </a:t>
            </a:r>
            <a:r>
              <a:rPr lang="en-US" dirty="0" smtClean="0"/>
              <a:t>Select(</a:t>
            </a:r>
            <a:r>
              <a:rPr lang="en-US" dirty="0" err="1" smtClean="0"/>
              <a:t>WebElement</a:t>
            </a:r>
            <a:r>
              <a:rPr lang="en-US" dirty="0" smtClean="0"/>
              <a:t> Locator);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sel</a:t>
            </a:r>
            <a:r>
              <a:rPr lang="en-US" dirty="0" err="1" smtClean="0"/>
              <a:t>.selectByVisibleText</a:t>
            </a:r>
            <a:r>
              <a:rPr lang="en-US" dirty="0" smtClean="0"/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dropdown value"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3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Alert/Popup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8813"/>
            <a:ext cx="10515600" cy="4100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Alert is a small message box which displays on-screen notification to give the user some kind of information or ask for permission to perform certain kind of operation. It may be also used for warning purpose.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Link: </a:t>
            </a:r>
            <a:r>
              <a:rPr lang="en-US" dirty="0">
                <a:hlinkClick r:id="rId2"/>
              </a:rPr>
              <a:t>https://mail.rediff.com/cgi-bin/login.cgi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5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Handling Alert/Popup..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3700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b="1" dirty="0" smtClean="0"/>
              <a:t>To </a:t>
            </a:r>
            <a:r>
              <a:rPr lang="en-US" b="1" dirty="0"/>
              <a:t>click on the 'Cancel' </a:t>
            </a:r>
            <a:r>
              <a:rPr lang="en-US" b="1" dirty="0" smtClean="0"/>
              <a:t>button: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</a:t>
            </a:r>
            <a:r>
              <a:rPr lang="en-US" i="1" dirty="0" err="1">
                <a:solidFill>
                  <a:srgbClr val="002060"/>
                </a:solidFill>
              </a:rPr>
              <a:t>driver</a:t>
            </a:r>
            <a:r>
              <a:rPr lang="en-US" dirty="0" err="1" smtClean="0"/>
              <a:t>.switchTo</a:t>
            </a:r>
            <a:r>
              <a:rPr lang="en-US" dirty="0"/>
              <a:t>().alert().dismiss</a:t>
            </a:r>
            <a:r>
              <a:rPr lang="en-US" dirty="0" smtClean="0"/>
              <a:t>();</a:t>
            </a:r>
          </a:p>
          <a:p>
            <a:pPr>
              <a:spcAft>
                <a:spcPts val="1000"/>
              </a:spcAft>
            </a:pPr>
            <a:r>
              <a:rPr lang="en-US" b="1" dirty="0" smtClean="0"/>
              <a:t>To </a:t>
            </a:r>
            <a:r>
              <a:rPr lang="en-US" b="1" dirty="0"/>
              <a:t>click on the 'OK' </a:t>
            </a:r>
            <a:r>
              <a:rPr lang="en-US" b="1" dirty="0" smtClean="0"/>
              <a:t>button: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    </a:t>
            </a:r>
            <a:r>
              <a:rPr lang="en-US" i="1" dirty="0" err="1">
                <a:solidFill>
                  <a:srgbClr val="002060"/>
                </a:solidFill>
              </a:rPr>
              <a:t>driver</a:t>
            </a:r>
            <a:r>
              <a:rPr lang="en-US" dirty="0" err="1" smtClean="0"/>
              <a:t>.switchTo</a:t>
            </a:r>
            <a:r>
              <a:rPr lang="en-US" dirty="0"/>
              <a:t>().alert().accept</a:t>
            </a:r>
            <a:r>
              <a:rPr lang="en-US" dirty="0" smtClean="0"/>
              <a:t>();</a:t>
            </a:r>
          </a:p>
          <a:p>
            <a:pPr>
              <a:spcAft>
                <a:spcPts val="1000"/>
              </a:spcAft>
            </a:pPr>
            <a:r>
              <a:rPr lang="en-US" b="1" dirty="0" smtClean="0"/>
              <a:t>To </a:t>
            </a:r>
            <a:r>
              <a:rPr lang="en-US" b="1" dirty="0"/>
              <a:t>capture the alert </a:t>
            </a:r>
            <a:r>
              <a:rPr lang="en-US" b="1" dirty="0" smtClean="0"/>
              <a:t>message: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    </a:t>
            </a:r>
            <a:r>
              <a:rPr lang="en-US" i="1" dirty="0" err="1">
                <a:solidFill>
                  <a:srgbClr val="002060"/>
                </a:solidFill>
              </a:rPr>
              <a:t>driver</a:t>
            </a:r>
            <a:r>
              <a:rPr lang="en-US" dirty="0" err="1" smtClean="0"/>
              <a:t>.switchTo</a:t>
            </a:r>
            <a:r>
              <a:rPr lang="en-US" dirty="0"/>
              <a:t>().alert().</a:t>
            </a:r>
            <a:r>
              <a:rPr lang="en-US" dirty="0" err="1"/>
              <a:t>getText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To </a:t>
            </a:r>
            <a:r>
              <a:rPr lang="en-US" b="1" dirty="0"/>
              <a:t>send some data to alert </a:t>
            </a:r>
            <a:r>
              <a:rPr lang="en-US" b="1" dirty="0" smtClean="0"/>
              <a:t>box: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    </a:t>
            </a:r>
            <a:r>
              <a:rPr lang="en-US" i="1" dirty="0" err="1">
                <a:solidFill>
                  <a:srgbClr val="002060"/>
                </a:solidFill>
              </a:rPr>
              <a:t>driver</a:t>
            </a:r>
            <a:r>
              <a:rPr lang="en-US" dirty="0" err="1" smtClean="0"/>
              <a:t>.switchTo</a:t>
            </a:r>
            <a:r>
              <a:rPr lang="en-US" dirty="0"/>
              <a:t>().alert().</a:t>
            </a:r>
            <a:r>
              <a:rPr lang="en-US" dirty="0" err="1"/>
              <a:t>sendKeys</a:t>
            </a:r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"Text"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416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pPr algn="ctr"/>
            <a:r>
              <a:rPr lang="en-US" dirty="0" err="1" smtClean="0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9834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IFrame</a:t>
            </a:r>
            <a:r>
              <a:rPr lang="en-US" dirty="0"/>
              <a:t> is a web page which is embedded in another web page or an HTML document embedded inside another HTML document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1" y="2173857"/>
            <a:ext cx="7520796" cy="447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3 ways to identify:</a:t>
            </a:r>
          </a:p>
          <a:p>
            <a:r>
              <a:rPr lang="en-US" dirty="0" smtClean="0"/>
              <a:t>It can be identified in the Firefox browser if the option named ‘This frame’ is displayed on the right-click options</a:t>
            </a:r>
          </a:p>
          <a:p>
            <a:r>
              <a:rPr lang="en-US" dirty="0" smtClean="0"/>
              <a:t>By inspecting the source code and searching for the tag &lt;iframe&gt; or &lt;frameset&gt;</a:t>
            </a:r>
          </a:p>
          <a:p>
            <a:pPr>
              <a:spcAft>
                <a:spcPts val="1000"/>
              </a:spcAft>
            </a:pPr>
            <a:r>
              <a:rPr lang="en-US" dirty="0" smtClean="0"/>
              <a:t>By using the following code: </a:t>
            </a:r>
            <a:r>
              <a:rPr lang="en-US" dirty="0" err="1" smtClean="0"/>
              <a:t>driver.findElements</a:t>
            </a:r>
            <a:r>
              <a:rPr lang="en-US" dirty="0" smtClean="0"/>
              <a:t>(</a:t>
            </a:r>
            <a:r>
              <a:rPr lang="en-US" dirty="0" err="1" smtClean="0"/>
              <a:t>By.tagName</a:t>
            </a:r>
            <a:r>
              <a:rPr lang="en-US" dirty="0" smtClean="0"/>
              <a:t>("iframe")).size();</a:t>
            </a:r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https://docs.oracle.com/javase/8/docs/api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10" y="2294626"/>
            <a:ext cx="3029598" cy="26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3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924"/>
          </a:xfrm>
        </p:spPr>
        <p:txBody>
          <a:bodyPr/>
          <a:lstStyle/>
          <a:p>
            <a:pPr algn="ctr"/>
            <a:r>
              <a:rPr lang="en-US" dirty="0" smtClean="0"/>
              <a:t>Handling </a:t>
            </a:r>
            <a:r>
              <a:rPr lang="en-US" dirty="0" err="1" smtClean="0"/>
              <a:t>iFrame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3536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3 ways to switch between frames:</a:t>
            </a:r>
          </a:p>
          <a:p>
            <a:r>
              <a:rPr lang="en-US" dirty="0"/>
              <a:t>By </a:t>
            </a:r>
            <a:r>
              <a:rPr lang="en-US" dirty="0" smtClean="0"/>
              <a:t>Index: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002060"/>
                </a:solidFill>
              </a:rPr>
              <a:t>driver</a:t>
            </a:r>
            <a:r>
              <a:rPr lang="en-US" dirty="0" err="1" smtClean="0"/>
              <a:t>.switchTo</a:t>
            </a:r>
            <a:r>
              <a:rPr lang="en-US" dirty="0"/>
              <a:t>().frame(0);</a:t>
            </a:r>
          </a:p>
          <a:p>
            <a:r>
              <a:rPr lang="en-US" dirty="0"/>
              <a:t>By Name or </a:t>
            </a:r>
            <a:r>
              <a:rPr lang="en-US" dirty="0" smtClean="0"/>
              <a:t>Id: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002060"/>
                </a:solidFill>
              </a:rPr>
              <a:t>driver</a:t>
            </a:r>
            <a:r>
              <a:rPr lang="en-US" dirty="0" err="1" smtClean="0"/>
              <a:t>.switchTo</a:t>
            </a:r>
            <a:r>
              <a:rPr lang="en-US" dirty="0"/>
              <a:t>().frame</a:t>
            </a:r>
            <a:r>
              <a:rPr lang="en-US" dirty="0" smtClean="0"/>
              <a:t>(“name </a:t>
            </a:r>
            <a:r>
              <a:rPr lang="en-US" dirty="0"/>
              <a:t>of the </a:t>
            </a:r>
            <a:r>
              <a:rPr lang="en-US" dirty="0" smtClean="0"/>
              <a:t>element"); </a:t>
            </a:r>
            <a:endParaRPr lang="en-US" dirty="0"/>
          </a:p>
          <a:p>
            <a:pPr marL="457200" lvl="1" indent="0">
              <a:buNone/>
            </a:pPr>
            <a:r>
              <a:rPr lang="en-US" i="1" dirty="0" err="1">
                <a:solidFill>
                  <a:srgbClr val="002060"/>
                </a:solidFill>
              </a:rPr>
              <a:t>driver</a:t>
            </a:r>
            <a:r>
              <a:rPr lang="en-US" dirty="0" err="1" smtClean="0"/>
              <a:t>.switchTo</a:t>
            </a:r>
            <a:r>
              <a:rPr lang="en-US" dirty="0"/>
              <a:t>().frame("id of the element");</a:t>
            </a:r>
          </a:p>
          <a:p>
            <a:r>
              <a:rPr lang="en-US" dirty="0" smtClean="0"/>
              <a:t>By </a:t>
            </a:r>
            <a:r>
              <a:rPr lang="en-US" dirty="0"/>
              <a:t>Web </a:t>
            </a:r>
            <a:r>
              <a:rPr lang="en-US" dirty="0" smtClean="0"/>
              <a:t>Element: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err="1">
                <a:solidFill>
                  <a:srgbClr val="002060"/>
                </a:solidFill>
              </a:rPr>
              <a:t>driver</a:t>
            </a:r>
            <a:r>
              <a:rPr lang="en-US" dirty="0" err="1" smtClean="0"/>
              <a:t>.switchTo</a:t>
            </a:r>
            <a:r>
              <a:rPr lang="en-US" dirty="0" smtClean="0"/>
              <a:t>().frame(</a:t>
            </a:r>
            <a:r>
              <a:rPr lang="en-US" dirty="0" err="1" smtClean="0"/>
              <a:t>WebElement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865298"/>
            <a:ext cx="10515600" cy="1388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 ways to get back to main/default frame: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002060"/>
                </a:solidFill>
              </a:rPr>
              <a:t>driver</a:t>
            </a:r>
            <a:r>
              <a:rPr lang="en-US" dirty="0" err="1" smtClean="0"/>
              <a:t>.switchTo</a:t>
            </a:r>
            <a:r>
              <a:rPr lang="en-US" dirty="0"/>
              <a:t>().</a:t>
            </a:r>
            <a:r>
              <a:rPr lang="en-US" dirty="0" err="1"/>
              <a:t>parentFrame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002060"/>
                </a:solidFill>
              </a:rPr>
              <a:t>driver</a:t>
            </a:r>
            <a:r>
              <a:rPr lang="en-US" dirty="0" err="1" smtClean="0"/>
              <a:t>.switchTo</a:t>
            </a:r>
            <a:r>
              <a:rPr lang="en-US" dirty="0"/>
              <a:t>().</a:t>
            </a:r>
            <a:r>
              <a:rPr lang="en-US" dirty="0" err="1"/>
              <a:t>defaultContent</a:t>
            </a:r>
            <a:r>
              <a:rPr lang="en-US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7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Keyboard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Keyboard events</a:t>
            </a:r>
            <a:r>
              <a:rPr lang="en-US" dirty="0"/>
              <a:t> generate by pressing a key or a combination of keys on a </a:t>
            </a:r>
            <a:r>
              <a:rPr lang="en-US" dirty="0" smtClean="0"/>
              <a:t>keyboard.</a:t>
            </a:r>
          </a:p>
          <a:p>
            <a:r>
              <a:rPr lang="en-US" dirty="0" smtClean="0"/>
              <a:t>In order to press a keyboard key Action class is required.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Actions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en-US" dirty="0"/>
              <a:t> = </a:t>
            </a:r>
            <a:r>
              <a:rPr lang="en-US" b="1" dirty="0">
                <a:solidFill>
                  <a:srgbClr val="FF0066"/>
                </a:solidFill>
              </a:rPr>
              <a:t>new </a:t>
            </a:r>
            <a:r>
              <a:rPr lang="en-US" dirty="0"/>
              <a:t>Actions(</a:t>
            </a:r>
            <a:r>
              <a:rPr lang="en-US" i="1" dirty="0">
                <a:solidFill>
                  <a:srgbClr val="002060"/>
                </a:solidFill>
              </a:rPr>
              <a:t>driver</a:t>
            </a:r>
            <a:r>
              <a:rPr lang="en-US" i="1" dirty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en-US" dirty="0" err="1" smtClean="0"/>
              <a:t>.sendKeys</a:t>
            </a:r>
            <a:r>
              <a:rPr lang="en-US" dirty="0" smtClean="0"/>
              <a:t>(</a:t>
            </a:r>
            <a:r>
              <a:rPr lang="en-US" dirty="0" err="1" smtClean="0"/>
              <a:t>Keys.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ENTER</a:t>
            </a:r>
            <a:r>
              <a:rPr lang="en-US" i="1" dirty="0"/>
              <a:t>).build().perform();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11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Mouse Hover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an action in selenium to perform </a:t>
            </a:r>
            <a:r>
              <a:rPr lang="en-US" i="1" dirty="0" smtClean="0"/>
              <a:t>mouse hover </a:t>
            </a:r>
            <a:r>
              <a:rPr lang="en-US" dirty="0" smtClean="0"/>
              <a:t>over an element.</a:t>
            </a:r>
          </a:p>
          <a:p>
            <a:r>
              <a:rPr lang="en-US" smtClean="0"/>
              <a:t>Actions </a:t>
            </a:r>
            <a:r>
              <a:rPr lang="en-US" dirty="0" smtClean="0"/>
              <a:t>class is required to perform mouse hover.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Actions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en-US" sz="2400" dirty="0" smtClean="0"/>
              <a:t> = </a:t>
            </a:r>
            <a:r>
              <a:rPr lang="en-US" sz="2400" b="1" dirty="0" smtClean="0">
                <a:solidFill>
                  <a:srgbClr val="FF0066"/>
                </a:solidFill>
              </a:rPr>
              <a:t>new </a:t>
            </a:r>
            <a:r>
              <a:rPr lang="en-US" sz="2400" dirty="0" smtClean="0"/>
              <a:t>Actions(</a:t>
            </a:r>
            <a:r>
              <a:rPr lang="en-US" sz="2400" i="1" dirty="0" smtClean="0">
                <a:solidFill>
                  <a:srgbClr val="002060"/>
                </a:solidFill>
              </a:rPr>
              <a:t>driver</a:t>
            </a:r>
            <a:r>
              <a:rPr lang="en-US" sz="2400" i="1" dirty="0" smtClean="0"/>
              <a:t>);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en-US" sz="2400" dirty="0" err="1" smtClean="0"/>
              <a:t>.moveToElement</a:t>
            </a:r>
            <a:r>
              <a:rPr lang="en-US" sz="2400" dirty="0" smtClean="0"/>
              <a:t>(</a:t>
            </a:r>
            <a:r>
              <a:rPr lang="en-US" sz="2400" i="1" dirty="0" err="1" smtClean="0">
                <a:solidFill>
                  <a:srgbClr val="002060"/>
                </a:solidFill>
              </a:rPr>
              <a:t>driver</a:t>
            </a:r>
            <a:r>
              <a:rPr lang="en-US" sz="2400" i="1" dirty="0" err="1" smtClean="0"/>
              <a:t>.findElement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By.xpath</a:t>
            </a:r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" "</a:t>
            </a:r>
            <a:r>
              <a:rPr lang="en-US" sz="2400" i="1" dirty="0" smtClean="0"/>
              <a:t>)))</a:t>
            </a:r>
            <a:r>
              <a:rPr lang="en-US" sz="2400" dirty="0" smtClean="0"/>
              <a:t>.build().perform()</a:t>
            </a:r>
            <a:r>
              <a:rPr lang="en-US" sz="2400" i="1" dirty="0" smtClean="0"/>
              <a:t>;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https://www.dell.com/en-us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13829</TotalTime>
  <Words>373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Selenium Course  Session 4</vt:lpstr>
      <vt:lpstr>Objective</vt:lpstr>
      <vt:lpstr>Drop Down</vt:lpstr>
      <vt:lpstr>Alert/Popup</vt:lpstr>
      <vt:lpstr>Handling Alert/Popup..</vt:lpstr>
      <vt:lpstr>iFrame</vt:lpstr>
      <vt:lpstr>Handling iFrame..</vt:lpstr>
      <vt:lpstr>Keyboard Event</vt:lpstr>
      <vt:lpstr>Mouse Hover</vt:lpstr>
      <vt:lpstr>Other Operations..</vt:lpstr>
      <vt:lpstr>Scroll Up/Down</vt:lpstr>
      <vt:lpstr>Interview Questions</vt:lpstr>
      <vt:lpstr>Home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Course  Session 2</dc:title>
  <dc:creator>Dell</dc:creator>
  <cp:lastModifiedBy>Dell</cp:lastModifiedBy>
  <cp:revision>86</cp:revision>
  <dcterms:created xsi:type="dcterms:W3CDTF">2020-04-22T21:25:19Z</dcterms:created>
  <dcterms:modified xsi:type="dcterms:W3CDTF">2021-05-02T16:46:29Z</dcterms:modified>
</cp:coreProperties>
</file>