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3" r:id="rId6"/>
    <p:sldId id="260" r:id="rId7"/>
    <p:sldId id="267" r:id="rId8"/>
    <p:sldId id="259" r:id="rId9"/>
    <p:sldId id="262" r:id="rId10"/>
    <p:sldId id="268" r:id="rId11"/>
    <p:sldId id="261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7C60-3FC0-47B5-9673-D7C998041A2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fios.com/ibilling/?ng=adm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bjectspy.spa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Course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6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n-US" dirty="0" err="1" smtClean="0"/>
              <a:t>Xpath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60" y="1388853"/>
            <a:ext cx="10680940" cy="4788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[@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Attribute Node</a:t>
            </a:r>
            <a:r>
              <a:rPr lang="en-US" dirty="0" smtClean="0"/>
              <a:t>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’]</a:t>
            </a:r>
          </a:p>
          <a:p>
            <a:pPr marL="457200" lvl="1" indent="0">
              <a:buNone/>
            </a:pPr>
            <a:r>
              <a:rPr lang="en-US" sz="2200" dirty="0" smtClean="0"/>
              <a:t>Example: //input[@id=‘username’]</a:t>
            </a:r>
          </a:p>
          <a:p>
            <a:pPr marL="914400" lvl="2" indent="0">
              <a:buNone/>
            </a:pPr>
            <a:endParaRPr lang="en-US" sz="2200" dirty="0" smtClean="0"/>
          </a:p>
          <a:p>
            <a:pPr lvl="1"/>
            <a:r>
              <a:rPr lang="en-US" dirty="0" smtClean="0"/>
              <a:t>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[@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Attribute Node </a:t>
            </a:r>
            <a:r>
              <a:rPr lang="en-US" dirty="0" smtClean="0"/>
              <a:t>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 and @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Attribute Node </a:t>
            </a:r>
            <a:r>
              <a:rPr lang="en-US" dirty="0" smtClean="0"/>
              <a:t>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 ]</a:t>
            </a:r>
          </a:p>
          <a:p>
            <a:pPr marL="457200" lvl="1" indent="0">
              <a:buNone/>
            </a:pPr>
            <a:r>
              <a:rPr lang="en-US" sz="2200" dirty="0" smtClean="0"/>
              <a:t>Example: //input[@type=‘submit’ and @value=‘login’]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r>
              <a:rPr lang="en-US" dirty="0" err="1" smtClean="0"/>
              <a:t>Xpath</a:t>
            </a:r>
            <a:r>
              <a:rPr lang="en-US" dirty="0" smtClean="0"/>
              <a:t> for links:</a:t>
            </a:r>
          </a:p>
          <a:p>
            <a:pPr lvl="1"/>
            <a:r>
              <a:rPr lang="en-US" dirty="0" smtClean="0"/>
              <a:t>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[text()=‘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’]			or	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[contains(text(), 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’)]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 smtClean="0"/>
              <a:t>Example</a:t>
            </a:r>
            <a:r>
              <a:rPr lang="en-US" sz="2200" dirty="0"/>
              <a:t>: //</a:t>
            </a:r>
            <a:r>
              <a:rPr lang="en-US" sz="2200" dirty="0" smtClean="0"/>
              <a:t>input[text()=‘new page’]		or	//input[contains(text(), ‘</a:t>
            </a:r>
            <a:r>
              <a:rPr lang="en-US" sz="2200" dirty="0"/>
              <a:t>new page</a:t>
            </a:r>
            <a:r>
              <a:rPr lang="en-US" sz="2200" dirty="0" smtClean="0"/>
              <a:t>’)]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1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Xpath</a:t>
            </a:r>
            <a:r>
              <a:rPr lang="en-US" dirty="0" smtClean="0"/>
              <a:t> Axes..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70" y="1916350"/>
            <a:ext cx="7988030" cy="4007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356" y="2164587"/>
            <a:ext cx="33211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Relationship of Nodes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Children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Siblings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Ancestors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Descendants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95955" y="3010619"/>
            <a:ext cx="0" cy="70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2053" y="2725949"/>
            <a:ext cx="0" cy="2665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9524" y="2510287"/>
            <a:ext cx="0" cy="31313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4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pPr algn="ctr"/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Automate </a:t>
            </a:r>
            <a:r>
              <a:rPr lang="en-US" b="1" dirty="0"/>
              <a:t>the following test </a:t>
            </a:r>
            <a:r>
              <a:rPr lang="en-US" b="1" dirty="0" smtClean="0"/>
              <a:t>case:</a:t>
            </a:r>
          </a:p>
          <a:p>
            <a:pPr marL="0" indent="0">
              <a:buNone/>
            </a:pPr>
            <a:r>
              <a:rPr lang="en-US" dirty="0" smtClean="0"/>
              <a:t>Scenario</a:t>
            </a:r>
            <a:r>
              <a:rPr lang="en-US" dirty="0"/>
              <a:t>: Users will be able to add </a:t>
            </a:r>
            <a:r>
              <a:rPr lang="en-US" dirty="0" smtClean="0"/>
              <a:t>deposit</a:t>
            </a:r>
          </a:p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: Open Browser and go to site 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www.techfios.com/billing</a:t>
            </a:r>
            <a:r>
              <a:rPr lang="en-US" dirty="0">
                <a:hlinkClick r:id="rId2"/>
              </a:rPr>
              <a:t>/?ng=admin/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Enter username: </a:t>
            </a:r>
            <a:r>
              <a:rPr lang="en-US" dirty="0" smtClean="0"/>
              <a:t>demo@techfios.com </a:t>
            </a:r>
          </a:p>
          <a:p>
            <a:pPr marL="457200" lvl="1" indent="0">
              <a:buNone/>
            </a:pPr>
            <a:r>
              <a:rPr lang="en-US" dirty="0" smtClean="0"/>
              <a:t>3</a:t>
            </a:r>
            <a:r>
              <a:rPr lang="en-US" dirty="0"/>
              <a:t>. Enter password: </a:t>
            </a:r>
            <a:r>
              <a:rPr lang="en-US" dirty="0" smtClean="0"/>
              <a:t>abc123</a:t>
            </a:r>
          </a:p>
          <a:p>
            <a:pPr marL="457200" lvl="1" indent="0">
              <a:buNone/>
            </a:pPr>
            <a:r>
              <a:rPr lang="en-US" dirty="0" smtClean="0"/>
              <a:t>4</a:t>
            </a:r>
            <a:r>
              <a:rPr lang="en-US" dirty="0"/>
              <a:t>. Click login </a:t>
            </a:r>
            <a:r>
              <a:rPr lang="en-US" dirty="0" smtClean="0"/>
              <a:t>button</a:t>
            </a:r>
          </a:p>
          <a:p>
            <a:pPr marL="457200" lvl="1" indent="0">
              <a:buNone/>
            </a:pPr>
            <a:r>
              <a:rPr lang="en-US" dirty="0" smtClean="0"/>
              <a:t>5</a:t>
            </a:r>
            <a:r>
              <a:rPr lang="en-US" dirty="0"/>
              <a:t>. Click on </a:t>
            </a:r>
            <a:r>
              <a:rPr lang="en-US" dirty="0" smtClean="0"/>
              <a:t>Transactions button</a:t>
            </a:r>
          </a:p>
          <a:p>
            <a:pPr marL="457200" lvl="1" indent="0">
              <a:buNone/>
            </a:pPr>
            <a:r>
              <a:rPr lang="en-US" dirty="0" smtClean="0"/>
              <a:t>6. Click on New Deposit </a:t>
            </a:r>
            <a:r>
              <a:rPr lang="en-US" dirty="0"/>
              <a:t>button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7. </a:t>
            </a:r>
            <a:r>
              <a:rPr lang="en-US" dirty="0"/>
              <a:t>Click on Open An Account drop down to expand </a:t>
            </a:r>
            <a:r>
              <a:rPr lang="en-US" dirty="0" smtClean="0"/>
              <a:t>it</a:t>
            </a:r>
          </a:p>
          <a:p>
            <a:pPr marL="457200" lvl="1" indent="0">
              <a:buNone/>
            </a:pPr>
            <a:r>
              <a:rPr lang="en-US" dirty="0" smtClean="0"/>
              <a:t>8. </a:t>
            </a:r>
            <a:r>
              <a:rPr lang="en-US" dirty="0"/>
              <a:t>Click on any account </a:t>
            </a:r>
            <a:r>
              <a:rPr lang="en-US" dirty="0" smtClean="0"/>
              <a:t>name</a:t>
            </a:r>
          </a:p>
          <a:p>
            <a:pPr marL="457200" lvl="1" indent="0">
              <a:buNone/>
            </a:pPr>
            <a:r>
              <a:rPr lang="en-US" dirty="0" smtClean="0"/>
              <a:t>9. </a:t>
            </a:r>
            <a:r>
              <a:rPr lang="en-US" dirty="0"/>
              <a:t>Type any </a:t>
            </a:r>
            <a:r>
              <a:rPr lang="en-US" dirty="0" smtClean="0"/>
              <a:t>description</a:t>
            </a:r>
          </a:p>
          <a:p>
            <a:pPr marL="457200" lvl="1" indent="0">
              <a:buNone/>
            </a:pPr>
            <a:r>
              <a:rPr lang="en-US" dirty="0" smtClean="0"/>
              <a:t>10. </a:t>
            </a:r>
            <a:r>
              <a:rPr lang="en-US" dirty="0"/>
              <a:t>Type any </a:t>
            </a:r>
            <a:r>
              <a:rPr lang="en-US" dirty="0" smtClean="0"/>
              <a:t>amount	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11. </a:t>
            </a:r>
            <a:r>
              <a:rPr lang="en-US" dirty="0"/>
              <a:t>Click on submit </a:t>
            </a:r>
            <a:r>
              <a:rPr lang="en-US" dirty="0" smtClean="0"/>
              <a:t>button</a:t>
            </a:r>
          </a:p>
          <a:p>
            <a:pPr marL="0" indent="0">
              <a:buNone/>
            </a:pPr>
            <a:r>
              <a:rPr lang="en-US" dirty="0" smtClean="0"/>
              <a:t>Visually </a:t>
            </a:r>
            <a:r>
              <a:rPr lang="en-US" dirty="0"/>
              <a:t>check to make sure the deposit posted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1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/>
          <a:lstStyle/>
          <a:p>
            <a:pPr algn="ctr"/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>
            <a:normAutofit/>
          </a:bodyPr>
          <a:lstStyle/>
          <a:p>
            <a:r>
              <a:rPr lang="en-US" dirty="0" smtClean="0"/>
              <a:t>Name some of Element Locators</a:t>
            </a:r>
          </a:p>
          <a:p>
            <a:r>
              <a:rPr lang="en-US" dirty="0" smtClean="0"/>
              <a:t>Difference between Implicit Wait and Explicit Wait</a:t>
            </a:r>
          </a:p>
          <a:p>
            <a:r>
              <a:rPr lang="en-US" dirty="0"/>
              <a:t>What is the difference between absolute </a:t>
            </a:r>
            <a:r>
              <a:rPr lang="en-US" dirty="0" err="1"/>
              <a:t>xpath</a:t>
            </a:r>
            <a:r>
              <a:rPr lang="en-US" dirty="0"/>
              <a:t> and relative </a:t>
            </a:r>
            <a:r>
              <a:rPr lang="en-US" dirty="0" err="1"/>
              <a:t>xpath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Which </a:t>
            </a:r>
            <a:r>
              <a:rPr lang="en-US" dirty="0"/>
              <a:t>XPath </a:t>
            </a:r>
            <a:r>
              <a:rPr lang="en-US" dirty="0" smtClean="0"/>
              <a:t>do you use?</a:t>
            </a:r>
          </a:p>
          <a:p>
            <a:r>
              <a:rPr lang="en-US" dirty="0"/>
              <a:t>Which element locator is faster to identify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the element is a link, which locator should you use?</a:t>
            </a:r>
          </a:p>
          <a:p>
            <a:r>
              <a:rPr lang="en-US" dirty="0" smtClean="0"/>
              <a:t>Explain the difference between </a:t>
            </a:r>
            <a:r>
              <a:rPr lang="en-US" dirty="0" err="1" smtClean="0"/>
              <a:t>driver.close</a:t>
            </a:r>
            <a:r>
              <a:rPr lang="en-US" dirty="0" smtClean="0"/>
              <a:t> vs </a:t>
            </a:r>
            <a:r>
              <a:rPr lang="en-US" dirty="0" err="1" smtClean="0"/>
              <a:t>driver.quit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JUnit annotation is used to run a test?</a:t>
            </a:r>
            <a:endParaRPr lang="en-US" dirty="0" smtClean="0"/>
          </a:p>
          <a:p>
            <a:r>
              <a:rPr lang="en-US" dirty="0"/>
              <a:t>What Selenium method is used to type something in a text box?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22"/>
          </a:xfrm>
        </p:spPr>
        <p:txBody>
          <a:bodyPr/>
          <a:lstStyle/>
          <a:p>
            <a:pPr algn="ctr"/>
            <a:r>
              <a:rPr lang="en-US" dirty="0" smtClean="0"/>
              <a:t>Tricks/Shortcut Keys: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117"/>
            <a:ext cx="10515600" cy="4701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Eclipse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F		</a:t>
            </a: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-	Alignment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O			-	Import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Space bar			-	Suggestion / Auto 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Alt + Down Arrow key	-	To create a Duplicate the row  	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Alt + Left Arrow key		-	To </a:t>
            </a:r>
            <a:r>
              <a:rPr lang="en-US" dirty="0">
                <a:latin typeface="+mj-lt"/>
              </a:rPr>
              <a:t>n</a:t>
            </a:r>
            <a:r>
              <a:rPr lang="en-US" dirty="0" smtClean="0">
                <a:latin typeface="+mj-lt"/>
              </a:rPr>
              <a:t>avigate 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Alt + Right Arrow key		- 	To navigate forward</a:t>
            </a:r>
          </a:p>
          <a:p>
            <a:endParaRPr lang="en-US" dirty="0" smtClean="0"/>
          </a:p>
          <a:p>
            <a:r>
              <a:rPr lang="en-US" dirty="0" smtClean="0"/>
              <a:t>Chrome 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I		</a:t>
            </a: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-	Inspect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C			-	Select Element 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F				-	Search box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19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Waits..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44528" y="1690688"/>
            <a:ext cx="2277373" cy="6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Waites in Selenium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12189" y="3024904"/>
            <a:ext cx="1975449" cy="6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 Wait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79744" y="3024904"/>
            <a:ext cx="1975449" cy="6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12189" y="4548905"/>
            <a:ext cx="1975449" cy="81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Driver.manage</a:t>
            </a:r>
            <a:r>
              <a:rPr lang="en-US" dirty="0" smtClean="0"/>
              <a:t>(). Timeout().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0" y="4548904"/>
            <a:ext cx="1975449" cy="816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810443" y="4543105"/>
            <a:ext cx="1975449" cy="82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WebDriverWait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91286" y="2622430"/>
            <a:ext cx="56848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1286" y="2622430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67468" y="2639683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>
            <a:off x="2886972" y="3732360"/>
            <a:ext cx="12942" cy="816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98167" y="4140631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79410" y="4140632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88037" y="4140632"/>
            <a:ext cx="27101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</p:cNvCxnSpPr>
          <p:nvPr/>
        </p:nvCxnSpPr>
        <p:spPr>
          <a:xfrm flipH="1">
            <a:off x="5883214" y="2380891"/>
            <a:ext cx="1" cy="2587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567468" y="3710679"/>
            <a:ext cx="2" cy="4399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4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pPr algn="ctr"/>
            <a:r>
              <a:rPr lang="en-US" dirty="0" smtClean="0"/>
              <a:t>Implicit vs Explicit Waits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5029650"/>
          </a:xfrm>
        </p:spPr>
        <p:txBody>
          <a:bodyPr/>
          <a:lstStyle/>
          <a:p>
            <a:r>
              <a:rPr lang="en-US" dirty="0" smtClean="0"/>
              <a:t>Implicit: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Driver.manage</a:t>
            </a:r>
            <a:r>
              <a:rPr lang="en-US" dirty="0"/>
              <a:t>().timeouts().</a:t>
            </a:r>
            <a:r>
              <a:rPr lang="en-US" dirty="0" err="1"/>
              <a:t>implicitlyWait</a:t>
            </a:r>
            <a:r>
              <a:rPr lang="en-US" dirty="0"/>
              <a:t>(20, </a:t>
            </a:r>
            <a:r>
              <a:rPr lang="en-US" dirty="0" err="1"/>
              <a:t>TimeUnit.Seconds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Explicit: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err="1"/>
              <a:t>WebDriverWait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wait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CC0066"/>
                </a:solidFill>
              </a:rPr>
              <a:t>new</a:t>
            </a:r>
            <a:r>
              <a:rPr lang="en-US" sz="2000" dirty="0">
                <a:solidFill>
                  <a:srgbClr val="CC0066"/>
                </a:solidFill>
              </a:rPr>
              <a:t> </a:t>
            </a:r>
            <a:r>
              <a:rPr lang="en-US" sz="2000" dirty="0" err="1"/>
              <a:t>WebDriverWait</a:t>
            </a:r>
            <a:r>
              <a:rPr lang="en-US" sz="2000" dirty="0"/>
              <a:t>(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  <a:r>
              <a:rPr lang="en-US" sz="2000" dirty="0"/>
              <a:t>, 60);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wait.until</a:t>
            </a:r>
            <a:r>
              <a:rPr lang="en-US" sz="2000" dirty="0" smtClean="0"/>
              <a:t>(</a:t>
            </a:r>
            <a:r>
              <a:rPr lang="en-US" sz="2000" b="1" dirty="0" err="1" smtClean="0"/>
              <a:t>ExpectedConditions</a:t>
            </a:r>
            <a:r>
              <a:rPr lang="en-US" sz="2000" dirty="0" err="1" smtClean="0"/>
              <a:t>.visibilityof</a:t>
            </a:r>
            <a:r>
              <a:rPr lang="en-US" sz="2000" dirty="0" smtClean="0"/>
              <a:t>(</a:t>
            </a:r>
            <a:r>
              <a:rPr lang="en-US" sz="2000" i="1" dirty="0" err="1" smtClean="0"/>
              <a:t>driver</a:t>
            </a:r>
            <a:r>
              <a:rPr lang="en-US" sz="2000" dirty="0" err="1" smtClean="0"/>
              <a:t>.findElement</a:t>
            </a:r>
            <a:r>
              <a:rPr lang="en-US" sz="2000" dirty="0" smtClean="0"/>
              <a:t>(By.</a:t>
            </a:r>
            <a:r>
              <a:rPr lang="en-US" sz="2000" i="1" dirty="0" smtClean="0"/>
              <a:t>name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" "</a:t>
            </a:r>
            <a:r>
              <a:rPr lang="en-US" sz="2000" dirty="0" smtClean="0"/>
              <a:t>))));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94423"/>
              </p:ext>
            </p:extLst>
          </p:nvPr>
        </p:nvGraphicFramePr>
        <p:xfrm>
          <a:off x="807288" y="3880803"/>
          <a:ext cx="10577424" cy="229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88712"/>
                <a:gridCol w="5288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Explicit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r>
                        <a:rPr lang="en-US" baseline="0" dirty="0" smtClean="0"/>
                        <a:t> wait time is applied to all the elements in the 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</a:t>
                      </a:r>
                      <a:r>
                        <a:rPr lang="en-US" baseline="0" dirty="0" smtClean="0"/>
                        <a:t> wait time is applied only to those elements where the user specifies the “</a:t>
                      </a:r>
                      <a:r>
                        <a:rPr lang="en-US" baseline="0" dirty="0" err="1" smtClean="0"/>
                        <a:t>ExpectedConditions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recommended to use when the elements are located with the time frame specified</a:t>
                      </a:r>
                      <a:r>
                        <a:rPr lang="en-US" baseline="0" dirty="0" smtClean="0"/>
                        <a:t> in implicit 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recommended to use when verifying the property of the element like (</a:t>
                      </a:r>
                      <a:r>
                        <a:rPr lang="en-US" dirty="0" err="1" smtClean="0"/>
                        <a:t>visibility</a:t>
                      </a:r>
                      <a:r>
                        <a:rPr lang="en-US" baseline="0" dirty="0" err="1" smtClean="0"/>
                        <a:t>OfElementLocated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elementToBeClickable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elementToBeSelected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</a:t>
                      </a:r>
                      <a:r>
                        <a:rPr lang="en-US" baseline="0" dirty="0" smtClean="0"/>
                        <a:t> on remote side (browser side)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Applies on local side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pPr algn="ctr"/>
            <a:r>
              <a:rPr lang="en-US" dirty="0" smtClean="0"/>
              <a:t>Element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7449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Locator is a command that tells Selenium IDE which GUI elements </a:t>
            </a:r>
            <a:r>
              <a:rPr lang="en-US" dirty="0" smtClean="0"/>
              <a:t>(Text </a:t>
            </a:r>
            <a:r>
              <a:rPr lang="en-US" dirty="0"/>
              <a:t>Box, Buttons, Check </a:t>
            </a:r>
            <a:r>
              <a:rPr lang="en-US" dirty="0" smtClean="0"/>
              <a:t>Box etc.) </a:t>
            </a:r>
            <a:r>
              <a:rPr lang="en-US" dirty="0"/>
              <a:t>its needs to operate on. </a:t>
            </a:r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Types of Locators: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				-	Attribute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			</a:t>
            </a:r>
            <a:r>
              <a:rPr lang="en-US" dirty="0"/>
              <a:t>-	</a:t>
            </a:r>
            <a:r>
              <a:rPr lang="en-US" dirty="0" smtClean="0"/>
              <a:t>Attribute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ClassName</a:t>
            </a:r>
            <a:r>
              <a:rPr lang="en-US" dirty="0" smtClean="0"/>
              <a:t>		-</a:t>
            </a:r>
            <a:r>
              <a:rPr lang="en-US" dirty="0"/>
              <a:t>	Attribute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 Text			-</a:t>
            </a:r>
            <a:r>
              <a:rPr lang="en-US" dirty="0"/>
              <a:t>	</a:t>
            </a:r>
            <a:r>
              <a:rPr lang="en-US" dirty="0" smtClean="0"/>
              <a:t>Hyperlink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Link </a:t>
            </a:r>
            <a:r>
              <a:rPr lang="en-US" dirty="0" smtClean="0"/>
              <a:t>Text		-</a:t>
            </a:r>
            <a:r>
              <a:rPr lang="en-US" dirty="0"/>
              <a:t>	</a:t>
            </a:r>
            <a:r>
              <a:rPr lang="en-US" dirty="0" smtClean="0"/>
              <a:t>Part of the Hyperlink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CSS Selectors		-	</a:t>
            </a:r>
            <a:r>
              <a:rPr lang="en-US" dirty="0" smtClean="0"/>
              <a:t>Style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XPath			-</a:t>
            </a:r>
            <a:r>
              <a:rPr lang="en-US" dirty="0"/>
              <a:t>	</a:t>
            </a:r>
            <a:r>
              <a:rPr lang="en-US" dirty="0" smtClean="0"/>
              <a:t>XML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1572" y="3203731"/>
            <a:ext cx="5719313" cy="2524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3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449"/>
          </a:xfrm>
        </p:spPr>
        <p:txBody>
          <a:bodyPr/>
          <a:lstStyle/>
          <a:p>
            <a:pPr algn="ctr"/>
            <a:r>
              <a:rPr lang="en-US" dirty="0" smtClean="0"/>
              <a:t>HTML DOM Nodes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990289"/>
            <a:ext cx="10515600" cy="118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Link: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://objectspy.space/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5223" y="4140034"/>
            <a:ext cx="1785668" cy="595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3366"/>
                </a:solidFill>
              </a:rPr>
              <a:t>Element Node / Tag Name</a:t>
            </a:r>
            <a:endParaRPr lang="en-US" dirty="0">
              <a:solidFill>
                <a:srgbClr val="993366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02589" y="1567620"/>
            <a:ext cx="1174629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Attribute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1991" y="1567620"/>
            <a:ext cx="1227827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Hyperlink</a:t>
            </a:r>
            <a:endParaRPr lang="en-US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32671" y="4161015"/>
            <a:ext cx="966158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21479" y="1560462"/>
            <a:ext cx="966158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70" y="2729478"/>
            <a:ext cx="9254824" cy="973055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7" idx="2"/>
          </p:cNvCxnSpPr>
          <p:nvPr/>
        </p:nvCxnSpPr>
        <p:spPr>
          <a:xfrm>
            <a:off x="1889904" y="2142596"/>
            <a:ext cx="111424" cy="59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</p:cNvCxnSpPr>
          <p:nvPr/>
        </p:nvCxnSpPr>
        <p:spPr>
          <a:xfrm flipV="1">
            <a:off x="1488057" y="3035032"/>
            <a:ext cx="78096" cy="110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0"/>
          </p:cNvCxnSpPr>
          <p:nvPr/>
        </p:nvCxnSpPr>
        <p:spPr>
          <a:xfrm flipV="1">
            <a:off x="1488057" y="3381275"/>
            <a:ext cx="513271" cy="75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</p:cNvCxnSpPr>
          <p:nvPr/>
        </p:nvCxnSpPr>
        <p:spPr>
          <a:xfrm flipH="1" flipV="1">
            <a:off x="3219855" y="3365699"/>
            <a:ext cx="595895" cy="79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2"/>
          </p:cNvCxnSpPr>
          <p:nvPr/>
        </p:nvCxnSpPr>
        <p:spPr>
          <a:xfrm flipH="1">
            <a:off x="3054485" y="2135438"/>
            <a:ext cx="350073" cy="601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</p:cNvCxnSpPr>
          <p:nvPr/>
        </p:nvCxnSpPr>
        <p:spPr>
          <a:xfrm flipH="1">
            <a:off x="7042826" y="2142596"/>
            <a:ext cx="383079" cy="586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3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r>
              <a:rPr lang="en-US" dirty="0" smtClean="0"/>
              <a:t>Faster way to locate element</a:t>
            </a:r>
          </a:p>
          <a:p>
            <a:r>
              <a:rPr lang="en-US" dirty="0" smtClean="0"/>
              <a:t>Use any attribute to locate element</a:t>
            </a:r>
          </a:p>
          <a:p>
            <a:r>
              <a:rPr lang="en-US" dirty="0" smtClean="0"/>
              <a:t>Use multiple attribute to locate element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TagName#Value</a:t>
            </a:r>
            <a:r>
              <a:rPr lang="en-US" dirty="0" smtClean="0"/>
              <a:t>			Note</a:t>
            </a:r>
            <a:r>
              <a:rPr lang="en-US" dirty="0" smtClean="0">
                <a:sym typeface="Wingdings" panose="05000000000000000000" pitchFamily="2" charset="2"/>
              </a:rPr>
              <a:t>: (#) represents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 pitchFamily="2" charset="2"/>
              </a:rPr>
              <a:t>TagName.Value</a:t>
            </a:r>
            <a:r>
              <a:rPr lang="en-US" dirty="0" smtClean="0">
                <a:sym typeface="Wingdings" panose="05000000000000000000" pitchFamily="2" charset="2"/>
              </a:rPr>
              <a:t>			</a:t>
            </a:r>
            <a:r>
              <a:rPr lang="en-US" dirty="0"/>
              <a:t>Note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(.) </a:t>
            </a:r>
            <a:r>
              <a:rPr lang="en-US" dirty="0">
                <a:sym typeface="Wingdings" panose="05000000000000000000" pitchFamily="2" charset="2"/>
              </a:rPr>
              <a:t>represents </a:t>
            </a:r>
            <a:r>
              <a:rPr lang="en-US" dirty="0" smtClean="0">
                <a:sym typeface="Wingdings" panose="05000000000000000000" pitchFamily="2" charset="2"/>
              </a:rPr>
              <a:t>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 pitchFamily="2" charset="2"/>
              </a:rPr>
              <a:t>TagName</a:t>
            </a:r>
            <a:r>
              <a:rPr lang="en-US" dirty="0" smtClean="0">
                <a:sym typeface="Wingdings" panose="05000000000000000000" pitchFamily="2" charset="2"/>
              </a:rPr>
              <a:t>[attribute = ‘value’]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 pitchFamily="2" charset="2"/>
              </a:rPr>
              <a:t>TagName.class</a:t>
            </a:r>
            <a:r>
              <a:rPr lang="en-US" dirty="0">
                <a:sym typeface="Wingdings" panose="05000000000000000000" pitchFamily="2" charset="2"/>
              </a:rPr>
              <a:t>[attribute = ‘value’]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XPath..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XPath </a:t>
            </a:r>
            <a:r>
              <a:rPr lang="en-US" dirty="0"/>
              <a:t>stands for XML Path Language</a:t>
            </a:r>
          </a:p>
          <a:p>
            <a:r>
              <a:rPr lang="en-US" dirty="0" smtClean="0"/>
              <a:t>It can </a:t>
            </a:r>
            <a:r>
              <a:rPr lang="en-US" dirty="0"/>
              <a:t>be used to navigate through elements and attributes in an </a:t>
            </a:r>
            <a:r>
              <a:rPr lang="en-US" dirty="0" smtClean="0"/>
              <a:t>XML/HTML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It uses </a:t>
            </a:r>
            <a:r>
              <a:rPr lang="en-US" dirty="0"/>
              <a:t>path expressions to select </a:t>
            </a:r>
            <a:r>
              <a:rPr lang="en-US" dirty="0" smtClean="0"/>
              <a:t>nodes in </a:t>
            </a:r>
            <a:r>
              <a:rPr lang="en-US" dirty="0"/>
              <a:t>an XML document</a:t>
            </a:r>
          </a:p>
        </p:txBody>
      </p:sp>
    </p:spTree>
    <p:extLst>
      <p:ext uri="{BB962C8B-B14F-4D97-AF65-F5344CB8AC3E}">
        <p14:creationId xmlns:p14="http://schemas.microsoft.com/office/powerpoint/2010/main" val="331251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pPr algn="ctr"/>
            <a:r>
              <a:rPr lang="en-US" dirty="0" smtClean="0"/>
              <a:t>Basic Selecting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98538"/>
              </p:ext>
            </p:extLst>
          </p:nvPr>
        </p:nvGraphicFramePr>
        <p:xfrm>
          <a:off x="2042304" y="1630680"/>
          <a:ext cx="81073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7747"/>
                <a:gridCol w="6219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</a:t>
                      </a:r>
                      <a:r>
                        <a:rPr lang="en-US" baseline="0" dirty="0" smtClean="0"/>
                        <a:t> form the ROOT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nodes in the document from </a:t>
                      </a:r>
                      <a:r>
                        <a:rPr lang="en-US" dirty="0" smtClean="0"/>
                        <a:t>the </a:t>
                      </a:r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attributes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element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attribute node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09690"/>
            <a:ext cx="10515600" cy="196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Location Path:</a:t>
            </a:r>
          </a:p>
          <a:p>
            <a:pPr marL="0" indent="0">
              <a:buNone/>
            </a:pPr>
            <a:r>
              <a:rPr lang="en-US" dirty="0" smtClean="0"/>
              <a:t>2 types of Location Paths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Absolute 	– 	starts with a slash (/)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		–	Starts with a double slash (//)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5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434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Selenium Course  Session 2</vt:lpstr>
      <vt:lpstr>Tricks/Shortcut Keys:</vt:lpstr>
      <vt:lpstr>Waits..</vt:lpstr>
      <vt:lpstr>Implicit vs Explicit Waits</vt:lpstr>
      <vt:lpstr>Element Locator</vt:lpstr>
      <vt:lpstr>HTML DOM Nodes</vt:lpstr>
      <vt:lpstr>CSS Selector</vt:lpstr>
      <vt:lpstr>XPath..</vt:lpstr>
      <vt:lpstr>Basic Selecting Nodes</vt:lpstr>
      <vt:lpstr>Xpath Example</vt:lpstr>
      <vt:lpstr>Xpath Axes..</vt:lpstr>
      <vt:lpstr>Homework</vt:lpstr>
      <vt:lpstr>Interview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Course  Session 2</dc:title>
  <dc:creator>Dell</dc:creator>
  <cp:lastModifiedBy>Dell</cp:lastModifiedBy>
  <cp:revision>55</cp:revision>
  <dcterms:created xsi:type="dcterms:W3CDTF">2020-04-22T21:25:19Z</dcterms:created>
  <dcterms:modified xsi:type="dcterms:W3CDTF">2021-02-27T19:47:06Z</dcterms:modified>
</cp:coreProperties>
</file>