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9" r:id="rId4"/>
    <p:sldId id="260" r:id="rId5"/>
    <p:sldId id="261" r:id="rId6"/>
    <p:sldId id="262" r:id="rId7"/>
    <p:sldId id="264" r:id="rId8"/>
    <p:sldId id="265" r:id="rId9"/>
    <p:sldId id="266" r:id="rId10"/>
    <p:sldId id="268" r:id="rId11"/>
    <p:sldId id="267" r:id="rId12"/>
    <p:sldId id="269" r:id="rId13"/>
    <p:sldId id="270" r:id="rId14"/>
    <p:sldId id="271" r:id="rId15"/>
    <p:sldId id="272" r:id="rId16"/>
    <p:sldId id="273" r:id="rId17"/>
    <p:sldId id="282" r:id="rId18"/>
    <p:sldId id="276" r:id="rId19"/>
    <p:sldId id="274" r:id="rId20"/>
    <p:sldId id="275" r:id="rId21"/>
    <p:sldId id="277" r:id="rId22"/>
    <p:sldId id="278" r:id="rId23"/>
    <p:sldId id="280" r:id="rId24"/>
    <p:sldId id="279" r:id="rId25"/>
    <p:sldId id="281"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1824" autoAdjust="0"/>
  </p:normalViewPr>
  <p:slideViewPr>
    <p:cSldViewPr snapToGrid="0">
      <p:cViewPr varScale="1">
        <p:scale>
          <a:sx n="88" d="100"/>
          <a:sy n="88" d="100"/>
        </p:scale>
        <p:origin x="876" y="78"/>
      </p:cViewPr>
      <p:guideLst>
        <p:guide orient="horz" pos="1620"/>
        <p:guide pos="2880"/>
      </p:guideLst>
    </p:cSldViewPr>
  </p:slideViewPr>
  <p:outlineViewPr>
    <p:cViewPr>
      <p:scale>
        <a:sx n="33" d="100"/>
        <a:sy n="33" d="100"/>
      </p:scale>
      <p:origin x="0" y="-3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6">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793102"/>
            <a:ext cx="8512500" cy="335359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pitchFamily="2" charset="0"/>
                <a:ea typeface="Montserrat"/>
                <a:cs typeface="Montserrat"/>
                <a:sym typeface="Montserrat"/>
              </a:rPr>
              <a:t>           Capstone Project-2</a:t>
            </a:r>
            <a:endParaRPr sz="4200" b="1" dirty="0">
              <a:solidFill>
                <a:srgbClr val="CC0000"/>
              </a:solidFill>
              <a:latin typeface="Montserrat" panose="00000500000000000000" pitchFamily="2" charset="0"/>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panose="00000500000000000000" pitchFamily="2" charset="0"/>
                <a:ea typeface="Montserrat"/>
                <a:cs typeface="Montserrat"/>
                <a:sym typeface="Montserrat"/>
              </a:rPr>
              <a:t>Yes Bank Stock Closing Price Prediction</a:t>
            </a:r>
            <a:endParaRPr sz="3600" b="1" dirty="0">
              <a:solidFill>
                <a:schemeClr val="lt1"/>
              </a:solidFill>
              <a:latin typeface="Montserrat" panose="00000500000000000000" pitchFamily="2" charset="0"/>
              <a:ea typeface="Montserrat"/>
              <a:cs typeface="Montserrat"/>
              <a:sym typeface="Montserrat"/>
            </a:endParaRPr>
          </a:p>
          <a:p>
            <a:pPr marL="0" lvl="0" indent="0" algn="ctr" rtl="0">
              <a:lnSpc>
                <a:spcPct val="100000"/>
              </a:lnSpc>
              <a:spcBef>
                <a:spcPts val="0"/>
              </a:spcBef>
              <a:spcAft>
                <a:spcPts val="0"/>
              </a:spcAft>
              <a:buSzPts val="5200"/>
              <a:buNone/>
            </a:pPr>
            <a:br>
              <a:rPr lang="en-US" sz="2400" b="1" u="sng" dirty="0">
                <a:solidFill>
                  <a:schemeClr val="lt1"/>
                </a:solidFill>
                <a:latin typeface="Montserrat" panose="00000500000000000000" pitchFamily="2" charset="0"/>
                <a:ea typeface="Montserrat"/>
                <a:cs typeface="Montserrat"/>
                <a:sym typeface="Montserrat"/>
              </a:rPr>
            </a:br>
            <a:r>
              <a:rPr lang="en-US" sz="2400" b="1" u="sng" dirty="0">
                <a:solidFill>
                  <a:schemeClr val="lt1"/>
                </a:solidFill>
                <a:latin typeface="Montserrat" panose="00000500000000000000" pitchFamily="2" charset="0"/>
                <a:ea typeface="Montserrat"/>
                <a:cs typeface="Montserrat"/>
                <a:sym typeface="Montserrat"/>
              </a:rPr>
              <a:t>Team Members</a:t>
            </a:r>
            <a:endParaRPr sz="2400" b="1" u="sng" dirty="0">
              <a:solidFill>
                <a:schemeClr val="lt1"/>
              </a:solidFill>
              <a:latin typeface="Montserrat" panose="00000500000000000000" pitchFamily="2" charset="0"/>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panose="00000500000000000000" pitchFamily="2" charset="0"/>
              <a:ea typeface="Montserrat"/>
              <a:cs typeface="Montserrat"/>
              <a:sym typeface="Montserrat"/>
            </a:endParaRPr>
          </a:p>
          <a:p>
            <a:pPr marL="0" lvl="0" indent="0" algn="ctr" rtl="0">
              <a:spcBef>
                <a:spcPts val="0"/>
              </a:spcBef>
              <a:spcAft>
                <a:spcPts val="0"/>
              </a:spcAft>
              <a:buSzPts val="5200"/>
              <a:buNone/>
            </a:pPr>
            <a:r>
              <a:rPr lang="en-US" sz="2000" dirty="0">
                <a:solidFill>
                  <a:schemeClr val="lt1"/>
                </a:solidFill>
                <a:latin typeface="Montserrat" panose="00000500000000000000" pitchFamily="2" charset="0"/>
                <a:ea typeface="Montserrat"/>
                <a:cs typeface="Montserrat"/>
                <a:sym typeface="Montserrat"/>
              </a:rPr>
              <a:t>Mohd Danish</a:t>
            </a:r>
            <a:br>
              <a:rPr lang="en-US" sz="2000" dirty="0">
                <a:solidFill>
                  <a:schemeClr val="lt1"/>
                </a:solidFill>
                <a:latin typeface="Montserrat" panose="00000500000000000000" pitchFamily="2" charset="0"/>
                <a:ea typeface="Montserrat"/>
                <a:cs typeface="Montserrat"/>
                <a:sym typeface="Montserrat"/>
              </a:rPr>
            </a:br>
            <a:r>
              <a:rPr lang="en-US" sz="2000" dirty="0">
                <a:solidFill>
                  <a:schemeClr val="lt1"/>
                </a:solidFill>
                <a:latin typeface="Montserrat" panose="00000500000000000000" pitchFamily="2" charset="0"/>
                <a:ea typeface="Montserrat"/>
                <a:cs typeface="Montserrat"/>
                <a:sym typeface="Montserrat"/>
              </a:rPr>
              <a:t>Huzaifa Khan</a:t>
            </a:r>
            <a:br>
              <a:rPr lang="en-US" sz="2000" dirty="0">
                <a:solidFill>
                  <a:schemeClr val="lt1"/>
                </a:solidFill>
                <a:latin typeface="Montserrat" panose="00000500000000000000" pitchFamily="2" charset="0"/>
                <a:ea typeface="Montserrat"/>
                <a:cs typeface="Montserrat"/>
                <a:sym typeface="Montserrat"/>
              </a:rPr>
            </a:br>
            <a:r>
              <a:rPr lang="en-US" sz="2000" dirty="0">
                <a:solidFill>
                  <a:schemeClr val="lt1"/>
                </a:solidFill>
                <a:latin typeface="Montserrat" panose="00000500000000000000" pitchFamily="2" charset="0"/>
                <a:ea typeface="Montserrat"/>
                <a:cs typeface="Montserrat"/>
                <a:sym typeface="Montserrat"/>
              </a:rPr>
              <a:t>Arbaaz Malik</a:t>
            </a:r>
            <a:br>
              <a:rPr lang="en-US" sz="2000" dirty="0">
                <a:solidFill>
                  <a:schemeClr val="lt1"/>
                </a:solidFill>
                <a:latin typeface="Montserrat" panose="00000500000000000000" pitchFamily="2" charset="0"/>
                <a:ea typeface="Montserrat"/>
                <a:cs typeface="Montserrat"/>
                <a:sym typeface="Montserrat"/>
              </a:rPr>
            </a:br>
            <a:r>
              <a:rPr lang="en-US" sz="2000" dirty="0">
                <a:solidFill>
                  <a:schemeClr val="lt1"/>
                </a:solidFill>
                <a:latin typeface="Montserrat" panose="00000500000000000000" pitchFamily="2" charset="0"/>
                <a:ea typeface="Montserrat"/>
                <a:cs typeface="Montserrat"/>
                <a:sym typeface="Montserrat"/>
              </a:rPr>
              <a:t>Abdul Rahman Talha</a:t>
            </a:r>
            <a:endParaRPr sz="2000" dirty="0">
              <a:solidFill>
                <a:schemeClr val="lt1"/>
              </a:solidFill>
              <a:latin typeface="Montserrat" panose="00000500000000000000" pitchFamily="2" charset="0"/>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A3CF-2135-402C-919B-DA4C5107EA73}"/>
              </a:ext>
            </a:extLst>
          </p:cNvPr>
          <p:cNvSpPr>
            <a:spLocks noGrp="1"/>
          </p:cNvSpPr>
          <p:nvPr>
            <p:ph type="title"/>
          </p:nvPr>
        </p:nvSpPr>
        <p:spPr>
          <a:xfrm>
            <a:off x="148856" y="159488"/>
            <a:ext cx="6709194" cy="414670"/>
          </a:xfrm>
        </p:spPr>
        <p:txBody>
          <a:bodyPr/>
          <a:lstStyle/>
          <a:p>
            <a:r>
              <a:rPr lang="en-US" sz="2800" dirty="0"/>
              <a:t>Distribution of ‘Close’        </a:t>
            </a:r>
            <a:r>
              <a:rPr lang="en-US" sz="1800" dirty="0"/>
              <a:t>(Dependent)</a:t>
            </a:r>
            <a:endParaRPr lang="en-IN" sz="1800" dirty="0"/>
          </a:p>
        </p:txBody>
      </p:sp>
      <p:pic>
        <p:nvPicPr>
          <p:cNvPr id="7170" name="Picture 2">
            <a:extLst>
              <a:ext uri="{FF2B5EF4-FFF2-40B4-BE49-F238E27FC236}">
                <a16:creationId xmlns:a16="http://schemas.microsoft.com/office/drawing/2014/main" id="{239919E3-EB76-4095-AD98-B3055145D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56" y="700088"/>
            <a:ext cx="8548577" cy="413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94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465A-1496-4842-9A99-59B8603BB19C}"/>
              </a:ext>
            </a:extLst>
          </p:cNvPr>
          <p:cNvSpPr>
            <a:spLocks noGrp="1"/>
          </p:cNvSpPr>
          <p:nvPr>
            <p:ph type="title"/>
          </p:nvPr>
        </p:nvSpPr>
        <p:spPr>
          <a:xfrm>
            <a:off x="490250" y="95694"/>
            <a:ext cx="6367800" cy="425302"/>
          </a:xfrm>
        </p:spPr>
        <p:txBody>
          <a:bodyPr/>
          <a:lstStyle/>
          <a:p>
            <a:r>
              <a:rPr lang="en-US" sz="3200" dirty="0"/>
              <a:t>Transformation of Data</a:t>
            </a:r>
            <a:endParaRPr lang="en-IN" sz="3200" dirty="0"/>
          </a:p>
        </p:txBody>
      </p:sp>
      <p:sp>
        <p:nvSpPr>
          <p:cNvPr id="4" name="TextBox 3">
            <a:extLst>
              <a:ext uri="{FF2B5EF4-FFF2-40B4-BE49-F238E27FC236}">
                <a16:creationId xmlns:a16="http://schemas.microsoft.com/office/drawing/2014/main" id="{AA13338B-A266-4254-836B-CAECB1D91E5C}"/>
              </a:ext>
            </a:extLst>
          </p:cNvPr>
          <p:cNvSpPr txBox="1"/>
          <p:nvPr/>
        </p:nvSpPr>
        <p:spPr>
          <a:xfrm>
            <a:off x="159488" y="833021"/>
            <a:ext cx="3434317" cy="3416320"/>
          </a:xfrm>
          <a:prstGeom prst="rect">
            <a:avLst/>
          </a:prstGeom>
          <a:noFill/>
        </p:spPr>
        <p:txBody>
          <a:bodyPr wrap="square">
            <a:spAutoFit/>
          </a:bodyPr>
          <a:lstStyle/>
          <a:p>
            <a:pPr algn="l"/>
            <a:r>
              <a:rPr lang="en-IN" sz="2000" b="1" i="0" u="sng" strike="noStrike" baseline="0" dirty="0">
                <a:solidFill>
                  <a:schemeClr val="bg1"/>
                </a:solidFill>
                <a:latin typeface="Roboto" panose="02000000000000000000" pitchFamily="2" charset="0"/>
                <a:ea typeface="Roboto" panose="02000000000000000000" pitchFamily="2" charset="0"/>
              </a:rPr>
              <a:t>Data Transformation</a:t>
            </a:r>
          </a:p>
          <a:p>
            <a:pPr algn="l"/>
            <a:endParaRPr lang="en-US" sz="1400" b="0" i="0" u="none" strike="noStrike" baseline="0" dirty="0">
              <a:solidFill>
                <a:schemeClr val="bg1"/>
              </a:solidFill>
              <a:latin typeface="Roboto" panose="02000000000000000000" pitchFamily="2" charset="0"/>
              <a:ea typeface="Roboto" panose="02000000000000000000" pitchFamily="2" charset="0"/>
            </a:endParaRPr>
          </a:p>
          <a:p>
            <a:pPr algn="l"/>
            <a:r>
              <a:rPr lang="en-US" sz="1400" b="0" i="0" u="none" strike="noStrike" baseline="0" dirty="0">
                <a:solidFill>
                  <a:schemeClr val="bg1"/>
                </a:solidFill>
                <a:latin typeface="Roboto" panose="02000000000000000000" pitchFamily="2" charset="0"/>
                <a:ea typeface="Roboto" panose="02000000000000000000" pitchFamily="2" charset="0"/>
              </a:rPr>
              <a:t>As observed in the preceding slides, the observed data was found to be</a:t>
            </a:r>
          </a:p>
          <a:p>
            <a:pPr algn="l"/>
            <a:r>
              <a:rPr lang="en-US" sz="1400" b="0" i="0" u="none" strike="noStrike" baseline="0" dirty="0">
                <a:solidFill>
                  <a:schemeClr val="bg1"/>
                </a:solidFill>
                <a:latin typeface="Roboto" panose="02000000000000000000" pitchFamily="2" charset="0"/>
                <a:ea typeface="Roboto" panose="02000000000000000000" pitchFamily="2" charset="0"/>
              </a:rPr>
              <a:t>skewed. We will transform the data to make it uniform before passing it</a:t>
            </a:r>
          </a:p>
          <a:p>
            <a:pPr algn="l"/>
            <a:r>
              <a:rPr lang="en-US" sz="1400" b="0" i="0" u="none" strike="noStrike" baseline="0" dirty="0">
                <a:solidFill>
                  <a:schemeClr val="bg1"/>
                </a:solidFill>
                <a:latin typeface="Roboto" panose="02000000000000000000" pitchFamily="2" charset="0"/>
                <a:ea typeface="Roboto" panose="02000000000000000000" pitchFamily="2" charset="0"/>
              </a:rPr>
              <a:t>into our machine learning models. Let’s have a look at how they will look</a:t>
            </a:r>
          </a:p>
          <a:p>
            <a:pPr algn="l"/>
            <a:r>
              <a:rPr lang="en-US" sz="1400" b="0" i="0" u="none" strike="noStrike" baseline="0" dirty="0">
                <a:solidFill>
                  <a:schemeClr val="bg1"/>
                </a:solidFill>
                <a:latin typeface="Roboto" panose="02000000000000000000" pitchFamily="2" charset="0"/>
                <a:ea typeface="Roboto" panose="02000000000000000000" pitchFamily="2" charset="0"/>
              </a:rPr>
              <a:t>once the transformation is applied to them. </a:t>
            </a:r>
          </a:p>
          <a:p>
            <a:pPr algn="l"/>
            <a:endParaRPr lang="en-US" dirty="0">
              <a:solidFill>
                <a:schemeClr val="bg1"/>
              </a:solidFill>
              <a:latin typeface="Roboto" panose="02000000000000000000" pitchFamily="2" charset="0"/>
              <a:ea typeface="Roboto" panose="02000000000000000000" pitchFamily="2" charset="0"/>
            </a:endParaRPr>
          </a:p>
          <a:p>
            <a:pPr algn="l"/>
            <a:r>
              <a:rPr lang="en-US" sz="1400" b="0" i="0" u="none" strike="noStrike" baseline="0" dirty="0">
                <a:solidFill>
                  <a:schemeClr val="bg1"/>
                </a:solidFill>
                <a:latin typeface="Roboto" panose="02000000000000000000" pitchFamily="2" charset="0"/>
                <a:ea typeface="Roboto" panose="02000000000000000000" pitchFamily="2" charset="0"/>
              </a:rPr>
              <a:t>The image on the right shows</a:t>
            </a:r>
          </a:p>
          <a:p>
            <a:pPr algn="l"/>
            <a:r>
              <a:rPr lang="en-US" sz="1400" b="0" i="0" u="none" strike="noStrike" baseline="0" dirty="0">
                <a:solidFill>
                  <a:schemeClr val="bg1"/>
                </a:solidFill>
                <a:latin typeface="Roboto" panose="02000000000000000000" pitchFamily="2" charset="0"/>
                <a:ea typeface="Roboto" panose="02000000000000000000" pitchFamily="2" charset="0"/>
              </a:rPr>
              <a:t>how the distribution of our close price would look after a log transformation</a:t>
            </a:r>
          </a:p>
          <a:p>
            <a:pPr algn="l"/>
            <a:r>
              <a:rPr lang="en-IN" sz="1400" b="0" i="0" u="none" strike="noStrike" baseline="0" dirty="0">
                <a:solidFill>
                  <a:schemeClr val="bg1"/>
                </a:solidFill>
                <a:latin typeface="Roboto" panose="02000000000000000000" pitchFamily="2" charset="0"/>
                <a:ea typeface="Roboto" panose="02000000000000000000" pitchFamily="2" charset="0"/>
              </a:rPr>
              <a:t>is applied to it.</a:t>
            </a:r>
          </a:p>
        </p:txBody>
      </p:sp>
      <p:pic>
        <p:nvPicPr>
          <p:cNvPr id="8194" name="Picture 2">
            <a:extLst>
              <a:ext uri="{FF2B5EF4-FFF2-40B4-BE49-F238E27FC236}">
                <a16:creationId xmlns:a16="http://schemas.microsoft.com/office/drawing/2014/main" id="{A016F240-B117-41D5-8A95-FFBFC2C7F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805" y="719137"/>
            <a:ext cx="5550195" cy="4214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8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F424-FFBE-479A-90D2-A75458875BC4}"/>
              </a:ext>
            </a:extLst>
          </p:cNvPr>
          <p:cNvSpPr>
            <a:spLocks noGrp="1"/>
          </p:cNvSpPr>
          <p:nvPr>
            <p:ph type="title"/>
          </p:nvPr>
        </p:nvSpPr>
        <p:spPr>
          <a:xfrm>
            <a:off x="187696" y="212652"/>
            <a:ext cx="6772990" cy="297709"/>
          </a:xfrm>
        </p:spPr>
        <p:txBody>
          <a:bodyPr/>
          <a:lstStyle/>
          <a:p>
            <a:r>
              <a:rPr lang="en-US" sz="2400" dirty="0"/>
              <a:t>(Cont..)</a:t>
            </a:r>
            <a:endParaRPr lang="en-IN" sz="2400" dirty="0"/>
          </a:p>
        </p:txBody>
      </p:sp>
      <p:pic>
        <p:nvPicPr>
          <p:cNvPr id="9218" name="Picture 2">
            <a:extLst>
              <a:ext uri="{FF2B5EF4-FFF2-40B4-BE49-F238E27FC236}">
                <a16:creationId xmlns:a16="http://schemas.microsoft.com/office/drawing/2014/main" id="{F419E8C2-0086-4B5B-99AB-676ACE87B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510362"/>
            <a:ext cx="8524653" cy="206138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C25F8BE-5B89-4CE9-BCAD-DB2FB5A72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571750"/>
            <a:ext cx="8458200" cy="2359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02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E108-03A8-4703-89A4-478062F65CED}"/>
              </a:ext>
            </a:extLst>
          </p:cNvPr>
          <p:cNvSpPr>
            <a:spLocks noGrp="1"/>
          </p:cNvSpPr>
          <p:nvPr>
            <p:ph type="title"/>
          </p:nvPr>
        </p:nvSpPr>
        <p:spPr>
          <a:xfrm>
            <a:off x="0" y="95694"/>
            <a:ext cx="6858050" cy="233915"/>
          </a:xfrm>
        </p:spPr>
        <p:txBody>
          <a:bodyPr/>
          <a:lstStyle/>
          <a:p>
            <a:r>
              <a:rPr lang="en-US" sz="2400" dirty="0"/>
              <a:t>(Cont..)</a:t>
            </a:r>
            <a:endParaRPr lang="en-IN" sz="2400" dirty="0"/>
          </a:p>
        </p:txBody>
      </p:sp>
      <p:pic>
        <p:nvPicPr>
          <p:cNvPr id="10242" name="Picture 2">
            <a:extLst>
              <a:ext uri="{FF2B5EF4-FFF2-40B4-BE49-F238E27FC236}">
                <a16:creationId xmlns:a16="http://schemas.microsoft.com/office/drawing/2014/main" id="{307D81A8-76B1-41B7-9EDE-8293627E6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23" y="669851"/>
            <a:ext cx="9207795" cy="421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15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38F7-AF92-4D38-A790-EA7A846A708A}"/>
              </a:ext>
            </a:extLst>
          </p:cNvPr>
          <p:cNvSpPr>
            <a:spLocks noGrp="1"/>
          </p:cNvSpPr>
          <p:nvPr>
            <p:ph type="title"/>
          </p:nvPr>
        </p:nvSpPr>
        <p:spPr>
          <a:xfrm>
            <a:off x="0" y="0"/>
            <a:ext cx="6858050" cy="467833"/>
          </a:xfrm>
        </p:spPr>
        <p:txBody>
          <a:bodyPr/>
          <a:lstStyle/>
          <a:p>
            <a:r>
              <a:rPr lang="en-US" sz="2000" dirty="0"/>
              <a:t>Correlation of ‘Closing Price’ with Independent Features:</a:t>
            </a:r>
            <a:endParaRPr lang="en-IN" sz="2000" dirty="0"/>
          </a:p>
        </p:txBody>
      </p:sp>
      <p:pic>
        <p:nvPicPr>
          <p:cNvPr id="11266" name="Picture 2">
            <a:extLst>
              <a:ext uri="{FF2B5EF4-FFF2-40B4-BE49-F238E27FC236}">
                <a16:creationId xmlns:a16="http://schemas.microsoft.com/office/drawing/2014/main" id="{C64B284B-94D9-448C-BA7C-082D23C08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20" y="467833"/>
            <a:ext cx="4136065" cy="415733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A646FA4-CACF-41CA-9601-C1B5E15B8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305" y="467833"/>
            <a:ext cx="4583078" cy="415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833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4FA5-4C46-4408-B682-8BCEB138CB3F}"/>
              </a:ext>
            </a:extLst>
          </p:cNvPr>
          <p:cNvSpPr>
            <a:spLocks noGrp="1"/>
          </p:cNvSpPr>
          <p:nvPr>
            <p:ph type="title"/>
          </p:nvPr>
        </p:nvSpPr>
        <p:spPr>
          <a:xfrm>
            <a:off x="0" y="1"/>
            <a:ext cx="6858050" cy="350873"/>
          </a:xfrm>
        </p:spPr>
        <p:txBody>
          <a:bodyPr/>
          <a:lstStyle/>
          <a:p>
            <a:r>
              <a:rPr lang="en-US" sz="2000" dirty="0"/>
              <a:t>(Cont..)</a:t>
            </a:r>
            <a:endParaRPr lang="en-IN" sz="2000" dirty="0"/>
          </a:p>
        </p:txBody>
      </p:sp>
      <p:pic>
        <p:nvPicPr>
          <p:cNvPr id="12290" name="Picture 2">
            <a:extLst>
              <a:ext uri="{FF2B5EF4-FFF2-40B4-BE49-F238E27FC236}">
                <a16:creationId xmlns:a16="http://schemas.microsoft.com/office/drawing/2014/main" id="{1F15EF00-F921-4403-97F1-7D2514052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302" y="350875"/>
            <a:ext cx="6230679" cy="47926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B65996-ED09-48E6-AAD2-ADF954CEDCE8}"/>
              </a:ext>
            </a:extLst>
          </p:cNvPr>
          <p:cNvSpPr txBox="1"/>
          <p:nvPr/>
        </p:nvSpPr>
        <p:spPr>
          <a:xfrm>
            <a:off x="119616" y="683290"/>
            <a:ext cx="2844209" cy="1477328"/>
          </a:xfrm>
          <a:prstGeom prst="rect">
            <a:avLst/>
          </a:prstGeom>
          <a:noFill/>
        </p:spPr>
        <p:txBody>
          <a:bodyPr wrap="square">
            <a:spAutoFit/>
          </a:bodyPr>
          <a:lstStyle/>
          <a:p>
            <a:r>
              <a:rPr lang="en-US" sz="1800" b="0" i="0" dirty="0">
                <a:solidFill>
                  <a:schemeClr val="bg1"/>
                </a:solidFill>
                <a:effectLst/>
                <a:latin typeface="Roboto" panose="02000000000000000000" pitchFamily="2" charset="0"/>
              </a:rPr>
              <a:t>As we can see that there is linear relation and high correlation between each independent variables and dependent variable.</a:t>
            </a:r>
            <a:endParaRPr lang="en-IN" sz="1800" dirty="0">
              <a:solidFill>
                <a:schemeClr val="bg1"/>
              </a:solidFill>
            </a:endParaRPr>
          </a:p>
        </p:txBody>
      </p:sp>
      <p:sp>
        <p:nvSpPr>
          <p:cNvPr id="7" name="TextBox 6">
            <a:extLst>
              <a:ext uri="{FF2B5EF4-FFF2-40B4-BE49-F238E27FC236}">
                <a16:creationId xmlns:a16="http://schemas.microsoft.com/office/drawing/2014/main" id="{331CB61F-87CC-450A-A9C7-4ADD6E8147CB}"/>
              </a:ext>
            </a:extLst>
          </p:cNvPr>
          <p:cNvSpPr txBox="1"/>
          <p:nvPr/>
        </p:nvSpPr>
        <p:spPr>
          <a:xfrm>
            <a:off x="155501" y="2571750"/>
            <a:ext cx="2400300" cy="1754326"/>
          </a:xfrm>
          <a:prstGeom prst="rect">
            <a:avLst/>
          </a:prstGeom>
          <a:noFill/>
        </p:spPr>
        <p:txBody>
          <a:bodyPr wrap="square">
            <a:spAutoFit/>
          </a:bodyPr>
          <a:lstStyle/>
          <a:p>
            <a:r>
              <a:rPr lang="en-US" sz="1800" dirty="0">
                <a:solidFill>
                  <a:schemeClr val="bg1"/>
                </a:solidFill>
                <a:latin typeface="Roboto" panose="02000000000000000000" pitchFamily="2" charset="0"/>
              </a:rPr>
              <a:t>T</a:t>
            </a:r>
            <a:r>
              <a:rPr lang="en-US" sz="1800" b="0" i="0" dirty="0">
                <a:solidFill>
                  <a:schemeClr val="bg1"/>
                </a:solidFill>
                <a:effectLst/>
                <a:latin typeface="Roboto" panose="02000000000000000000" pitchFamily="2" charset="0"/>
              </a:rPr>
              <a:t>he correlation is 0.985, 0.995, 0.978 This suggests a high level of correlation, e.g. a value above 0.5 and close to 1.0.</a:t>
            </a:r>
            <a:endParaRPr lang="en-IN" sz="1800" dirty="0">
              <a:solidFill>
                <a:schemeClr val="bg1"/>
              </a:solidFill>
            </a:endParaRPr>
          </a:p>
        </p:txBody>
      </p:sp>
    </p:spTree>
    <p:extLst>
      <p:ext uri="{BB962C8B-B14F-4D97-AF65-F5344CB8AC3E}">
        <p14:creationId xmlns:p14="http://schemas.microsoft.com/office/powerpoint/2010/main" val="3872893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03BD-9597-4CDB-BE4C-B1F0B6887E76}"/>
              </a:ext>
            </a:extLst>
          </p:cNvPr>
          <p:cNvSpPr>
            <a:spLocks noGrp="1"/>
          </p:cNvSpPr>
          <p:nvPr>
            <p:ph type="title"/>
          </p:nvPr>
        </p:nvSpPr>
        <p:spPr>
          <a:xfrm>
            <a:off x="1" y="0"/>
            <a:ext cx="6858050" cy="531628"/>
          </a:xfrm>
        </p:spPr>
        <p:txBody>
          <a:bodyPr/>
          <a:lstStyle/>
          <a:p>
            <a:r>
              <a:rPr lang="en-US" sz="2400" dirty="0"/>
              <a:t>Correlation Matrix</a:t>
            </a:r>
            <a:endParaRPr lang="en-IN" sz="2400" dirty="0"/>
          </a:p>
        </p:txBody>
      </p:sp>
      <p:pic>
        <p:nvPicPr>
          <p:cNvPr id="13316" name="Picture 4">
            <a:extLst>
              <a:ext uri="{FF2B5EF4-FFF2-40B4-BE49-F238E27FC236}">
                <a16:creationId xmlns:a16="http://schemas.microsoft.com/office/drawing/2014/main" id="{3CAE69C8-8279-4117-913D-B3FF789F0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762" y="627321"/>
            <a:ext cx="5295015" cy="41573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902CF7-E69C-405D-9C2F-DD20787E7720}"/>
              </a:ext>
            </a:extLst>
          </p:cNvPr>
          <p:cNvSpPr txBox="1"/>
          <p:nvPr/>
        </p:nvSpPr>
        <p:spPr>
          <a:xfrm>
            <a:off x="0" y="888692"/>
            <a:ext cx="3540642" cy="3693319"/>
          </a:xfrm>
          <a:prstGeom prst="rect">
            <a:avLst/>
          </a:prstGeom>
          <a:noFill/>
        </p:spPr>
        <p:txBody>
          <a:bodyPr wrap="square">
            <a:spAutoFit/>
          </a:bodyPr>
          <a:lstStyle/>
          <a:p>
            <a:pPr algn="l"/>
            <a:r>
              <a:rPr lang="en-US" sz="1800" b="0" i="0" u="none" strike="noStrike" baseline="0" dirty="0">
                <a:solidFill>
                  <a:schemeClr val="bg1"/>
                </a:solidFill>
                <a:latin typeface="Roboto" panose="02000000000000000000" pitchFamily="2" charset="0"/>
                <a:ea typeface="Roboto" panose="02000000000000000000" pitchFamily="2" charset="0"/>
              </a:rPr>
              <a:t>● The correlation matrix helps us</a:t>
            </a:r>
          </a:p>
          <a:p>
            <a:pPr algn="l"/>
            <a:r>
              <a:rPr lang="en-US" sz="1800" b="0" i="0" u="none" strike="noStrike" baseline="0" dirty="0">
                <a:solidFill>
                  <a:schemeClr val="bg1"/>
                </a:solidFill>
                <a:latin typeface="Roboto" panose="02000000000000000000" pitchFamily="2" charset="0"/>
                <a:ea typeface="Roboto" panose="02000000000000000000" pitchFamily="2" charset="0"/>
              </a:rPr>
              <a:t>visualize the correlation of each</a:t>
            </a:r>
          </a:p>
          <a:p>
            <a:pPr algn="l"/>
            <a:r>
              <a:rPr lang="en-US" sz="1800" b="0" i="0" u="none" strike="noStrike" baseline="0" dirty="0">
                <a:solidFill>
                  <a:schemeClr val="bg1"/>
                </a:solidFill>
                <a:latin typeface="Roboto" panose="02000000000000000000" pitchFamily="2" charset="0"/>
                <a:ea typeface="Roboto" panose="02000000000000000000" pitchFamily="2" charset="0"/>
              </a:rPr>
              <a:t>parameter with respect to every</a:t>
            </a:r>
          </a:p>
          <a:p>
            <a:pPr algn="l"/>
            <a:r>
              <a:rPr lang="en-IN" sz="1800" b="0" i="0" u="none" strike="noStrike" baseline="0" dirty="0">
                <a:solidFill>
                  <a:schemeClr val="bg1"/>
                </a:solidFill>
                <a:latin typeface="Roboto" panose="02000000000000000000" pitchFamily="2" charset="0"/>
                <a:ea typeface="Roboto" panose="02000000000000000000" pitchFamily="2" charset="0"/>
              </a:rPr>
              <a:t>other parameter.</a:t>
            </a:r>
          </a:p>
          <a:p>
            <a:pPr algn="l"/>
            <a:r>
              <a:rPr lang="en-US" sz="1800" b="0" i="0" u="none" strike="noStrike" baseline="0" dirty="0">
                <a:solidFill>
                  <a:schemeClr val="bg1"/>
                </a:solidFill>
                <a:latin typeface="Roboto" panose="02000000000000000000" pitchFamily="2" charset="0"/>
                <a:ea typeface="Roboto" panose="02000000000000000000" pitchFamily="2" charset="0"/>
              </a:rPr>
              <a:t>● The shades changes from the</a:t>
            </a:r>
          </a:p>
          <a:p>
            <a:pPr algn="l"/>
            <a:r>
              <a:rPr lang="en-US" sz="1800" b="0" i="0" u="none" strike="noStrike" baseline="0" dirty="0">
                <a:solidFill>
                  <a:schemeClr val="bg1"/>
                </a:solidFill>
                <a:latin typeface="Roboto" panose="02000000000000000000" pitchFamily="2" charset="0"/>
                <a:ea typeface="Roboto" panose="02000000000000000000" pitchFamily="2" charset="0"/>
              </a:rPr>
              <a:t>highest to lowest (or vice versa)</a:t>
            </a:r>
          </a:p>
          <a:p>
            <a:pPr algn="l"/>
            <a:r>
              <a:rPr lang="en-IN" sz="1800" b="0" i="0" u="none" strike="noStrike" baseline="0" dirty="0">
                <a:solidFill>
                  <a:schemeClr val="bg1"/>
                </a:solidFill>
                <a:latin typeface="Roboto" panose="02000000000000000000" pitchFamily="2" charset="0"/>
                <a:ea typeface="Roboto" panose="02000000000000000000" pitchFamily="2" charset="0"/>
              </a:rPr>
              <a:t>correlations.</a:t>
            </a:r>
          </a:p>
          <a:p>
            <a:pPr algn="l"/>
            <a:r>
              <a:rPr lang="en-US" sz="1800" b="0" i="0" u="none" strike="noStrike" baseline="0" dirty="0">
                <a:solidFill>
                  <a:schemeClr val="bg1"/>
                </a:solidFill>
                <a:latin typeface="Roboto" panose="02000000000000000000" pitchFamily="2" charset="0"/>
                <a:ea typeface="Roboto" panose="02000000000000000000" pitchFamily="2" charset="0"/>
              </a:rPr>
              <a:t>● We can see in the matrix on this</a:t>
            </a:r>
          </a:p>
          <a:p>
            <a:pPr algn="l"/>
            <a:r>
              <a:rPr lang="en-US" sz="1800" b="0" i="0" u="none" strike="noStrike" baseline="0" dirty="0">
                <a:solidFill>
                  <a:schemeClr val="bg1"/>
                </a:solidFill>
                <a:latin typeface="Roboto" panose="02000000000000000000" pitchFamily="2" charset="0"/>
                <a:ea typeface="Roboto" panose="02000000000000000000" pitchFamily="2" charset="0"/>
              </a:rPr>
              <a:t>slide that our dependent variable</a:t>
            </a:r>
          </a:p>
          <a:p>
            <a:pPr algn="l"/>
            <a:r>
              <a:rPr lang="en-US" sz="1800" b="0" i="0" u="none" strike="noStrike" baseline="0" dirty="0">
                <a:solidFill>
                  <a:schemeClr val="bg1"/>
                </a:solidFill>
                <a:latin typeface="Roboto" panose="02000000000000000000" pitchFamily="2" charset="0"/>
                <a:ea typeface="Roboto" panose="02000000000000000000" pitchFamily="2" charset="0"/>
              </a:rPr>
              <a:t>(close price) is highly correlated</a:t>
            </a:r>
          </a:p>
          <a:p>
            <a:pPr algn="l"/>
            <a:r>
              <a:rPr lang="en-US" sz="1800" b="0" i="0" u="none" strike="noStrike" baseline="0" dirty="0">
                <a:solidFill>
                  <a:schemeClr val="bg1"/>
                </a:solidFill>
                <a:latin typeface="Roboto" panose="02000000000000000000" pitchFamily="2" charset="0"/>
                <a:ea typeface="Roboto" panose="02000000000000000000" pitchFamily="2" charset="0"/>
              </a:rPr>
              <a:t>with all the other independent</a:t>
            </a:r>
          </a:p>
          <a:p>
            <a:pPr algn="l"/>
            <a:r>
              <a:rPr lang="en-IN" sz="1800" b="0" i="0" u="none" strike="noStrike" baseline="0" dirty="0">
                <a:solidFill>
                  <a:schemeClr val="bg1"/>
                </a:solidFill>
                <a:latin typeface="Roboto" panose="02000000000000000000" pitchFamily="2" charset="0"/>
                <a:ea typeface="Roboto" panose="02000000000000000000" pitchFamily="2" charset="0"/>
              </a:rPr>
              <a:t>variables</a:t>
            </a:r>
            <a:endParaRPr lang="en-IN" sz="18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05268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6C21E6-8608-43CA-BAC6-459F4858F10E}"/>
              </a:ext>
            </a:extLst>
          </p:cNvPr>
          <p:cNvPicPr>
            <a:picLocks noChangeAspect="1"/>
          </p:cNvPicPr>
          <p:nvPr/>
        </p:nvPicPr>
        <p:blipFill>
          <a:blip r:embed="rId2"/>
          <a:stretch>
            <a:fillRect/>
          </a:stretch>
        </p:blipFill>
        <p:spPr>
          <a:xfrm>
            <a:off x="0" y="461727"/>
            <a:ext cx="9144000" cy="4681772"/>
          </a:xfrm>
          <a:prstGeom prst="rect">
            <a:avLst/>
          </a:prstGeom>
        </p:spPr>
      </p:pic>
      <p:sp>
        <p:nvSpPr>
          <p:cNvPr id="5" name="TextBox 4">
            <a:extLst>
              <a:ext uri="{FF2B5EF4-FFF2-40B4-BE49-F238E27FC236}">
                <a16:creationId xmlns:a16="http://schemas.microsoft.com/office/drawing/2014/main" id="{49170500-DAC4-4443-B7CB-C87E13C4B699}"/>
              </a:ext>
            </a:extLst>
          </p:cNvPr>
          <p:cNvSpPr txBox="1"/>
          <p:nvPr/>
        </p:nvSpPr>
        <p:spPr>
          <a:xfrm>
            <a:off x="280654" y="200117"/>
            <a:ext cx="8148122" cy="307777"/>
          </a:xfrm>
          <a:prstGeom prst="rect">
            <a:avLst/>
          </a:prstGeom>
          <a:noFill/>
        </p:spPr>
        <p:txBody>
          <a:bodyPr wrap="square" rtlCol="0">
            <a:spAutoFit/>
          </a:bodyPr>
          <a:lstStyle/>
          <a:p>
            <a:r>
              <a:rPr lang="en-IN" dirty="0">
                <a:solidFill>
                  <a:schemeClr val="bg1"/>
                </a:solidFill>
                <a:latin typeface="Roboto" panose="02000000000000000000" pitchFamily="2" charset="0"/>
                <a:ea typeface="Roboto" panose="02000000000000000000" pitchFamily="2" charset="0"/>
              </a:rPr>
              <a:t>Bar Graph Comparison between Actual and predicted Price (price predicted  by </a:t>
            </a:r>
            <a:r>
              <a:rPr lang="en-IN" dirty="0" err="1">
                <a:solidFill>
                  <a:schemeClr val="bg1"/>
                </a:solidFill>
                <a:latin typeface="Roboto" panose="02000000000000000000" pitchFamily="2" charset="0"/>
                <a:ea typeface="Roboto" panose="02000000000000000000" pitchFamily="2" charset="0"/>
              </a:rPr>
              <a:t>Shifht</a:t>
            </a:r>
            <a:r>
              <a:rPr lang="en-IN" dirty="0">
                <a:solidFill>
                  <a:schemeClr val="bg1"/>
                </a:solidFill>
                <a:latin typeface="Roboto" panose="02000000000000000000" pitchFamily="2" charset="0"/>
                <a:ea typeface="Roboto" panose="02000000000000000000" pitchFamily="2" charset="0"/>
              </a:rPr>
              <a:t>() function</a:t>
            </a:r>
          </a:p>
        </p:txBody>
      </p:sp>
    </p:spTree>
    <p:extLst>
      <p:ext uri="{BB962C8B-B14F-4D97-AF65-F5344CB8AC3E}">
        <p14:creationId xmlns:p14="http://schemas.microsoft.com/office/powerpoint/2010/main" val="327633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32E9-5BB5-4C2A-B8FD-792C58AEBED3}"/>
              </a:ext>
            </a:extLst>
          </p:cNvPr>
          <p:cNvSpPr>
            <a:spLocks noGrp="1"/>
          </p:cNvSpPr>
          <p:nvPr>
            <p:ph type="title"/>
          </p:nvPr>
        </p:nvSpPr>
        <p:spPr>
          <a:xfrm>
            <a:off x="0" y="0"/>
            <a:ext cx="6858050" cy="733647"/>
          </a:xfrm>
        </p:spPr>
        <p:txBody>
          <a:bodyPr/>
          <a:lstStyle/>
          <a:p>
            <a:r>
              <a:rPr lang="en-US" sz="3200" u="sng" dirty="0"/>
              <a:t>Model Selection</a:t>
            </a:r>
            <a:endParaRPr lang="en-IN" sz="3200" u="sng" dirty="0"/>
          </a:p>
        </p:txBody>
      </p:sp>
      <p:sp>
        <p:nvSpPr>
          <p:cNvPr id="4" name="TextBox 3">
            <a:extLst>
              <a:ext uri="{FF2B5EF4-FFF2-40B4-BE49-F238E27FC236}">
                <a16:creationId xmlns:a16="http://schemas.microsoft.com/office/drawing/2014/main" id="{2B39023A-F7AE-4C97-BE0E-8ECA0CE9B488}"/>
              </a:ext>
            </a:extLst>
          </p:cNvPr>
          <p:cNvSpPr txBox="1"/>
          <p:nvPr/>
        </p:nvSpPr>
        <p:spPr>
          <a:xfrm>
            <a:off x="287080" y="802035"/>
            <a:ext cx="6382193" cy="4247317"/>
          </a:xfrm>
          <a:prstGeom prst="rect">
            <a:avLst/>
          </a:prstGeom>
          <a:noFill/>
        </p:spPr>
        <p:txBody>
          <a:bodyPr wrap="square">
            <a:spAutoFit/>
          </a:bodyPr>
          <a:lstStyle/>
          <a:p>
            <a:pPr algn="l"/>
            <a:r>
              <a:rPr lang="en-US" sz="1800" b="0" i="0" u="none" strike="noStrike" baseline="0" dirty="0">
                <a:solidFill>
                  <a:srgbClr val="134F5C"/>
                </a:solidFill>
                <a:latin typeface="Roboto" panose="02000000000000000000" pitchFamily="2" charset="0"/>
                <a:ea typeface="Roboto" panose="02000000000000000000" pitchFamily="2" charset="0"/>
              </a:rPr>
              <a:t>●</a:t>
            </a:r>
            <a:r>
              <a:rPr lang="en-US" sz="1800" dirty="0">
                <a:solidFill>
                  <a:srgbClr val="134F5C"/>
                </a:solidFill>
                <a:latin typeface="Roboto" panose="02000000000000000000" pitchFamily="2" charset="0"/>
                <a:ea typeface="Roboto" panose="02000000000000000000" pitchFamily="2" charset="0"/>
              </a:rPr>
              <a:t> W</a:t>
            </a:r>
            <a:r>
              <a:rPr lang="en-US" sz="1800" b="0" i="0" u="none" strike="noStrike" baseline="0" dirty="0">
                <a:solidFill>
                  <a:srgbClr val="134F5C"/>
                </a:solidFill>
                <a:latin typeface="Roboto" panose="02000000000000000000" pitchFamily="2" charset="0"/>
                <a:ea typeface="Roboto" panose="02000000000000000000" pitchFamily="2" charset="0"/>
              </a:rPr>
              <a:t>e passed the data into: </a:t>
            </a:r>
          </a:p>
          <a:p>
            <a:pPr marL="285750" indent="-285750" algn="l">
              <a:buFont typeface="Arial" panose="020B0604020202020204" pitchFamily="34" charset="0"/>
              <a:buChar char="•"/>
            </a:pPr>
            <a:r>
              <a:rPr lang="en-US" sz="1800" b="0" i="0" u="none" strike="noStrike" baseline="0" dirty="0">
                <a:solidFill>
                  <a:srgbClr val="134F5C"/>
                </a:solidFill>
                <a:latin typeface="Roboto" panose="02000000000000000000" pitchFamily="2" charset="0"/>
                <a:ea typeface="Roboto" panose="02000000000000000000" pitchFamily="2" charset="0"/>
              </a:rPr>
              <a:t>Linear Regression Model</a:t>
            </a:r>
          </a:p>
          <a:p>
            <a:pPr marL="285750" indent="-285750" algn="l">
              <a:buFont typeface="Arial" panose="020B0604020202020204" pitchFamily="34" charset="0"/>
              <a:buChar char="•"/>
            </a:pPr>
            <a:r>
              <a:rPr lang="en-US" sz="1800" dirty="0">
                <a:solidFill>
                  <a:srgbClr val="134F5C"/>
                </a:solidFill>
                <a:latin typeface="Roboto" panose="02000000000000000000" pitchFamily="2" charset="0"/>
                <a:ea typeface="Roboto" panose="02000000000000000000" pitchFamily="2" charset="0"/>
              </a:rPr>
              <a:t>Lasso Regression</a:t>
            </a:r>
          </a:p>
          <a:p>
            <a:pPr marL="285750" indent="-285750" algn="l">
              <a:buFont typeface="Arial" panose="020B0604020202020204" pitchFamily="34" charset="0"/>
              <a:buChar char="•"/>
            </a:pPr>
            <a:r>
              <a:rPr lang="en-US" sz="1800" b="0" i="0" u="none" strike="noStrike" baseline="0" dirty="0">
                <a:solidFill>
                  <a:srgbClr val="134F5C"/>
                </a:solidFill>
                <a:latin typeface="Roboto" panose="02000000000000000000" pitchFamily="2" charset="0"/>
                <a:ea typeface="Roboto" panose="02000000000000000000" pitchFamily="2" charset="0"/>
              </a:rPr>
              <a:t>Ridge Regression</a:t>
            </a:r>
          </a:p>
          <a:p>
            <a:pPr marL="285750" indent="-285750" algn="l">
              <a:buFont typeface="Arial" panose="020B0604020202020204" pitchFamily="34" charset="0"/>
              <a:buChar char="•"/>
            </a:pPr>
            <a:r>
              <a:rPr lang="en-US" sz="1800" dirty="0" err="1">
                <a:solidFill>
                  <a:srgbClr val="134F5C"/>
                </a:solidFill>
                <a:latin typeface="Roboto" panose="02000000000000000000" pitchFamily="2" charset="0"/>
                <a:ea typeface="Roboto" panose="02000000000000000000" pitchFamily="2" charset="0"/>
              </a:rPr>
              <a:t>ElasticNet</a:t>
            </a:r>
            <a:r>
              <a:rPr lang="en-US" sz="1800" dirty="0">
                <a:solidFill>
                  <a:srgbClr val="134F5C"/>
                </a:solidFill>
                <a:latin typeface="Roboto" panose="02000000000000000000" pitchFamily="2" charset="0"/>
                <a:ea typeface="Roboto" panose="02000000000000000000" pitchFamily="2" charset="0"/>
              </a:rPr>
              <a:t> </a:t>
            </a:r>
            <a:endParaRPr lang="en-IN" sz="1800" b="0" i="0" u="none" strike="noStrike" baseline="0" dirty="0">
              <a:solidFill>
                <a:srgbClr val="134F5C"/>
              </a:solidFill>
              <a:latin typeface="Roboto" panose="02000000000000000000" pitchFamily="2" charset="0"/>
              <a:ea typeface="Roboto" panose="02000000000000000000" pitchFamily="2" charset="0"/>
            </a:endParaRPr>
          </a:p>
          <a:p>
            <a:pPr algn="l"/>
            <a:endParaRPr lang="en-IN" sz="1800" b="0" i="0" u="none" strike="noStrike" baseline="0" dirty="0">
              <a:solidFill>
                <a:srgbClr val="134F5C"/>
              </a:solidFill>
              <a:latin typeface="Roboto" panose="02000000000000000000" pitchFamily="2" charset="0"/>
              <a:ea typeface="Roboto" panose="02000000000000000000" pitchFamily="2" charset="0"/>
            </a:endParaRPr>
          </a:p>
          <a:p>
            <a:pPr algn="l"/>
            <a:r>
              <a:rPr lang="en-US" sz="1800" b="0" i="0" u="none" strike="noStrike" baseline="0" dirty="0">
                <a:solidFill>
                  <a:srgbClr val="134F5C"/>
                </a:solidFill>
                <a:latin typeface="Roboto" panose="02000000000000000000" pitchFamily="2" charset="0"/>
                <a:ea typeface="Roboto" panose="02000000000000000000" pitchFamily="2" charset="0"/>
              </a:rPr>
              <a:t>● We checked the performance of the model </a:t>
            </a:r>
            <a:r>
              <a:rPr lang="en-IN" sz="1800" b="0" i="0" u="none" strike="noStrike" baseline="0" dirty="0">
                <a:solidFill>
                  <a:srgbClr val="134F5C"/>
                </a:solidFill>
                <a:latin typeface="Roboto" panose="02000000000000000000" pitchFamily="2" charset="0"/>
                <a:ea typeface="Roboto" panose="02000000000000000000" pitchFamily="2" charset="0"/>
              </a:rPr>
              <a:t>across various parameters.</a:t>
            </a:r>
          </a:p>
          <a:p>
            <a:pPr algn="l"/>
            <a:r>
              <a:rPr lang="en-US" sz="1800" b="0" i="0" u="none" strike="noStrike" baseline="0" dirty="0">
                <a:solidFill>
                  <a:srgbClr val="134F5C"/>
                </a:solidFill>
                <a:latin typeface="Roboto" panose="02000000000000000000" pitchFamily="2" charset="0"/>
                <a:ea typeface="Roboto" panose="02000000000000000000" pitchFamily="2" charset="0"/>
              </a:rPr>
              <a:t>●Then we decided our best models on the basis of following metrics</a:t>
            </a:r>
          </a:p>
          <a:p>
            <a:pPr marL="285750" indent="-285750" algn="l">
              <a:buFont typeface="Arial" panose="020B0604020202020204" pitchFamily="34" charset="0"/>
              <a:buChar char="•"/>
            </a:pPr>
            <a:r>
              <a:rPr lang="en-US" sz="1800" dirty="0">
                <a:solidFill>
                  <a:srgbClr val="134F5C"/>
                </a:solidFill>
                <a:latin typeface="Roboto" panose="02000000000000000000" pitchFamily="2" charset="0"/>
                <a:ea typeface="Roboto" panose="02000000000000000000" pitchFamily="2" charset="0"/>
              </a:rPr>
              <a:t>R2</a:t>
            </a:r>
          </a:p>
          <a:p>
            <a:pPr marL="285750" indent="-285750" algn="l">
              <a:buFont typeface="Arial" panose="020B0604020202020204" pitchFamily="34" charset="0"/>
              <a:buChar char="•"/>
            </a:pPr>
            <a:r>
              <a:rPr lang="en-US" sz="1800" b="0" i="0" u="none" strike="noStrike" baseline="0" dirty="0">
                <a:solidFill>
                  <a:srgbClr val="134F5C"/>
                </a:solidFill>
                <a:latin typeface="Roboto" panose="02000000000000000000" pitchFamily="2" charset="0"/>
                <a:ea typeface="Roboto" panose="02000000000000000000" pitchFamily="2" charset="0"/>
              </a:rPr>
              <a:t>Adjusted R2</a:t>
            </a:r>
          </a:p>
          <a:p>
            <a:pPr marL="285750" indent="-285750" algn="l">
              <a:buFont typeface="Arial" panose="020B0604020202020204" pitchFamily="34" charset="0"/>
              <a:buChar char="•"/>
            </a:pPr>
            <a:r>
              <a:rPr lang="en-US" sz="1800" dirty="0">
                <a:solidFill>
                  <a:srgbClr val="134F5C"/>
                </a:solidFill>
                <a:latin typeface="Roboto" panose="02000000000000000000" pitchFamily="2" charset="0"/>
                <a:ea typeface="Roboto" panose="02000000000000000000" pitchFamily="2" charset="0"/>
              </a:rPr>
              <a:t>Training Accuracy</a:t>
            </a:r>
          </a:p>
          <a:p>
            <a:pPr marL="285750" indent="-285750" algn="l">
              <a:buFont typeface="Arial" panose="020B0604020202020204" pitchFamily="34" charset="0"/>
              <a:buChar char="•"/>
            </a:pPr>
            <a:r>
              <a:rPr lang="en-US" sz="1800" b="0" i="0" u="none" strike="noStrike" baseline="0" dirty="0">
                <a:solidFill>
                  <a:srgbClr val="134F5C"/>
                </a:solidFill>
                <a:latin typeface="Roboto" panose="02000000000000000000" pitchFamily="2" charset="0"/>
                <a:ea typeface="Roboto" panose="02000000000000000000" pitchFamily="2" charset="0"/>
              </a:rPr>
              <a:t>Mean squared error and Root mean squared error.</a:t>
            </a:r>
            <a:endParaRPr lang="en-IN" sz="1800" b="0" i="0" u="none" strike="noStrike" baseline="0" dirty="0">
              <a:solidFill>
                <a:srgbClr val="134F5C"/>
              </a:solidFill>
              <a:latin typeface="Roboto" panose="02000000000000000000" pitchFamily="2" charset="0"/>
              <a:ea typeface="Roboto" panose="02000000000000000000" pitchFamily="2" charset="0"/>
            </a:endParaRPr>
          </a:p>
          <a:p>
            <a:pPr algn="l"/>
            <a:endParaRPr lang="en-IN" sz="1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8107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D2EF-13B2-4F42-89BB-06A728043834}"/>
              </a:ext>
            </a:extLst>
          </p:cNvPr>
          <p:cNvSpPr>
            <a:spLocks noGrp="1"/>
          </p:cNvSpPr>
          <p:nvPr>
            <p:ph type="title"/>
          </p:nvPr>
        </p:nvSpPr>
        <p:spPr>
          <a:xfrm>
            <a:off x="0" y="0"/>
            <a:ext cx="6858050" cy="584791"/>
          </a:xfrm>
        </p:spPr>
        <p:txBody>
          <a:bodyPr/>
          <a:lstStyle/>
          <a:p>
            <a:r>
              <a:rPr lang="en-US" sz="2400" dirty="0"/>
              <a:t>Linear Regression</a:t>
            </a:r>
            <a:endParaRPr lang="en-IN" sz="2400" dirty="0"/>
          </a:p>
        </p:txBody>
      </p:sp>
      <p:pic>
        <p:nvPicPr>
          <p:cNvPr id="4" name="Picture 3">
            <a:extLst>
              <a:ext uri="{FF2B5EF4-FFF2-40B4-BE49-F238E27FC236}">
                <a16:creationId xmlns:a16="http://schemas.microsoft.com/office/drawing/2014/main" id="{AF1A4132-F6CC-4128-B634-F1A2FF1515D0}"/>
              </a:ext>
            </a:extLst>
          </p:cNvPr>
          <p:cNvPicPr>
            <a:picLocks noChangeAspect="1"/>
          </p:cNvPicPr>
          <p:nvPr/>
        </p:nvPicPr>
        <p:blipFill>
          <a:blip r:embed="rId2"/>
          <a:stretch>
            <a:fillRect/>
          </a:stretch>
        </p:blipFill>
        <p:spPr>
          <a:xfrm>
            <a:off x="0" y="484728"/>
            <a:ext cx="8618899" cy="3170931"/>
          </a:xfrm>
          <a:prstGeom prst="rect">
            <a:avLst/>
          </a:prstGeom>
        </p:spPr>
      </p:pic>
      <p:sp>
        <p:nvSpPr>
          <p:cNvPr id="7" name="TextBox 6">
            <a:extLst>
              <a:ext uri="{FF2B5EF4-FFF2-40B4-BE49-F238E27FC236}">
                <a16:creationId xmlns:a16="http://schemas.microsoft.com/office/drawing/2014/main" id="{FD320F47-0B98-4006-B37D-0CAAA36839EE}"/>
              </a:ext>
            </a:extLst>
          </p:cNvPr>
          <p:cNvSpPr txBox="1"/>
          <p:nvPr/>
        </p:nvSpPr>
        <p:spPr>
          <a:xfrm>
            <a:off x="452671" y="3725909"/>
            <a:ext cx="7432897" cy="1600438"/>
          </a:xfrm>
          <a:prstGeom prst="rect">
            <a:avLst/>
          </a:prstGeom>
          <a:noFill/>
        </p:spPr>
        <p:txBody>
          <a:bodyPr wrap="square">
            <a:spAutoFit/>
          </a:bodyPr>
          <a:lstStyle/>
          <a:p>
            <a:r>
              <a:rPr lang="en-IN" b="1" dirty="0">
                <a:solidFill>
                  <a:schemeClr val="bg1"/>
                </a:solidFill>
                <a:latin typeface="Roboto" panose="02000000000000000000" pitchFamily="2" charset="0"/>
                <a:ea typeface="Roboto" panose="02000000000000000000" pitchFamily="2" charset="0"/>
              </a:rPr>
              <a:t>Explanations</a:t>
            </a:r>
            <a:r>
              <a:rPr lang="en-IN" dirty="0">
                <a:solidFill>
                  <a:schemeClr val="bg1"/>
                </a:solidFill>
                <a:latin typeface="Roboto" panose="02000000000000000000" pitchFamily="2" charset="0"/>
                <a:ea typeface="Roboto" panose="02000000000000000000" pitchFamily="2" charset="0"/>
              </a:rPr>
              <a:t>: </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Our Linear Model predicted the close price with 0.16% Mean Absolute error. Having training accuracy 94.03%.</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R2 tells us that our independent is able to describe 95% of our dependent variable.</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Adjusted R2 is about 91.44%, just because we consider 17 independent features adjusted R2 would be the best matrix to consider.</a:t>
            </a:r>
          </a:p>
          <a:p>
            <a:endParaRPr lang="en-IN"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0932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499"/>
            <a:ext cx="8512500" cy="419312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2C480F9C-2829-413B-83A8-58C0B395DA95}"/>
              </a:ext>
            </a:extLst>
          </p:cNvPr>
          <p:cNvSpPr txBox="1"/>
          <p:nvPr/>
        </p:nvSpPr>
        <p:spPr>
          <a:xfrm>
            <a:off x="315750" y="335750"/>
            <a:ext cx="4572000" cy="4001095"/>
          </a:xfrm>
          <a:prstGeom prst="rect">
            <a:avLst/>
          </a:prstGeom>
          <a:noFill/>
        </p:spPr>
        <p:txBody>
          <a:bodyPr wrap="square">
            <a:spAutoFit/>
          </a:bodyPr>
          <a:lstStyle/>
          <a:p>
            <a:r>
              <a:rPr lang="en-US" sz="2400" b="1" i="1" u="none" strike="noStrike" baseline="0" dirty="0">
                <a:solidFill>
                  <a:schemeClr val="bg1"/>
                </a:solidFill>
                <a:latin typeface="Roboto" panose="02000000000000000000" pitchFamily="2" charset="0"/>
                <a:ea typeface="Roboto" panose="02000000000000000000" pitchFamily="2" charset="0"/>
              </a:rPr>
              <a:t>Let’s </a:t>
            </a:r>
            <a:r>
              <a:rPr lang="en-US" sz="2400" b="1" i="1" dirty="0">
                <a:solidFill>
                  <a:schemeClr val="bg1"/>
                </a:solidFill>
                <a:latin typeface="Roboto" panose="02000000000000000000" pitchFamily="2" charset="0"/>
                <a:ea typeface="Roboto" panose="02000000000000000000" pitchFamily="2" charset="0"/>
              </a:rPr>
              <a:t>Predict</a:t>
            </a:r>
            <a:r>
              <a:rPr lang="en-US" sz="2400" b="1" i="1" u="none" strike="noStrike" baseline="0" dirty="0">
                <a:solidFill>
                  <a:schemeClr val="bg1"/>
                </a:solidFill>
                <a:latin typeface="Roboto" panose="02000000000000000000" pitchFamily="2" charset="0"/>
                <a:ea typeface="Roboto" panose="02000000000000000000" pitchFamily="2" charset="0"/>
              </a:rPr>
              <a:t>!</a:t>
            </a:r>
          </a:p>
          <a:p>
            <a:endParaRPr lang="en-IN" dirty="0">
              <a:solidFill>
                <a:schemeClr val="bg1"/>
              </a:solidFill>
              <a:latin typeface="Roboto" panose="02000000000000000000" pitchFamily="2" charset="0"/>
              <a:ea typeface="Roboto" panose="02000000000000000000" pitchFamily="2" charset="0"/>
            </a:endParaRPr>
          </a:p>
          <a:p>
            <a:pPr marL="342900" indent="-342900">
              <a:buAutoNum type="arabicPeriod"/>
            </a:pPr>
            <a:r>
              <a:rPr lang="en-IN" sz="2400" dirty="0">
                <a:solidFill>
                  <a:schemeClr val="bg1"/>
                </a:solidFill>
                <a:latin typeface="Roboto" panose="02000000000000000000" pitchFamily="2" charset="0"/>
                <a:ea typeface="Roboto" panose="02000000000000000000" pitchFamily="2" charset="0"/>
              </a:rPr>
              <a:t>Overview &amp; Objective</a:t>
            </a:r>
          </a:p>
          <a:p>
            <a:pPr marL="342900" indent="-342900">
              <a:buAutoNum type="arabicPeriod"/>
            </a:pPr>
            <a:r>
              <a:rPr lang="en-IN" sz="2400" dirty="0">
                <a:solidFill>
                  <a:schemeClr val="bg1"/>
                </a:solidFill>
                <a:latin typeface="Roboto" panose="02000000000000000000" pitchFamily="2" charset="0"/>
                <a:ea typeface="Roboto" panose="02000000000000000000" pitchFamily="2" charset="0"/>
              </a:rPr>
              <a:t>Data Pipeline</a:t>
            </a:r>
          </a:p>
          <a:p>
            <a:pPr marL="342900" indent="-342900">
              <a:buAutoNum type="arabicPeriod"/>
            </a:pPr>
            <a:r>
              <a:rPr lang="en-IN" sz="2400" dirty="0">
                <a:solidFill>
                  <a:schemeClr val="bg1"/>
                </a:solidFill>
                <a:latin typeface="Roboto" panose="02000000000000000000" pitchFamily="2" charset="0"/>
                <a:ea typeface="Roboto" panose="02000000000000000000" pitchFamily="2" charset="0"/>
              </a:rPr>
              <a:t>EDA</a:t>
            </a:r>
          </a:p>
          <a:p>
            <a:pPr marL="342900" indent="-342900">
              <a:buAutoNum type="arabicPeriod"/>
            </a:pPr>
            <a:r>
              <a:rPr lang="en-IN" sz="2400" dirty="0">
                <a:solidFill>
                  <a:schemeClr val="bg1"/>
                </a:solidFill>
                <a:latin typeface="Roboto" panose="02000000000000000000" pitchFamily="2" charset="0"/>
                <a:ea typeface="Roboto" panose="02000000000000000000" pitchFamily="2" charset="0"/>
              </a:rPr>
              <a:t>Regression Analysis</a:t>
            </a:r>
          </a:p>
          <a:p>
            <a:r>
              <a:rPr lang="en-IN" sz="2400" dirty="0">
                <a:solidFill>
                  <a:schemeClr val="bg1"/>
                </a:solidFill>
                <a:latin typeface="Roboto" panose="02000000000000000000" pitchFamily="2" charset="0"/>
                <a:ea typeface="Roboto" panose="02000000000000000000" pitchFamily="2" charset="0"/>
              </a:rPr>
              <a:t>        a)  Linear Regression</a:t>
            </a:r>
          </a:p>
          <a:p>
            <a:r>
              <a:rPr lang="en-IN" sz="2400" dirty="0">
                <a:solidFill>
                  <a:schemeClr val="bg1"/>
                </a:solidFill>
                <a:latin typeface="Roboto" panose="02000000000000000000" pitchFamily="2" charset="0"/>
                <a:ea typeface="Roboto" panose="02000000000000000000" pitchFamily="2" charset="0"/>
              </a:rPr>
              <a:t>        b)  Ridge Regression</a:t>
            </a:r>
          </a:p>
          <a:p>
            <a:r>
              <a:rPr lang="en-IN" sz="2400" dirty="0">
                <a:solidFill>
                  <a:schemeClr val="bg1"/>
                </a:solidFill>
                <a:latin typeface="Roboto" panose="02000000000000000000" pitchFamily="2" charset="0"/>
                <a:ea typeface="Roboto" panose="02000000000000000000" pitchFamily="2" charset="0"/>
              </a:rPr>
              <a:t>        c)  Lasso Regression</a:t>
            </a:r>
          </a:p>
          <a:p>
            <a:r>
              <a:rPr lang="en-IN" sz="2400" dirty="0">
                <a:solidFill>
                  <a:schemeClr val="bg1"/>
                </a:solidFill>
                <a:latin typeface="Roboto" panose="02000000000000000000" pitchFamily="2" charset="0"/>
                <a:ea typeface="Roboto" panose="02000000000000000000" pitchFamily="2" charset="0"/>
              </a:rPr>
              <a:t>        d) ElasticNet Regression</a:t>
            </a:r>
          </a:p>
          <a:p>
            <a:r>
              <a:rPr lang="en-IN" sz="2400" dirty="0">
                <a:solidFill>
                  <a:schemeClr val="bg1"/>
                </a:solidFill>
                <a:latin typeface="Roboto" panose="02000000000000000000" pitchFamily="2" charset="0"/>
                <a:ea typeface="Roboto" panose="02000000000000000000" pitchFamily="2" charset="0"/>
              </a:rPr>
              <a:t>5.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DC08-EC4D-4594-A1A9-846937CD9C5C}"/>
              </a:ext>
            </a:extLst>
          </p:cNvPr>
          <p:cNvSpPr>
            <a:spLocks noGrp="1"/>
          </p:cNvSpPr>
          <p:nvPr>
            <p:ph type="title"/>
          </p:nvPr>
        </p:nvSpPr>
        <p:spPr>
          <a:xfrm>
            <a:off x="0" y="1"/>
            <a:ext cx="6858050" cy="499730"/>
          </a:xfrm>
        </p:spPr>
        <p:txBody>
          <a:bodyPr/>
          <a:lstStyle/>
          <a:p>
            <a:r>
              <a:rPr lang="en-US" sz="2800" dirty="0"/>
              <a:t>Ridge Regression</a:t>
            </a:r>
            <a:endParaRPr lang="en-IN" sz="2800" dirty="0"/>
          </a:p>
        </p:txBody>
      </p:sp>
      <p:sp>
        <p:nvSpPr>
          <p:cNvPr id="7" name="TextBox 6">
            <a:extLst>
              <a:ext uri="{FF2B5EF4-FFF2-40B4-BE49-F238E27FC236}">
                <a16:creationId xmlns:a16="http://schemas.microsoft.com/office/drawing/2014/main" id="{F28BA830-8633-43B0-AAF9-8CE5E860BA1E}"/>
              </a:ext>
            </a:extLst>
          </p:cNvPr>
          <p:cNvSpPr txBox="1"/>
          <p:nvPr/>
        </p:nvSpPr>
        <p:spPr>
          <a:xfrm>
            <a:off x="402879" y="3693814"/>
            <a:ext cx="8560052" cy="1384995"/>
          </a:xfrm>
          <a:prstGeom prst="rect">
            <a:avLst/>
          </a:prstGeom>
          <a:noFill/>
        </p:spPr>
        <p:txBody>
          <a:bodyPr wrap="square">
            <a:spAutoFit/>
          </a:bodyPr>
          <a:lstStyle/>
          <a:p>
            <a:r>
              <a:rPr lang="en-IN" b="1" dirty="0">
                <a:solidFill>
                  <a:schemeClr val="bg1"/>
                </a:solidFill>
                <a:latin typeface="Roboto" panose="02000000000000000000" pitchFamily="2" charset="0"/>
                <a:ea typeface="Roboto" panose="02000000000000000000" pitchFamily="2" charset="0"/>
              </a:rPr>
              <a:t>Explanations</a:t>
            </a:r>
            <a:r>
              <a:rPr lang="en-IN" dirty="0">
                <a:solidFill>
                  <a:schemeClr val="bg1"/>
                </a:solidFill>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Our Ridge predicted the close price with 0.16% Mean Absolute error. Having training accuracy 94.57%.</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Here, R2 is about 95.25% which means model’s independent features is able  to describe 95.25% of our dependent variable.</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Adjusted R2 is about 91%. We’ll consider adjusted R2 because we have too many independent features</a:t>
            </a:r>
          </a:p>
        </p:txBody>
      </p:sp>
      <p:pic>
        <p:nvPicPr>
          <p:cNvPr id="5" name="Picture 4">
            <a:extLst>
              <a:ext uri="{FF2B5EF4-FFF2-40B4-BE49-F238E27FC236}">
                <a16:creationId xmlns:a16="http://schemas.microsoft.com/office/drawing/2014/main" id="{901F2F24-E3F8-4326-93A8-6BCC3D442095}"/>
              </a:ext>
            </a:extLst>
          </p:cNvPr>
          <p:cNvPicPr>
            <a:picLocks noChangeAspect="1"/>
          </p:cNvPicPr>
          <p:nvPr/>
        </p:nvPicPr>
        <p:blipFill>
          <a:blip r:embed="rId2"/>
          <a:stretch>
            <a:fillRect/>
          </a:stretch>
        </p:blipFill>
        <p:spPr>
          <a:xfrm>
            <a:off x="0" y="499731"/>
            <a:ext cx="9125338" cy="3219524"/>
          </a:xfrm>
          <a:prstGeom prst="rect">
            <a:avLst/>
          </a:prstGeom>
        </p:spPr>
      </p:pic>
    </p:spTree>
    <p:extLst>
      <p:ext uri="{BB962C8B-B14F-4D97-AF65-F5344CB8AC3E}">
        <p14:creationId xmlns:p14="http://schemas.microsoft.com/office/powerpoint/2010/main" val="202292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EED-CCBA-4034-AE2F-A1CFE21AD00D}"/>
              </a:ext>
            </a:extLst>
          </p:cNvPr>
          <p:cNvSpPr>
            <a:spLocks noGrp="1"/>
          </p:cNvSpPr>
          <p:nvPr>
            <p:ph type="title"/>
          </p:nvPr>
        </p:nvSpPr>
        <p:spPr>
          <a:xfrm>
            <a:off x="0" y="-116958"/>
            <a:ext cx="6858050" cy="605845"/>
          </a:xfrm>
        </p:spPr>
        <p:txBody>
          <a:bodyPr/>
          <a:lstStyle/>
          <a:p>
            <a:r>
              <a:rPr lang="en-US" sz="2800" dirty="0"/>
              <a:t>Lasso Regression</a:t>
            </a:r>
            <a:endParaRPr lang="en-IN" sz="2800" dirty="0"/>
          </a:p>
        </p:txBody>
      </p:sp>
      <p:sp>
        <p:nvSpPr>
          <p:cNvPr id="7" name="TextBox 6">
            <a:extLst>
              <a:ext uri="{FF2B5EF4-FFF2-40B4-BE49-F238E27FC236}">
                <a16:creationId xmlns:a16="http://schemas.microsoft.com/office/drawing/2014/main" id="{274D78C5-7C36-42F0-87C1-6A33CACF5A95}"/>
              </a:ext>
            </a:extLst>
          </p:cNvPr>
          <p:cNvSpPr txBox="1"/>
          <p:nvPr/>
        </p:nvSpPr>
        <p:spPr>
          <a:xfrm>
            <a:off x="353086" y="3776612"/>
            <a:ext cx="8609844" cy="1384995"/>
          </a:xfrm>
          <a:prstGeom prst="rect">
            <a:avLst/>
          </a:prstGeom>
          <a:noFill/>
        </p:spPr>
        <p:txBody>
          <a:bodyPr wrap="square">
            <a:spAutoFit/>
          </a:bodyPr>
          <a:lstStyle/>
          <a:p>
            <a:r>
              <a:rPr lang="en-IN" b="1" dirty="0">
                <a:solidFill>
                  <a:schemeClr val="bg1"/>
                </a:solidFill>
                <a:latin typeface="Roboto" panose="02000000000000000000" pitchFamily="2" charset="0"/>
                <a:ea typeface="Roboto" panose="02000000000000000000" pitchFamily="2" charset="0"/>
              </a:rPr>
              <a:t>Explanations</a:t>
            </a:r>
            <a:r>
              <a:rPr lang="en-IN" dirty="0">
                <a:solidFill>
                  <a:schemeClr val="bg1"/>
                </a:solidFill>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Lasso predicted the close price with 0.17% Mean Absolute error. Having training accuracy 94.57%.</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Here, R2 is about 94.96% which means models’ independent features is able  to describe 94.96% of our dependent variable.</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Adjusted R2 is about 90.46%. We’ll consider adjusted R2 because we have too many independent features.</a:t>
            </a:r>
          </a:p>
        </p:txBody>
      </p:sp>
      <p:pic>
        <p:nvPicPr>
          <p:cNvPr id="5" name="Picture 4">
            <a:extLst>
              <a:ext uri="{FF2B5EF4-FFF2-40B4-BE49-F238E27FC236}">
                <a16:creationId xmlns:a16="http://schemas.microsoft.com/office/drawing/2014/main" id="{C2E3AB75-5B6D-4E90-BCCB-5DA44D608E72}"/>
              </a:ext>
            </a:extLst>
          </p:cNvPr>
          <p:cNvPicPr>
            <a:picLocks noChangeAspect="1"/>
          </p:cNvPicPr>
          <p:nvPr/>
        </p:nvPicPr>
        <p:blipFill>
          <a:blip r:embed="rId2"/>
          <a:stretch>
            <a:fillRect/>
          </a:stretch>
        </p:blipFill>
        <p:spPr>
          <a:xfrm>
            <a:off x="0" y="488887"/>
            <a:ext cx="9069355" cy="3294169"/>
          </a:xfrm>
          <a:prstGeom prst="rect">
            <a:avLst/>
          </a:prstGeom>
        </p:spPr>
      </p:pic>
    </p:spTree>
    <p:extLst>
      <p:ext uri="{BB962C8B-B14F-4D97-AF65-F5344CB8AC3E}">
        <p14:creationId xmlns:p14="http://schemas.microsoft.com/office/powerpoint/2010/main" val="386236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E187-507B-4539-B470-174E5D7000CB}"/>
              </a:ext>
            </a:extLst>
          </p:cNvPr>
          <p:cNvSpPr>
            <a:spLocks noGrp="1"/>
          </p:cNvSpPr>
          <p:nvPr>
            <p:ph type="title"/>
          </p:nvPr>
        </p:nvSpPr>
        <p:spPr>
          <a:xfrm>
            <a:off x="0" y="58196"/>
            <a:ext cx="8148120" cy="340242"/>
          </a:xfrm>
        </p:spPr>
        <p:txBody>
          <a:bodyPr/>
          <a:lstStyle/>
          <a:p>
            <a:r>
              <a:rPr lang="en-US" sz="2800" u="sng" dirty="0"/>
              <a:t>Elastic Net Regression Before Cross Validation:</a:t>
            </a:r>
            <a:endParaRPr lang="en-IN" sz="2800" u="sng" dirty="0"/>
          </a:p>
        </p:txBody>
      </p:sp>
      <p:sp>
        <p:nvSpPr>
          <p:cNvPr id="7" name="TextBox 6">
            <a:extLst>
              <a:ext uri="{FF2B5EF4-FFF2-40B4-BE49-F238E27FC236}">
                <a16:creationId xmlns:a16="http://schemas.microsoft.com/office/drawing/2014/main" id="{5D92C6BD-1FFB-4B85-A546-41A345CC8512}"/>
              </a:ext>
            </a:extLst>
          </p:cNvPr>
          <p:cNvSpPr txBox="1"/>
          <p:nvPr/>
        </p:nvSpPr>
        <p:spPr>
          <a:xfrm>
            <a:off x="389298" y="3544513"/>
            <a:ext cx="8365403" cy="1600438"/>
          </a:xfrm>
          <a:prstGeom prst="rect">
            <a:avLst/>
          </a:prstGeom>
          <a:noFill/>
        </p:spPr>
        <p:txBody>
          <a:bodyPr wrap="square">
            <a:spAutoFit/>
          </a:bodyPr>
          <a:lstStyle/>
          <a:p>
            <a:r>
              <a:rPr lang="en-IN" b="1" dirty="0">
                <a:solidFill>
                  <a:schemeClr val="bg1"/>
                </a:solidFill>
                <a:latin typeface="Roboto" panose="02000000000000000000" pitchFamily="2" charset="0"/>
                <a:ea typeface="Roboto" panose="02000000000000000000" pitchFamily="2" charset="0"/>
              </a:rPr>
              <a:t>Explanations</a:t>
            </a:r>
            <a:r>
              <a:rPr lang="en-IN" dirty="0">
                <a:solidFill>
                  <a:schemeClr val="bg1"/>
                </a:solidFill>
                <a:latin typeface="Roboto" panose="02000000000000000000" pitchFamily="2" charset="0"/>
                <a:ea typeface="Roboto" panose="02000000000000000000" pitchFamily="2" charset="0"/>
              </a:rPr>
              <a:t>:</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Our Linear Model predicted the close price with 0.16% Mean Absolute error. Having training accuracy 82.64%.</a:t>
            </a: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R2 tells us that our independent is able to describe 95.11% of our dependent variable.</a:t>
            </a:r>
          </a:p>
          <a:p>
            <a:pPr marL="285750" indent="-285750">
              <a:buFont typeface="Arial" panose="020B0604020202020204" pitchFamily="34" charset="0"/>
              <a:buChar char="•"/>
            </a:pPr>
            <a:endParaRPr lang="en-IN" dirty="0">
              <a:solidFill>
                <a:schemeClr val="bg1"/>
              </a:solidFill>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rPr>
              <a:t>Adjusted R2 is about 90.74%, just because we consider 17 independent features adjusted R2 would be the best matrix to consider.</a:t>
            </a:r>
          </a:p>
        </p:txBody>
      </p:sp>
      <p:pic>
        <p:nvPicPr>
          <p:cNvPr id="5" name="Picture 4">
            <a:extLst>
              <a:ext uri="{FF2B5EF4-FFF2-40B4-BE49-F238E27FC236}">
                <a16:creationId xmlns:a16="http://schemas.microsoft.com/office/drawing/2014/main" id="{F9E4D5BB-2F8E-4CC2-ACF2-46E8D3F8ADFC}"/>
              </a:ext>
            </a:extLst>
          </p:cNvPr>
          <p:cNvPicPr>
            <a:picLocks noChangeAspect="1"/>
          </p:cNvPicPr>
          <p:nvPr/>
        </p:nvPicPr>
        <p:blipFill>
          <a:blip r:embed="rId2"/>
          <a:stretch>
            <a:fillRect/>
          </a:stretch>
        </p:blipFill>
        <p:spPr>
          <a:xfrm>
            <a:off x="0" y="550043"/>
            <a:ext cx="9144000" cy="2994470"/>
          </a:xfrm>
          <a:prstGeom prst="rect">
            <a:avLst/>
          </a:prstGeom>
        </p:spPr>
      </p:pic>
    </p:spTree>
    <p:extLst>
      <p:ext uri="{BB962C8B-B14F-4D97-AF65-F5344CB8AC3E}">
        <p14:creationId xmlns:p14="http://schemas.microsoft.com/office/powerpoint/2010/main" val="3261165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EF9E-209C-4E18-80F1-06001AEA4F3F}"/>
              </a:ext>
            </a:extLst>
          </p:cNvPr>
          <p:cNvSpPr>
            <a:spLocks noGrp="1"/>
          </p:cNvSpPr>
          <p:nvPr>
            <p:ph type="title"/>
          </p:nvPr>
        </p:nvSpPr>
        <p:spPr>
          <a:xfrm>
            <a:off x="74428" y="1"/>
            <a:ext cx="8191386" cy="506993"/>
          </a:xfrm>
        </p:spPr>
        <p:txBody>
          <a:bodyPr/>
          <a:lstStyle/>
          <a:p>
            <a:r>
              <a:rPr lang="en-US" sz="2400" u="sng" dirty="0" err="1"/>
              <a:t>Comparispn</a:t>
            </a:r>
            <a:r>
              <a:rPr lang="en-US" sz="2400" u="sng" dirty="0"/>
              <a:t> among all Model predictions in one graph:</a:t>
            </a:r>
            <a:endParaRPr lang="en-IN" sz="2400" dirty="0"/>
          </a:p>
        </p:txBody>
      </p:sp>
      <p:pic>
        <p:nvPicPr>
          <p:cNvPr id="6" name="Picture 5">
            <a:extLst>
              <a:ext uri="{FF2B5EF4-FFF2-40B4-BE49-F238E27FC236}">
                <a16:creationId xmlns:a16="http://schemas.microsoft.com/office/drawing/2014/main" id="{A3E07C03-BC3F-4C15-B83C-3342142CEAD8}"/>
              </a:ext>
            </a:extLst>
          </p:cNvPr>
          <p:cNvPicPr>
            <a:picLocks noChangeAspect="1"/>
          </p:cNvPicPr>
          <p:nvPr/>
        </p:nvPicPr>
        <p:blipFill>
          <a:blip r:embed="rId2"/>
          <a:stretch>
            <a:fillRect/>
          </a:stretch>
        </p:blipFill>
        <p:spPr>
          <a:xfrm>
            <a:off x="0" y="550043"/>
            <a:ext cx="9144000" cy="3370107"/>
          </a:xfrm>
          <a:prstGeom prst="rect">
            <a:avLst/>
          </a:prstGeom>
        </p:spPr>
      </p:pic>
      <p:sp>
        <p:nvSpPr>
          <p:cNvPr id="7" name="TextBox 6">
            <a:extLst>
              <a:ext uri="{FF2B5EF4-FFF2-40B4-BE49-F238E27FC236}">
                <a16:creationId xmlns:a16="http://schemas.microsoft.com/office/drawing/2014/main" id="{5B1C2B35-3B2B-4763-A5BF-0203CE21975B}"/>
              </a:ext>
            </a:extLst>
          </p:cNvPr>
          <p:cNvSpPr txBox="1"/>
          <p:nvPr/>
        </p:nvSpPr>
        <p:spPr>
          <a:xfrm>
            <a:off x="669957" y="3963199"/>
            <a:ext cx="8283921" cy="954107"/>
          </a:xfrm>
          <a:prstGeom prst="rect">
            <a:avLst/>
          </a:prstGeom>
          <a:noFill/>
        </p:spPr>
        <p:txBody>
          <a:bodyPr wrap="square" rtlCol="0">
            <a:spAutoFit/>
          </a:bodyPr>
          <a:lstStyle/>
          <a:p>
            <a:r>
              <a:rPr lang="en-IN" b="1" dirty="0">
                <a:solidFill>
                  <a:schemeClr val="bg1"/>
                </a:solidFill>
                <a:latin typeface="Roboto" panose="02000000000000000000" pitchFamily="2" charset="0"/>
                <a:ea typeface="Roboto" panose="02000000000000000000" pitchFamily="2" charset="0"/>
              </a:rPr>
              <a:t>Final Explanation</a:t>
            </a:r>
            <a:r>
              <a:rPr lang="en-IN" dirty="0">
                <a:solidFill>
                  <a:schemeClr val="bg1"/>
                </a:solidFill>
                <a:latin typeface="Roboto" panose="02000000000000000000" pitchFamily="2" charset="0"/>
                <a:ea typeface="Roboto" panose="02000000000000000000" pitchFamily="2" charset="0"/>
              </a:rPr>
              <a:t>: In this combined comparison graph among actual closing price and Predicted closing price predicted by all four models, Linear Regression and Lasso are predicting closing price of next month better than Ridge and </a:t>
            </a:r>
            <a:r>
              <a:rPr lang="en-IN" dirty="0" err="1">
                <a:solidFill>
                  <a:schemeClr val="bg1"/>
                </a:solidFill>
                <a:latin typeface="Roboto" panose="02000000000000000000" pitchFamily="2" charset="0"/>
                <a:ea typeface="Roboto" panose="02000000000000000000" pitchFamily="2" charset="0"/>
              </a:rPr>
              <a:t>ElasticNet</a:t>
            </a:r>
            <a:r>
              <a:rPr lang="en-IN" dirty="0">
                <a:solidFill>
                  <a:schemeClr val="bg1"/>
                </a:solidFill>
                <a:latin typeface="Roboto" panose="02000000000000000000" pitchFamily="2" charset="0"/>
                <a:ea typeface="Roboto" panose="02000000000000000000" pitchFamily="2" charset="0"/>
              </a:rPr>
              <a:t>.</a:t>
            </a:r>
          </a:p>
          <a:p>
            <a:r>
              <a:rPr lang="en-IN" dirty="0">
                <a:solidFill>
                  <a:schemeClr val="bg1"/>
                </a:solidFill>
                <a:latin typeface="Roboto" panose="02000000000000000000" pitchFamily="2" charset="0"/>
                <a:ea typeface="Roboto" panose="02000000000000000000" pitchFamily="2" charset="0"/>
              </a:rPr>
              <a:t>All four models have good R2 and Adjusted R2.</a:t>
            </a:r>
          </a:p>
        </p:txBody>
      </p:sp>
    </p:spTree>
    <p:extLst>
      <p:ext uri="{BB962C8B-B14F-4D97-AF65-F5344CB8AC3E}">
        <p14:creationId xmlns:p14="http://schemas.microsoft.com/office/powerpoint/2010/main" val="2221980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D799-6BAE-4E27-9257-97FAC876AC96}"/>
              </a:ext>
            </a:extLst>
          </p:cNvPr>
          <p:cNvSpPr>
            <a:spLocks noGrp="1"/>
          </p:cNvSpPr>
          <p:nvPr>
            <p:ph type="title"/>
          </p:nvPr>
        </p:nvSpPr>
        <p:spPr>
          <a:xfrm>
            <a:off x="0" y="116958"/>
            <a:ext cx="6858050" cy="574158"/>
          </a:xfrm>
        </p:spPr>
        <p:txBody>
          <a:bodyPr/>
          <a:lstStyle/>
          <a:p>
            <a:r>
              <a:rPr lang="en-US" sz="3600" u="sng" dirty="0"/>
              <a:t>Final Matrix:</a:t>
            </a:r>
            <a:endParaRPr lang="en-IN" sz="3600" u="sng" dirty="0"/>
          </a:p>
        </p:txBody>
      </p:sp>
      <p:graphicFrame>
        <p:nvGraphicFramePr>
          <p:cNvPr id="4" name="Table 3">
            <a:extLst>
              <a:ext uri="{FF2B5EF4-FFF2-40B4-BE49-F238E27FC236}">
                <a16:creationId xmlns:a16="http://schemas.microsoft.com/office/drawing/2014/main" id="{DAF41E48-3579-4E63-817D-8B0B52909688}"/>
              </a:ext>
            </a:extLst>
          </p:cNvPr>
          <p:cNvGraphicFramePr>
            <a:graphicFrameLocks noGrp="1"/>
          </p:cNvGraphicFramePr>
          <p:nvPr>
            <p:extLst>
              <p:ext uri="{D42A27DB-BD31-4B8C-83A1-F6EECF244321}">
                <p14:modId xmlns:p14="http://schemas.microsoft.com/office/powerpoint/2010/main" val="2956465402"/>
              </p:ext>
            </p:extLst>
          </p:nvPr>
        </p:nvGraphicFramePr>
        <p:xfrm>
          <a:off x="765545" y="1540017"/>
          <a:ext cx="7760696" cy="2255520"/>
        </p:xfrm>
        <a:graphic>
          <a:graphicData uri="http://schemas.openxmlformats.org/drawingml/2006/table">
            <a:tbl>
              <a:tblPr/>
              <a:tblGrid>
                <a:gridCol w="1522582">
                  <a:extLst>
                    <a:ext uri="{9D8B030D-6E8A-4147-A177-3AD203B41FA5}">
                      <a16:colId xmlns:a16="http://schemas.microsoft.com/office/drawing/2014/main" val="1907890434"/>
                    </a:ext>
                  </a:extLst>
                </a:gridCol>
                <a:gridCol w="1670368">
                  <a:extLst>
                    <a:ext uri="{9D8B030D-6E8A-4147-A177-3AD203B41FA5}">
                      <a16:colId xmlns:a16="http://schemas.microsoft.com/office/drawing/2014/main" val="1950470954"/>
                    </a:ext>
                  </a:extLst>
                </a:gridCol>
                <a:gridCol w="1522582">
                  <a:extLst>
                    <a:ext uri="{9D8B030D-6E8A-4147-A177-3AD203B41FA5}">
                      <a16:colId xmlns:a16="http://schemas.microsoft.com/office/drawing/2014/main" val="4219766127"/>
                    </a:ext>
                  </a:extLst>
                </a:gridCol>
                <a:gridCol w="1522582">
                  <a:extLst>
                    <a:ext uri="{9D8B030D-6E8A-4147-A177-3AD203B41FA5}">
                      <a16:colId xmlns:a16="http://schemas.microsoft.com/office/drawing/2014/main" val="1429287421"/>
                    </a:ext>
                  </a:extLst>
                </a:gridCol>
                <a:gridCol w="1522582">
                  <a:extLst>
                    <a:ext uri="{9D8B030D-6E8A-4147-A177-3AD203B41FA5}">
                      <a16:colId xmlns:a16="http://schemas.microsoft.com/office/drawing/2014/main" val="2710453539"/>
                    </a:ext>
                  </a:extLst>
                </a:gridCol>
              </a:tblGrid>
              <a:tr h="0">
                <a:tc>
                  <a:txBody>
                    <a:bodyPr/>
                    <a:lstStyle/>
                    <a:p>
                      <a:pPr algn="r"/>
                      <a:br>
                        <a:rPr lang="en-IN" b="1" dirty="0">
                          <a:effectLst/>
                          <a:latin typeface="Roboto" panose="02000000000000000000" pitchFamily="2" charset="0"/>
                          <a:ea typeface="Roboto" panose="02000000000000000000" pitchFamily="2" charset="0"/>
                        </a:rPr>
                      </a:br>
                      <a:endParaRPr lang="en-IN" b="1" dirty="0">
                        <a:effectLst/>
                        <a:latin typeface="Roboto" panose="02000000000000000000" pitchFamily="2" charset="0"/>
                        <a:ea typeface="Roboto"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latin typeface="Roboto" panose="02000000000000000000" pitchFamily="2" charset="0"/>
                          <a:ea typeface="Roboto" panose="02000000000000000000" pitchFamily="2" charset="0"/>
                        </a:rPr>
                        <a:t>Linear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latin typeface="Roboto" panose="02000000000000000000" pitchFamily="2" charset="0"/>
                          <a:ea typeface="Roboto" panose="02000000000000000000" pitchFamily="2" charset="0"/>
                        </a:rPr>
                        <a:t>Ridge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latin typeface="Roboto" panose="02000000000000000000" pitchFamily="2" charset="0"/>
                          <a:ea typeface="Roboto" panose="02000000000000000000" pitchFamily="2" charset="0"/>
                        </a:rPr>
                        <a:t>Lasso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latin typeface="Roboto" panose="02000000000000000000" pitchFamily="2" charset="0"/>
                          <a:ea typeface="Roboto" panose="02000000000000000000" pitchFamily="2" charset="0"/>
                        </a:rPr>
                        <a:t>Elastic 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029492"/>
                  </a:ext>
                </a:extLst>
              </a:tr>
              <a:tr h="0">
                <a:tc>
                  <a:txBody>
                    <a:bodyPr/>
                    <a:lstStyle/>
                    <a:p>
                      <a:pPr fontAlgn="ctr"/>
                      <a:r>
                        <a:rPr lang="en-IN" b="1">
                          <a:effectLst/>
                          <a:latin typeface="Roboto" panose="02000000000000000000" pitchFamily="2" charset="0"/>
                          <a:ea typeface="Roboto" panose="02000000000000000000" pitchFamily="2" charset="0"/>
                        </a:rPr>
                        <a:t>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0.008368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0.008848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0.009377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0.009096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3179124"/>
                  </a:ext>
                </a:extLst>
              </a:tr>
              <a:tr h="0">
                <a:tc>
                  <a:txBody>
                    <a:bodyPr/>
                    <a:lstStyle/>
                    <a:p>
                      <a:pPr fontAlgn="ctr"/>
                      <a:r>
                        <a:rPr lang="en-IN" b="1" dirty="0">
                          <a:effectLst/>
                          <a:latin typeface="Roboto" panose="02000000000000000000" pitchFamily="2" charset="0"/>
                          <a:ea typeface="Roboto" panose="02000000000000000000" pitchFamily="2" charset="0"/>
                        </a:rPr>
                        <a:t>RMSE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0.091477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0.094061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0.096833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0.095375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6724681"/>
                  </a:ext>
                </a:extLst>
              </a:tr>
              <a:tr h="0">
                <a:tc>
                  <a:txBody>
                    <a:bodyPr/>
                    <a:lstStyle/>
                    <a:p>
                      <a:pPr fontAlgn="ctr"/>
                      <a:r>
                        <a:rPr lang="en-IN" b="1" dirty="0">
                          <a:effectLst/>
                          <a:latin typeface="Roboto" panose="02000000000000000000" pitchFamily="2" charset="0"/>
                          <a:ea typeface="Roboto" panose="02000000000000000000" pitchFamily="2" charset="0"/>
                        </a:rPr>
                        <a:t>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0.955079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0.952505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0.949664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0.951169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208895"/>
                  </a:ext>
                </a:extLst>
              </a:tr>
              <a:tr h="0">
                <a:tc>
                  <a:txBody>
                    <a:bodyPr/>
                    <a:lstStyle/>
                    <a:p>
                      <a:pPr fontAlgn="ctr"/>
                      <a:r>
                        <a:rPr lang="en-IN" b="1">
                          <a:effectLst/>
                          <a:latin typeface="Roboto" panose="02000000000000000000" pitchFamily="2" charset="0"/>
                          <a:ea typeface="Roboto" panose="02000000000000000000" pitchFamily="2" charset="0"/>
                        </a:rPr>
                        <a:t>Adjusted_R2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0.914887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0.910009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0.904627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0.907478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079619"/>
                  </a:ext>
                </a:extLst>
              </a:tr>
              <a:tr h="0">
                <a:tc>
                  <a:txBody>
                    <a:bodyPr/>
                    <a:lstStyle/>
                    <a:p>
                      <a:pPr fontAlgn="ctr"/>
                      <a:r>
                        <a:rPr lang="en-IN" b="1" dirty="0">
                          <a:effectLst/>
                          <a:latin typeface="Roboto" panose="02000000000000000000" pitchFamily="2" charset="0"/>
                          <a:ea typeface="Roboto" panose="02000000000000000000" pitchFamily="2" charset="0"/>
                        </a:rPr>
                        <a:t>Training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0.940359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0.740745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0.945777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IN" dirty="0">
                          <a:effectLst/>
                          <a:latin typeface="Roboto" panose="02000000000000000000" pitchFamily="2" charset="0"/>
                          <a:ea typeface="Roboto" panose="02000000000000000000" pitchFamily="2" charset="0"/>
                        </a:rPr>
                        <a:t>0.826402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7365793"/>
                  </a:ext>
                </a:extLst>
              </a:tr>
            </a:tbl>
          </a:graphicData>
        </a:graphic>
      </p:graphicFrame>
    </p:spTree>
    <p:extLst>
      <p:ext uri="{BB962C8B-B14F-4D97-AF65-F5344CB8AC3E}">
        <p14:creationId xmlns:p14="http://schemas.microsoft.com/office/powerpoint/2010/main" val="838480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2FBF-DB92-45CC-8012-900CDB2C07DB}"/>
              </a:ext>
            </a:extLst>
          </p:cNvPr>
          <p:cNvSpPr>
            <a:spLocks noGrp="1"/>
          </p:cNvSpPr>
          <p:nvPr>
            <p:ph type="title"/>
          </p:nvPr>
        </p:nvSpPr>
        <p:spPr>
          <a:xfrm>
            <a:off x="490250" y="450150"/>
            <a:ext cx="6367800" cy="783227"/>
          </a:xfrm>
        </p:spPr>
        <p:txBody>
          <a:bodyPr/>
          <a:lstStyle/>
          <a:p>
            <a:r>
              <a:rPr lang="en-US" u="sng" dirty="0"/>
              <a:t>Conclusion</a:t>
            </a:r>
            <a:endParaRPr lang="en-IN" u="sng" dirty="0"/>
          </a:p>
        </p:txBody>
      </p:sp>
      <p:sp>
        <p:nvSpPr>
          <p:cNvPr id="4" name="TextBox 3">
            <a:extLst>
              <a:ext uri="{FF2B5EF4-FFF2-40B4-BE49-F238E27FC236}">
                <a16:creationId xmlns:a16="http://schemas.microsoft.com/office/drawing/2014/main" id="{B1FF0A49-126E-4C0E-A03F-DEC243FA0BCC}"/>
              </a:ext>
            </a:extLst>
          </p:cNvPr>
          <p:cNvSpPr txBox="1"/>
          <p:nvPr/>
        </p:nvSpPr>
        <p:spPr>
          <a:xfrm>
            <a:off x="490250" y="1604070"/>
            <a:ext cx="7494851" cy="3323987"/>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Roboto" panose="02000000000000000000" pitchFamily="2" charset="0"/>
                <a:ea typeface="Roboto" panose="02000000000000000000" pitchFamily="2" charset="0"/>
              </a:rPr>
              <a:t> Target Variable is strongly dependent on Independent Variables.</a:t>
            </a:r>
          </a:p>
          <a:p>
            <a:pPr algn="l"/>
            <a:endParaRPr lang="en-US" b="0" i="0" dirty="0">
              <a:solidFill>
                <a:schemeClr val="bg1"/>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 By Introducing Dummy variables makes our data free of overfitting problem and improve our training accuracy from 82% to 94%</a:t>
            </a:r>
            <a:endParaRPr lang="en-US" b="0" i="0" dirty="0">
              <a:solidFill>
                <a:schemeClr val="bg1"/>
              </a:solidFill>
              <a:effectLst/>
              <a:latin typeface="Roboto" panose="02000000000000000000" pitchFamily="2" charset="0"/>
              <a:ea typeface="Roboto" panose="02000000000000000000" pitchFamily="2" charset="0"/>
            </a:endParaRPr>
          </a:p>
          <a:p>
            <a:pPr algn="l"/>
            <a:endParaRPr lang="en-US" b="0" i="0" dirty="0">
              <a:solidFill>
                <a:schemeClr val="bg1"/>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r>
              <a:rPr lang="en-US" b="0" i="0" dirty="0">
                <a:solidFill>
                  <a:schemeClr val="bg1"/>
                </a:solidFill>
                <a:effectLst/>
                <a:latin typeface="Roboto" panose="02000000000000000000" pitchFamily="2" charset="0"/>
                <a:ea typeface="Roboto" panose="02000000000000000000" pitchFamily="2" charset="0"/>
              </a:rPr>
              <a:t> Linear Regression and Lasso are performing better than other models with training accuracy </a:t>
            </a:r>
            <a:r>
              <a:rPr lang="en-US" b="1" i="0" dirty="0">
                <a:solidFill>
                  <a:schemeClr val="bg1"/>
                </a:solidFill>
                <a:effectLst/>
                <a:latin typeface="Roboto" panose="02000000000000000000" pitchFamily="2" charset="0"/>
                <a:ea typeface="Roboto" panose="02000000000000000000" pitchFamily="2" charset="0"/>
              </a:rPr>
              <a:t>94.0359%</a:t>
            </a:r>
            <a:r>
              <a:rPr lang="en-US" b="0" i="0" dirty="0">
                <a:solidFill>
                  <a:schemeClr val="bg1"/>
                </a:solidFill>
                <a:effectLst/>
                <a:latin typeface="Roboto" panose="02000000000000000000" pitchFamily="2" charset="0"/>
                <a:ea typeface="Roboto" panose="02000000000000000000" pitchFamily="2" charset="0"/>
              </a:rPr>
              <a:t> and </a:t>
            </a:r>
            <a:r>
              <a:rPr lang="en-US" b="1" i="0" dirty="0">
                <a:solidFill>
                  <a:schemeClr val="bg1"/>
                </a:solidFill>
                <a:effectLst/>
                <a:latin typeface="Roboto" panose="02000000000000000000" pitchFamily="2" charset="0"/>
                <a:ea typeface="Roboto" panose="02000000000000000000" pitchFamily="2" charset="0"/>
              </a:rPr>
              <a:t>94.7881%</a:t>
            </a:r>
            <a:r>
              <a:rPr lang="en-US" b="0" i="0" dirty="0">
                <a:solidFill>
                  <a:schemeClr val="bg1"/>
                </a:solidFill>
                <a:effectLst/>
                <a:latin typeface="Roboto" panose="02000000000000000000" pitchFamily="2" charset="0"/>
                <a:ea typeface="Roboto" panose="02000000000000000000" pitchFamily="2" charset="0"/>
              </a:rPr>
              <a:t> respectively.</a:t>
            </a:r>
          </a:p>
          <a:p>
            <a:pPr algn="l"/>
            <a:endParaRPr lang="en-US" b="0" i="0" dirty="0">
              <a:solidFill>
                <a:schemeClr val="bg1"/>
              </a:solidFill>
              <a:effectLst/>
              <a:latin typeface="Roboto" panose="02000000000000000000" pitchFamily="2" charset="0"/>
              <a:ea typeface="Roboto" panose="02000000000000000000" pitchFamily="2" charset="0"/>
            </a:endParaRPr>
          </a:p>
          <a:p>
            <a:pPr algn="l">
              <a:buFont typeface="Arial" panose="020B0604020202020204" pitchFamily="34" charset="0"/>
              <a:buChar char="•"/>
            </a:pPr>
            <a:r>
              <a:rPr lang="en-US" b="0" i="0" dirty="0">
                <a:solidFill>
                  <a:schemeClr val="bg1"/>
                </a:solidFill>
                <a:effectLst/>
                <a:latin typeface="Roboto" panose="02000000000000000000" pitchFamily="2" charset="0"/>
                <a:ea typeface="Roboto" panose="02000000000000000000" pitchFamily="2" charset="0"/>
              </a:rPr>
              <a:t> Apart from Linear Regression and Lasso, Ridge and Elastic Net is also performing better but they have less training accuracy.</a:t>
            </a:r>
          </a:p>
          <a:p>
            <a:pPr algn="l"/>
            <a:endParaRPr lang="en-US" b="0" i="0" dirty="0">
              <a:solidFill>
                <a:schemeClr val="bg1"/>
              </a:solidFill>
              <a:effectLst/>
              <a:latin typeface="Roboto" panose="02000000000000000000" pitchFamily="2" charset="0"/>
              <a:ea typeface="Roboto" panose="02000000000000000000" pitchFamily="2" charset="0"/>
            </a:endParaRPr>
          </a:p>
          <a:p>
            <a:pP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 </a:t>
            </a:r>
            <a:r>
              <a:rPr lang="en-US" b="0" dirty="0">
                <a:solidFill>
                  <a:schemeClr val="bg1"/>
                </a:solidFill>
                <a:effectLst/>
                <a:latin typeface="Roboto" panose="02000000000000000000" pitchFamily="2" charset="0"/>
                <a:ea typeface="Roboto" panose="02000000000000000000" pitchFamily="2" charset="0"/>
              </a:rPr>
              <a:t>Ridge and </a:t>
            </a:r>
            <a:r>
              <a:rPr lang="en-US" b="0" dirty="0" err="1">
                <a:solidFill>
                  <a:schemeClr val="bg1"/>
                </a:solidFill>
                <a:effectLst/>
                <a:latin typeface="Roboto" panose="02000000000000000000" pitchFamily="2" charset="0"/>
                <a:ea typeface="Roboto" panose="02000000000000000000" pitchFamily="2" charset="0"/>
              </a:rPr>
              <a:t>ElasticNet</a:t>
            </a:r>
            <a:r>
              <a:rPr lang="en-US" b="0" dirty="0">
                <a:solidFill>
                  <a:schemeClr val="bg1"/>
                </a:solidFill>
                <a:effectLst/>
                <a:latin typeface="Roboto" panose="02000000000000000000" pitchFamily="2" charset="0"/>
                <a:ea typeface="Roboto" panose="02000000000000000000" pitchFamily="2" charset="0"/>
              </a:rPr>
              <a:t> is performing far much better after Applying Hyperparameter Tuning </a:t>
            </a:r>
          </a:p>
          <a:p>
            <a:r>
              <a:rPr lang="en-US" b="0" dirty="0">
                <a:solidFill>
                  <a:schemeClr val="bg1"/>
                </a:solidFill>
                <a:effectLst/>
                <a:latin typeface="Roboto" panose="02000000000000000000" pitchFamily="2" charset="0"/>
                <a:ea typeface="Roboto" panose="02000000000000000000" pitchFamily="2" charset="0"/>
              </a:rPr>
              <a:t>and Cross validation, it is because we have small set of datasets.</a:t>
            </a:r>
          </a:p>
          <a:p>
            <a:endParaRPr lang="en-US" b="0" dirty="0">
              <a:solidFill>
                <a:schemeClr val="bg1"/>
              </a:solidFill>
              <a:effectLst/>
              <a:latin typeface="Roboto" panose="02000000000000000000" pitchFamily="2" charset="0"/>
              <a:ea typeface="Roboto" panose="02000000000000000000" pitchFamily="2" charset="0"/>
            </a:endParaRPr>
          </a:p>
          <a:p>
            <a:pPr>
              <a:buFont typeface="Arial" panose="020B0604020202020204" pitchFamily="34" charset="0"/>
              <a:buChar char="•"/>
            </a:pPr>
            <a:r>
              <a:rPr lang="en-US" b="0" dirty="0">
                <a:solidFill>
                  <a:schemeClr val="bg1"/>
                </a:solidFill>
                <a:effectLst/>
                <a:latin typeface="Roboto" panose="02000000000000000000" pitchFamily="2" charset="0"/>
                <a:ea typeface="Roboto" panose="02000000000000000000" pitchFamily="2" charset="0"/>
              </a:rPr>
              <a:t> R2 and Adjusted R2 are around 95% and 91% in each model.</a:t>
            </a:r>
            <a:endParaRPr lang="en-IN"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5682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84F9-8CB1-421E-80CF-F91D79A4D39D}"/>
              </a:ext>
            </a:extLst>
          </p:cNvPr>
          <p:cNvSpPr>
            <a:spLocks noGrp="1"/>
          </p:cNvSpPr>
          <p:nvPr>
            <p:ph type="title"/>
          </p:nvPr>
        </p:nvSpPr>
        <p:spPr/>
        <p:txBody>
          <a:bodyPr/>
          <a:lstStyle/>
          <a:p>
            <a:r>
              <a:rPr lang="en-US" dirty="0"/>
              <a:t>Overview &amp; Objective</a:t>
            </a:r>
            <a:endParaRPr lang="en-IN" dirty="0"/>
          </a:p>
        </p:txBody>
      </p:sp>
      <p:sp>
        <p:nvSpPr>
          <p:cNvPr id="3" name="Text Placeholder 2">
            <a:extLst>
              <a:ext uri="{FF2B5EF4-FFF2-40B4-BE49-F238E27FC236}">
                <a16:creationId xmlns:a16="http://schemas.microsoft.com/office/drawing/2014/main" id="{EC5872F0-E5A1-47D7-91F1-8CABBCFDD304}"/>
              </a:ext>
            </a:extLst>
          </p:cNvPr>
          <p:cNvSpPr>
            <a:spLocks noGrp="1"/>
          </p:cNvSpPr>
          <p:nvPr>
            <p:ph type="body" idx="1"/>
          </p:nvPr>
        </p:nvSpPr>
        <p:spPr/>
        <p:txBody>
          <a:bodyPr/>
          <a:lstStyle/>
          <a:p>
            <a:r>
              <a:rPr lang="en-US" sz="2000" b="1" i="0" u="sng" dirty="0">
                <a:solidFill>
                  <a:schemeClr val="bg1"/>
                </a:solidFill>
                <a:effectLst/>
                <a:latin typeface="Roboto" panose="02000000000000000000" pitchFamily="2" charset="0"/>
              </a:rPr>
              <a:t>Overview</a:t>
            </a:r>
          </a:p>
          <a:p>
            <a:endParaRPr lang="en-US" dirty="0">
              <a:solidFill>
                <a:schemeClr val="bg1"/>
              </a:solidFill>
              <a:latin typeface="Roboto" panose="02000000000000000000" pitchFamily="2" charset="0"/>
            </a:endParaRPr>
          </a:p>
          <a:p>
            <a:r>
              <a:rPr lang="en-US" sz="1600" b="0" i="0" dirty="0">
                <a:solidFill>
                  <a:schemeClr val="bg1"/>
                </a:solidFill>
                <a:effectLst/>
                <a:latin typeface="Roboto" panose="02000000000000000000" pitchFamily="2" charset="0"/>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a:t>
            </a:r>
          </a:p>
          <a:p>
            <a:endParaRPr lang="en-IN" dirty="0">
              <a:solidFill>
                <a:schemeClr val="bg1"/>
              </a:solidFill>
            </a:endParaRPr>
          </a:p>
        </p:txBody>
      </p:sp>
      <p:sp>
        <p:nvSpPr>
          <p:cNvPr id="4" name="Text Placeholder 3">
            <a:extLst>
              <a:ext uri="{FF2B5EF4-FFF2-40B4-BE49-F238E27FC236}">
                <a16:creationId xmlns:a16="http://schemas.microsoft.com/office/drawing/2014/main" id="{6AF5E370-BB93-43B2-8370-CDE830B4F1B0}"/>
              </a:ext>
            </a:extLst>
          </p:cNvPr>
          <p:cNvSpPr>
            <a:spLocks noGrp="1"/>
          </p:cNvSpPr>
          <p:nvPr>
            <p:ph type="body" idx="2"/>
          </p:nvPr>
        </p:nvSpPr>
        <p:spPr>
          <a:xfrm>
            <a:off x="4832400" y="1152475"/>
            <a:ext cx="3999900" cy="3546000"/>
          </a:xfrm>
        </p:spPr>
        <p:txBody>
          <a:bodyPr/>
          <a:lstStyle/>
          <a:p>
            <a:pPr marL="139700" indent="0">
              <a:buNone/>
            </a:pPr>
            <a:r>
              <a:rPr lang="en-US" sz="2000" b="1" u="sng" dirty="0">
                <a:solidFill>
                  <a:schemeClr val="bg1"/>
                </a:solidFill>
                <a:latin typeface="Roboto" panose="02000000000000000000" pitchFamily="2" charset="0"/>
              </a:rPr>
              <a:t>Objective</a:t>
            </a:r>
            <a:endParaRPr lang="en-US" sz="2000" b="1" i="0" u="sng" dirty="0">
              <a:solidFill>
                <a:schemeClr val="bg1"/>
              </a:solidFill>
              <a:effectLst/>
              <a:latin typeface="Roboto" panose="02000000000000000000" pitchFamily="2" charset="0"/>
            </a:endParaRPr>
          </a:p>
          <a:p>
            <a:pPr marL="139700" indent="0">
              <a:buNone/>
            </a:pPr>
            <a:endParaRPr lang="en-US" sz="1600" dirty="0">
              <a:solidFill>
                <a:schemeClr val="bg1"/>
              </a:solidFill>
              <a:latin typeface="Roboto" panose="02000000000000000000" pitchFamily="2" charset="0"/>
            </a:endParaRPr>
          </a:p>
          <a:p>
            <a:pPr marL="139700" indent="0">
              <a:buNone/>
            </a:pPr>
            <a:r>
              <a:rPr lang="en-US" sz="1600" b="0" i="0" dirty="0">
                <a:solidFill>
                  <a:schemeClr val="bg1"/>
                </a:solidFill>
                <a:effectLst/>
                <a:latin typeface="Roboto" panose="02000000000000000000" pitchFamily="2" charset="0"/>
              </a:rPr>
              <a:t>This dataset has monthly stock prices of the bank since its inception and includes closing, starting, highest, and lowest stock prices of every month. The main objective is to predict the stock’s closing price of the month.</a:t>
            </a:r>
          </a:p>
          <a:p>
            <a:pPr marL="139700" indent="0" algn="l">
              <a:buNone/>
            </a:pPr>
            <a:endParaRPr lang="en-US" sz="1800" b="0" i="0" u="none" strike="noStrike" baseline="0" dirty="0">
              <a:solidFill>
                <a:schemeClr val="bg1"/>
              </a:solidFill>
              <a:latin typeface="ArialMT"/>
            </a:endParaRPr>
          </a:p>
        </p:txBody>
      </p:sp>
    </p:spTree>
    <p:extLst>
      <p:ext uri="{BB962C8B-B14F-4D97-AF65-F5344CB8AC3E}">
        <p14:creationId xmlns:p14="http://schemas.microsoft.com/office/powerpoint/2010/main" val="414494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11D3-0885-4911-9FE1-39B4F7865391}"/>
              </a:ext>
            </a:extLst>
          </p:cNvPr>
          <p:cNvSpPr>
            <a:spLocks noGrp="1"/>
          </p:cNvSpPr>
          <p:nvPr>
            <p:ph type="ctrTitle"/>
          </p:nvPr>
        </p:nvSpPr>
        <p:spPr>
          <a:xfrm>
            <a:off x="311708" y="391887"/>
            <a:ext cx="8520600" cy="565044"/>
          </a:xfrm>
        </p:spPr>
        <p:txBody>
          <a:bodyPr/>
          <a:lstStyle/>
          <a:p>
            <a:r>
              <a:rPr lang="en-US" sz="2800" dirty="0"/>
              <a:t>Data Pipeline</a:t>
            </a:r>
            <a:endParaRPr lang="en-IN" sz="2800" dirty="0"/>
          </a:p>
        </p:txBody>
      </p:sp>
      <p:sp>
        <p:nvSpPr>
          <p:cNvPr id="3" name="Subtitle 2">
            <a:extLst>
              <a:ext uri="{FF2B5EF4-FFF2-40B4-BE49-F238E27FC236}">
                <a16:creationId xmlns:a16="http://schemas.microsoft.com/office/drawing/2014/main" id="{A21335C9-E26E-4B76-A941-92449720DC8A}"/>
              </a:ext>
            </a:extLst>
          </p:cNvPr>
          <p:cNvSpPr>
            <a:spLocks noGrp="1"/>
          </p:cNvSpPr>
          <p:nvPr>
            <p:ph type="subTitle" idx="1"/>
          </p:nvPr>
        </p:nvSpPr>
        <p:spPr>
          <a:xfrm>
            <a:off x="311700" y="1112704"/>
            <a:ext cx="8520600" cy="3533941"/>
          </a:xfrm>
        </p:spPr>
        <p:txBody>
          <a:bodyPr/>
          <a:lstStyle/>
          <a:p>
            <a:pPr algn="l"/>
            <a:r>
              <a:rPr lang="en-US" sz="2000" b="1" i="0" u="none" strike="noStrike" baseline="0" dirty="0">
                <a:solidFill>
                  <a:schemeClr val="bg1"/>
                </a:solidFill>
                <a:latin typeface="Roboto" panose="02000000000000000000" pitchFamily="2" charset="0"/>
                <a:ea typeface="Roboto" panose="02000000000000000000" pitchFamily="2" charset="0"/>
              </a:rPr>
              <a:t>- </a:t>
            </a:r>
            <a:r>
              <a:rPr lang="en-US" sz="2000" b="1" i="0" u="sng" strike="noStrike" baseline="0" dirty="0">
                <a:solidFill>
                  <a:schemeClr val="bg1"/>
                </a:solidFill>
                <a:latin typeface="Roboto" panose="02000000000000000000" pitchFamily="2" charset="0"/>
                <a:ea typeface="Roboto" panose="02000000000000000000" pitchFamily="2" charset="0"/>
              </a:rPr>
              <a:t>Data Preprocessing</a:t>
            </a:r>
            <a:r>
              <a:rPr lang="en-US" sz="2000" b="1" i="0" u="none" strike="noStrike" baseline="0" dirty="0">
                <a:solidFill>
                  <a:schemeClr val="bg1"/>
                </a:solidFill>
                <a:latin typeface="Roboto" panose="02000000000000000000" pitchFamily="2" charset="0"/>
                <a:ea typeface="Roboto" panose="02000000000000000000" pitchFamily="2" charset="0"/>
              </a:rPr>
              <a:t>: </a:t>
            </a:r>
            <a:r>
              <a:rPr lang="en-US" sz="2000" b="0" i="0" u="none" strike="noStrike" baseline="0" dirty="0">
                <a:solidFill>
                  <a:schemeClr val="bg1"/>
                </a:solidFill>
                <a:latin typeface="Roboto" panose="02000000000000000000" pitchFamily="2" charset="0"/>
                <a:ea typeface="Roboto" panose="02000000000000000000" pitchFamily="2" charset="0"/>
              </a:rPr>
              <a:t>At this stage, we check for duplicate</a:t>
            </a:r>
          </a:p>
          <a:p>
            <a:pPr algn="l"/>
            <a:r>
              <a:rPr lang="en-US" sz="2000" b="0" i="0" u="none" strike="noStrike" baseline="0" dirty="0">
                <a:solidFill>
                  <a:schemeClr val="bg1"/>
                </a:solidFill>
                <a:latin typeface="Roboto" panose="02000000000000000000" pitchFamily="2" charset="0"/>
                <a:ea typeface="Roboto" panose="02000000000000000000" pitchFamily="2" charset="0"/>
              </a:rPr>
              <a:t>   values and missing values and treat them if any.</a:t>
            </a:r>
          </a:p>
          <a:p>
            <a:pPr algn="l"/>
            <a:r>
              <a:rPr lang="en-US" sz="2000" b="0" i="0" u="none" strike="noStrike" baseline="0" dirty="0">
                <a:solidFill>
                  <a:schemeClr val="bg1"/>
                </a:solidFill>
                <a:latin typeface="Roboto" panose="02000000000000000000" pitchFamily="2" charset="0"/>
                <a:ea typeface="Roboto" panose="02000000000000000000" pitchFamily="2" charset="0"/>
              </a:rPr>
              <a:t>   Furthermore, we check the datatype of the features present</a:t>
            </a:r>
          </a:p>
          <a:p>
            <a:pPr algn="l"/>
            <a:r>
              <a:rPr lang="en-US" sz="2000" b="0" i="0" u="none" strike="noStrike" baseline="0" dirty="0">
                <a:solidFill>
                  <a:schemeClr val="bg1"/>
                </a:solidFill>
                <a:latin typeface="Roboto" panose="02000000000000000000" pitchFamily="2" charset="0"/>
                <a:ea typeface="Roboto" panose="02000000000000000000" pitchFamily="2" charset="0"/>
              </a:rPr>
              <a:t>   in our dataset and transform them if necessary</a:t>
            </a:r>
          </a:p>
          <a:p>
            <a:pPr algn="l"/>
            <a:r>
              <a:rPr lang="en-US" sz="2000" b="1" i="0" u="none" strike="noStrike" baseline="0" dirty="0">
                <a:solidFill>
                  <a:schemeClr val="bg1"/>
                </a:solidFill>
                <a:latin typeface="Roboto" panose="02000000000000000000" pitchFamily="2" charset="0"/>
                <a:ea typeface="Roboto" panose="02000000000000000000" pitchFamily="2" charset="0"/>
              </a:rPr>
              <a:t>- </a:t>
            </a:r>
            <a:r>
              <a:rPr lang="en-US" sz="2000" b="1" i="0" u="sng" strike="noStrike" baseline="0" dirty="0">
                <a:solidFill>
                  <a:schemeClr val="bg1"/>
                </a:solidFill>
                <a:latin typeface="Roboto" panose="02000000000000000000" pitchFamily="2" charset="0"/>
                <a:ea typeface="Roboto" panose="02000000000000000000" pitchFamily="2" charset="0"/>
              </a:rPr>
              <a:t>Exploratory Data Analysis (EDA</a:t>
            </a:r>
            <a:r>
              <a:rPr lang="en-US" sz="2000" b="1" i="0" strike="noStrike" baseline="0" dirty="0">
                <a:solidFill>
                  <a:schemeClr val="bg1"/>
                </a:solidFill>
                <a:latin typeface="Roboto" panose="02000000000000000000" pitchFamily="2" charset="0"/>
                <a:ea typeface="Roboto" panose="02000000000000000000" pitchFamily="2" charset="0"/>
              </a:rPr>
              <a:t>): </a:t>
            </a:r>
            <a:r>
              <a:rPr lang="en-US" sz="2000" b="0" i="0" u="none" strike="noStrike" baseline="0" dirty="0">
                <a:solidFill>
                  <a:schemeClr val="bg1"/>
                </a:solidFill>
                <a:latin typeface="Roboto" panose="02000000000000000000" pitchFamily="2" charset="0"/>
                <a:ea typeface="Roboto" panose="02000000000000000000" pitchFamily="2" charset="0"/>
              </a:rPr>
              <a:t>At this stage, we conduct</a:t>
            </a:r>
          </a:p>
          <a:p>
            <a:pPr algn="l"/>
            <a:r>
              <a:rPr lang="en-US" sz="2000" b="0" i="0" u="none" strike="noStrike" baseline="0" dirty="0">
                <a:solidFill>
                  <a:schemeClr val="bg1"/>
                </a:solidFill>
                <a:latin typeface="Roboto" panose="02000000000000000000" pitchFamily="2" charset="0"/>
                <a:ea typeface="Roboto" panose="02000000000000000000" pitchFamily="2" charset="0"/>
              </a:rPr>
              <a:t>   an EDA on the selected features in order to better understand</a:t>
            </a:r>
          </a:p>
          <a:p>
            <a:pPr algn="l"/>
            <a:r>
              <a:rPr lang="en-US" sz="2000" b="0" i="0" u="none" strike="noStrike" baseline="0" dirty="0">
                <a:solidFill>
                  <a:schemeClr val="bg1"/>
                </a:solidFill>
                <a:latin typeface="Roboto" panose="02000000000000000000" pitchFamily="2" charset="0"/>
                <a:ea typeface="Roboto" panose="02000000000000000000" pitchFamily="2" charset="0"/>
              </a:rPr>
              <a:t>   their spread, pattern and relationship with the other features.</a:t>
            </a:r>
          </a:p>
          <a:p>
            <a:pPr algn="l"/>
            <a:r>
              <a:rPr lang="en-US" sz="2000" b="0" i="0" u="none" strike="noStrike" baseline="0" dirty="0">
                <a:solidFill>
                  <a:schemeClr val="bg1"/>
                </a:solidFill>
                <a:latin typeface="Roboto" panose="02000000000000000000" pitchFamily="2" charset="0"/>
                <a:ea typeface="Roboto" panose="02000000000000000000" pitchFamily="2" charset="0"/>
              </a:rPr>
              <a:t>   It gives us an intuition as to what is going on in the dataset.</a:t>
            </a:r>
          </a:p>
          <a:p>
            <a:pPr algn="l"/>
            <a:r>
              <a:rPr lang="en-US" sz="2000" b="1" i="0" u="none" strike="noStrike" baseline="0" dirty="0">
                <a:solidFill>
                  <a:schemeClr val="bg1"/>
                </a:solidFill>
                <a:latin typeface="Roboto" panose="02000000000000000000" pitchFamily="2" charset="0"/>
                <a:ea typeface="Roboto" panose="02000000000000000000" pitchFamily="2" charset="0"/>
              </a:rPr>
              <a:t>- </a:t>
            </a:r>
            <a:r>
              <a:rPr lang="en-US" sz="2000" b="1" i="0" u="sng" strike="noStrike" baseline="0" dirty="0">
                <a:solidFill>
                  <a:schemeClr val="bg1"/>
                </a:solidFill>
                <a:latin typeface="Roboto" panose="02000000000000000000" pitchFamily="2" charset="0"/>
                <a:ea typeface="Roboto" panose="02000000000000000000" pitchFamily="2" charset="0"/>
              </a:rPr>
              <a:t>Model Building</a:t>
            </a:r>
            <a:r>
              <a:rPr lang="en-US" sz="2000" b="1" i="0" u="none" strike="noStrike" baseline="0" dirty="0">
                <a:solidFill>
                  <a:schemeClr val="bg1"/>
                </a:solidFill>
                <a:latin typeface="Roboto" panose="02000000000000000000" pitchFamily="2" charset="0"/>
                <a:ea typeface="Roboto" panose="02000000000000000000" pitchFamily="2" charset="0"/>
              </a:rPr>
              <a:t>: </a:t>
            </a:r>
            <a:r>
              <a:rPr lang="en-US" sz="2000" b="0" i="0" u="none" strike="noStrike" baseline="0" dirty="0">
                <a:solidFill>
                  <a:schemeClr val="bg1"/>
                </a:solidFill>
                <a:latin typeface="Roboto" panose="02000000000000000000" pitchFamily="2" charset="0"/>
                <a:ea typeface="Roboto" panose="02000000000000000000" pitchFamily="2" charset="0"/>
              </a:rPr>
              <a:t>At this stage, we apply various models to</a:t>
            </a:r>
          </a:p>
          <a:p>
            <a:pPr algn="l"/>
            <a:r>
              <a:rPr lang="en-US" sz="2000" b="0" i="0" u="none" strike="noStrike" baseline="0" dirty="0">
                <a:solidFill>
                  <a:schemeClr val="bg1"/>
                </a:solidFill>
                <a:latin typeface="Roboto" panose="02000000000000000000" pitchFamily="2" charset="0"/>
                <a:ea typeface="Roboto" panose="02000000000000000000" pitchFamily="2" charset="0"/>
              </a:rPr>
              <a:t>   understand which one will give us the best result</a:t>
            </a:r>
            <a:r>
              <a:rPr lang="en-US" sz="1800" b="0" i="0" u="none" strike="noStrike" baseline="0" dirty="0">
                <a:solidFill>
                  <a:schemeClr val="bg1"/>
                </a:solidFill>
                <a:latin typeface="Roboto" panose="02000000000000000000" pitchFamily="2" charset="0"/>
                <a:ea typeface="Roboto" panose="02000000000000000000" pitchFamily="2" charset="0"/>
              </a:rPr>
              <a:t>.</a:t>
            </a:r>
            <a:endParaRPr lang="en-IN"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8747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1589-D2FF-4B17-ACEA-FF978C2AF7D7}"/>
              </a:ext>
            </a:extLst>
          </p:cNvPr>
          <p:cNvSpPr>
            <a:spLocks noGrp="1"/>
          </p:cNvSpPr>
          <p:nvPr>
            <p:ph type="ctrTitle"/>
          </p:nvPr>
        </p:nvSpPr>
        <p:spPr>
          <a:xfrm>
            <a:off x="311708" y="127591"/>
            <a:ext cx="8520600" cy="478465"/>
          </a:xfrm>
        </p:spPr>
        <p:txBody>
          <a:bodyPr/>
          <a:lstStyle/>
          <a:p>
            <a:r>
              <a:rPr lang="en-US" sz="3200" dirty="0"/>
              <a:t>Data Summary</a:t>
            </a:r>
            <a:endParaRPr lang="en-IN" sz="3200" dirty="0"/>
          </a:p>
        </p:txBody>
      </p:sp>
      <p:sp>
        <p:nvSpPr>
          <p:cNvPr id="3" name="Subtitle 2">
            <a:extLst>
              <a:ext uri="{FF2B5EF4-FFF2-40B4-BE49-F238E27FC236}">
                <a16:creationId xmlns:a16="http://schemas.microsoft.com/office/drawing/2014/main" id="{EA47ABAD-521F-4F4B-B19E-2BF1130CF0BA}"/>
              </a:ext>
            </a:extLst>
          </p:cNvPr>
          <p:cNvSpPr>
            <a:spLocks noGrp="1"/>
          </p:cNvSpPr>
          <p:nvPr>
            <p:ph type="subTitle" idx="1"/>
          </p:nvPr>
        </p:nvSpPr>
        <p:spPr>
          <a:xfrm>
            <a:off x="311700" y="531628"/>
            <a:ext cx="8520600" cy="7081283"/>
          </a:xfrm>
        </p:spPr>
        <p:txBody>
          <a:bodyPr/>
          <a:lstStyle/>
          <a:p>
            <a:pPr algn="l"/>
            <a:r>
              <a:rPr lang="en-US" sz="2300" b="0" i="0" dirty="0">
                <a:solidFill>
                  <a:schemeClr val="bg1"/>
                </a:solidFill>
                <a:effectLst/>
                <a:latin typeface="Roboto" panose="02000000000000000000" pitchFamily="2" charset="0"/>
              </a:rPr>
              <a:t>We have Yes Bank monthly stock price dataset. It has following features (Columns):</a:t>
            </a:r>
          </a:p>
          <a:p>
            <a:pPr algn="l"/>
            <a:r>
              <a:rPr lang="en-US" sz="2300" b="1" i="0" dirty="0">
                <a:solidFill>
                  <a:schemeClr val="bg1"/>
                </a:solidFill>
                <a:effectLst/>
                <a:latin typeface="Roboto" panose="02000000000000000000" pitchFamily="2" charset="0"/>
              </a:rPr>
              <a:t>1) </a:t>
            </a:r>
            <a:r>
              <a:rPr lang="en-US" sz="2300" b="1" i="0" u="sng" dirty="0">
                <a:solidFill>
                  <a:schemeClr val="bg1"/>
                </a:solidFill>
                <a:effectLst/>
                <a:latin typeface="Roboto" panose="02000000000000000000" pitchFamily="2" charset="0"/>
              </a:rPr>
              <a:t>Open</a:t>
            </a:r>
            <a:r>
              <a:rPr lang="en-US" sz="2300" b="0" i="0" dirty="0">
                <a:solidFill>
                  <a:schemeClr val="bg1"/>
                </a:solidFill>
                <a:effectLst/>
                <a:latin typeface="Roboto" panose="02000000000000000000" pitchFamily="2" charset="0"/>
              </a:rPr>
              <a:t> : Opening price of the stock of particular day</a:t>
            </a:r>
          </a:p>
          <a:p>
            <a:pPr algn="l"/>
            <a:r>
              <a:rPr lang="en-US" sz="2300" b="1" i="0" dirty="0">
                <a:solidFill>
                  <a:schemeClr val="bg1"/>
                </a:solidFill>
                <a:effectLst/>
                <a:latin typeface="Roboto" panose="02000000000000000000" pitchFamily="2" charset="0"/>
              </a:rPr>
              <a:t>2) </a:t>
            </a:r>
            <a:r>
              <a:rPr lang="en-US" sz="2300" b="1" i="0" u="sng" dirty="0">
                <a:solidFill>
                  <a:schemeClr val="bg1"/>
                </a:solidFill>
                <a:effectLst/>
                <a:latin typeface="Roboto" panose="02000000000000000000" pitchFamily="2" charset="0"/>
              </a:rPr>
              <a:t>High</a:t>
            </a:r>
            <a:r>
              <a:rPr lang="en-US" sz="2300" b="0" i="0" dirty="0">
                <a:solidFill>
                  <a:schemeClr val="bg1"/>
                </a:solidFill>
                <a:effectLst/>
                <a:latin typeface="Roboto" panose="02000000000000000000" pitchFamily="2" charset="0"/>
              </a:rPr>
              <a:t> : It's the highest price at which a stock traded during a period</a:t>
            </a:r>
          </a:p>
          <a:p>
            <a:pPr algn="l"/>
            <a:r>
              <a:rPr lang="en-US" sz="2300" b="1" i="0" dirty="0">
                <a:solidFill>
                  <a:schemeClr val="bg1"/>
                </a:solidFill>
                <a:effectLst/>
                <a:latin typeface="Roboto" panose="02000000000000000000" pitchFamily="2" charset="0"/>
              </a:rPr>
              <a:t>3) </a:t>
            </a:r>
            <a:r>
              <a:rPr lang="en-US" sz="2300" b="1" i="0" u="sng" dirty="0">
                <a:solidFill>
                  <a:schemeClr val="bg1"/>
                </a:solidFill>
                <a:effectLst/>
                <a:latin typeface="Roboto" panose="02000000000000000000" pitchFamily="2" charset="0"/>
              </a:rPr>
              <a:t>Low</a:t>
            </a:r>
            <a:r>
              <a:rPr lang="en-US" sz="2300" b="0" i="0" dirty="0">
                <a:solidFill>
                  <a:schemeClr val="bg1"/>
                </a:solidFill>
                <a:effectLst/>
                <a:latin typeface="Roboto" panose="02000000000000000000" pitchFamily="2" charset="0"/>
              </a:rPr>
              <a:t> : It’s the lowest price at which stock traded during a period</a:t>
            </a:r>
          </a:p>
          <a:p>
            <a:pPr algn="l"/>
            <a:r>
              <a:rPr lang="en-US" sz="2300" b="1" i="0" dirty="0">
                <a:solidFill>
                  <a:schemeClr val="bg1"/>
                </a:solidFill>
                <a:effectLst/>
                <a:latin typeface="Roboto" panose="02000000000000000000" pitchFamily="2" charset="0"/>
              </a:rPr>
              <a:t>4) </a:t>
            </a:r>
            <a:r>
              <a:rPr lang="en-US" sz="2300" b="1" i="0" u="sng" dirty="0">
                <a:solidFill>
                  <a:schemeClr val="bg1"/>
                </a:solidFill>
                <a:effectLst/>
                <a:latin typeface="Roboto" panose="02000000000000000000" pitchFamily="2" charset="0"/>
              </a:rPr>
              <a:t>Close</a:t>
            </a:r>
            <a:r>
              <a:rPr lang="en-US" sz="2300" b="0" i="0" dirty="0">
                <a:solidFill>
                  <a:schemeClr val="bg1"/>
                </a:solidFill>
                <a:effectLst/>
                <a:latin typeface="Roboto" panose="02000000000000000000" pitchFamily="2" charset="0"/>
              </a:rPr>
              <a:t> : Closing price of a stock at the end of a Trading Day</a:t>
            </a:r>
          </a:p>
          <a:p>
            <a:pPr algn="l"/>
            <a:r>
              <a:rPr lang="en-US" sz="2300" b="1" i="0" dirty="0">
                <a:solidFill>
                  <a:schemeClr val="bg1"/>
                </a:solidFill>
                <a:effectLst/>
                <a:latin typeface="Roboto" panose="02000000000000000000" pitchFamily="2" charset="0"/>
              </a:rPr>
              <a:t>5) </a:t>
            </a:r>
            <a:r>
              <a:rPr lang="en-US" sz="2300" b="1" i="0" u="sng" dirty="0">
                <a:solidFill>
                  <a:schemeClr val="bg1"/>
                </a:solidFill>
                <a:effectLst/>
                <a:latin typeface="Roboto" panose="02000000000000000000" pitchFamily="2" charset="0"/>
              </a:rPr>
              <a:t>Date</a:t>
            </a:r>
            <a:r>
              <a:rPr lang="en-US" sz="2300" b="0" i="0" dirty="0">
                <a:solidFill>
                  <a:schemeClr val="bg1"/>
                </a:solidFill>
                <a:effectLst/>
                <a:latin typeface="Roboto" panose="02000000000000000000" pitchFamily="2" charset="0"/>
              </a:rPr>
              <a:t> : We will use it as a index</a:t>
            </a:r>
          </a:p>
          <a:p>
            <a:pPr algn="l"/>
            <a:r>
              <a:rPr lang="en-US" sz="2400" b="0" i="0" dirty="0">
                <a:solidFill>
                  <a:schemeClr val="bg1"/>
                </a:solidFill>
                <a:effectLst/>
                <a:latin typeface="Roboto" panose="02000000000000000000" pitchFamily="2" charset="0"/>
              </a:rPr>
              <a:t> </a:t>
            </a:r>
          </a:p>
          <a:p>
            <a:pPr algn="l"/>
            <a:r>
              <a:rPr lang="en-US" sz="1800" dirty="0">
                <a:solidFill>
                  <a:schemeClr val="bg1"/>
                </a:solidFill>
                <a:latin typeface="Roboto" panose="02000000000000000000" pitchFamily="2" charset="0"/>
              </a:rPr>
              <a:t>Note: ‘Close’ will be our Dependent variable &amp; Others will be independent.</a:t>
            </a:r>
            <a:endParaRPr lang="en-US" sz="1800" b="0" i="0" dirty="0">
              <a:solidFill>
                <a:schemeClr val="bg1"/>
              </a:solidFill>
              <a:effectLst/>
              <a:latin typeface="Roboto" panose="02000000000000000000" pitchFamily="2" charset="0"/>
            </a:endParaRPr>
          </a:p>
          <a:p>
            <a:endParaRPr lang="en-IN" dirty="0">
              <a:solidFill>
                <a:schemeClr val="bg1"/>
              </a:solidFill>
            </a:endParaRPr>
          </a:p>
        </p:txBody>
      </p:sp>
    </p:spTree>
    <p:extLst>
      <p:ext uri="{BB962C8B-B14F-4D97-AF65-F5344CB8AC3E}">
        <p14:creationId xmlns:p14="http://schemas.microsoft.com/office/powerpoint/2010/main" val="158241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2D0F-6E4C-436B-997A-07B95338E675}"/>
              </a:ext>
            </a:extLst>
          </p:cNvPr>
          <p:cNvSpPr>
            <a:spLocks noGrp="1"/>
          </p:cNvSpPr>
          <p:nvPr>
            <p:ph type="ctrTitle"/>
          </p:nvPr>
        </p:nvSpPr>
        <p:spPr>
          <a:xfrm>
            <a:off x="311708" y="265814"/>
            <a:ext cx="8520600" cy="478465"/>
          </a:xfrm>
        </p:spPr>
        <p:txBody>
          <a:bodyPr/>
          <a:lstStyle/>
          <a:p>
            <a:r>
              <a:rPr lang="en-US" sz="3200" dirty="0"/>
              <a:t>Exploratory Data Analysis(EDA)</a:t>
            </a:r>
            <a:endParaRPr lang="en-IN" sz="3200" dirty="0"/>
          </a:p>
        </p:txBody>
      </p:sp>
      <p:sp>
        <p:nvSpPr>
          <p:cNvPr id="3" name="Subtitle 2">
            <a:extLst>
              <a:ext uri="{FF2B5EF4-FFF2-40B4-BE49-F238E27FC236}">
                <a16:creationId xmlns:a16="http://schemas.microsoft.com/office/drawing/2014/main" id="{3D1B89DB-6107-46F1-8AA5-61EF3EAC72D8}"/>
              </a:ext>
            </a:extLst>
          </p:cNvPr>
          <p:cNvSpPr>
            <a:spLocks noGrp="1"/>
          </p:cNvSpPr>
          <p:nvPr>
            <p:ph type="subTitle" idx="1"/>
          </p:nvPr>
        </p:nvSpPr>
        <p:spPr>
          <a:xfrm>
            <a:off x="311700" y="644587"/>
            <a:ext cx="8520600" cy="4233099"/>
          </a:xfrm>
        </p:spPr>
        <p:txBody>
          <a:bodyPr/>
          <a:lstStyle/>
          <a:p>
            <a:r>
              <a:rPr lang="en-US" sz="1800" dirty="0">
                <a:solidFill>
                  <a:schemeClr val="accent2"/>
                </a:solidFill>
              </a:rPr>
              <a:t>Let’s Visualize dependent variable</a:t>
            </a:r>
            <a:endParaRPr lang="en-IN" sz="1800" dirty="0">
              <a:solidFill>
                <a:schemeClr val="accent2"/>
              </a:solidFill>
            </a:endParaRPr>
          </a:p>
        </p:txBody>
      </p:sp>
      <p:pic>
        <p:nvPicPr>
          <p:cNvPr id="1026" name="Picture 2">
            <a:extLst>
              <a:ext uri="{FF2B5EF4-FFF2-40B4-BE49-F238E27FC236}">
                <a16:creationId xmlns:a16="http://schemas.microsoft.com/office/drawing/2014/main" id="{E761568F-A89B-4879-8C3F-230723E05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988828"/>
            <a:ext cx="8001000" cy="382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25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6898-D8F7-4240-BAD6-CA9EC05F3508}"/>
              </a:ext>
            </a:extLst>
          </p:cNvPr>
          <p:cNvSpPr>
            <a:spLocks noGrp="1"/>
          </p:cNvSpPr>
          <p:nvPr>
            <p:ph type="title"/>
          </p:nvPr>
        </p:nvSpPr>
        <p:spPr>
          <a:xfrm>
            <a:off x="490249" y="85060"/>
            <a:ext cx="8058327" cy="489098"/>
          </a:xfrm>
        </p:spPr>
        <p:txBody>
          <a:bodyPr/>
          <a:lstStyle/>
          <a:p>
            <a:r>
              <a:rPr lang="en-US" sz="2800" dirty="0"/>
              <a:t>Distribution of ‘Low’</a:t>
            </a:r>
            <a:endParaRPr lang="en-IN" sz="2800" dirty="0"/>
          </a:p>
        </p:txBody>
      </p:sp>
      <p:pic>
        <p:nvPicPr>
          <p:cNvPr id="4098" name="Picture 2">
            <a:extLst>
              <a:ext uri="{FF2B5EF4-FFF2-40B4-BE49-F238E27FC236}">
                <a16:creationId xmlns:a16="http://schemas.microsoft.com/office/drawing/2014/main" id="{666B5BFA-1386-45FC-863A-7538942C8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2381"/>
            <a:ext cx="8858250" cy="412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12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AD59-D262-433E-8795-5C10205B1236}"/>
              </a:ext>
            </a:extLst>
          </p:cNvPr>
          <p:cNvSpPr>
            <a:spLocks noGrp="1"/>
          </p:cNvSpPr>
          <p:nvPr>
            <p:ph type="title"/>
          </p:nvPr>
        </p:nvSpPr>
        <p:spPr>
          <a:xfrm>
            <a:off x="490250" y="223284"/>
            <a:ext cx="6367800" cy="329609"/>
          </a:xfrm>
        </p:spPr>
        <p:txBody>
          <a:bodyPr/>
          <a:lstStyle/>
          <a:p>
            <a:r>
              <a:rPr lang="en-US" sz="2800" dirty="0"/>
              <a:t>Distribution of ‘High’</a:t>
            </a:r>
            <a:endParaRPr lang="en-IN" sz="2800" dirty="0"/>
          </a:p>
        </p:txBody>
      </p:sp>
      <p:pic>
        <p:nvPicPr>
          <p:cNvPr id="5122" name="Picture 2">
            <a:extLst>
              <a:ext uri="{FF2B5EF4-FFF2-40B4-BE49-F238E27FC236}">
                <a16:creationId xmlns:a16="http://schemas.microsoft.com/office/drawing/2014/main" id="{989ED19A-33C0-4CBA-AC47-87408ACCB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9219"/>
            <a:ext cx="8995144" cy="417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39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F219-63EA-4294-8E93-A601D9952D94}"/>
              </a:ext>
            </a:extLst>
          </p:cNvPr>
          <p:cNvSpPr>
            <a:spLocks noGrp="1"/>
          </p:cNvSpPr>
          <p:nvPr>
            <p:ph type="title"/>
          </p:nvPr>
        </p:nvSpPr>
        <p:spPr>
          <a:xfrm>
            <a:off x="490250" y="138224"/>
            <a:ext cx="6367800" cy="510362"/>
          </a:xfrm>
        </p:spPr>
        <p:txBody>
          <a:bodyPr/>
          <a:lstStyle/>
          <a:p>
            <a:r>
              <a:rPr lang="en-US" sz="2800" dirty="0"/>
              <a:t>Distribution of ‘Open’</a:t>
            </a:r>
            <a:endParaRPr lang="en-IN" sz="2800" dirty="0"/>
          </a:p>
        </p:txBody>
      </p:sp>
      <p:pic>
        <p:nvPicPr>
          <p:cNvPr id="6146" name="Picture 2">
            <a:extLst>
              <a:ext uri="{FF2B5EF4-FFF2-40B4-BE49-F238E27FC236}">
                <a16:creationId xmlns:a16="http://schemas.microsoft.com/office/drawing/2014/main" id="{66781D82-CA34-4B72-8DC9-783662D5F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0" y="648587"/>
            <a:ext cx="9112102" cy="410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09442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434</TotalTime>
  <Words>1187</Words>
  <Application>Microsoft Office PowerPoint</Application>
  <PresentationFormat>On-screen Show (16:9)</PresentationFormat>
  <Paragraphs>163</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ArialMT</vt:lpstr>
      <vt:lpstr>Roboto</vt:lpstr>
      <vt:lpstr>Montserrat</vt:lpstr>
      <vt:lpstr>Simple Light</vt:lpstr>
      <vt:lpstr>           Capstone Project-2 Yes Bank Stock Closing Price Prediction  Team Members  Mohd Danish Huzaifa Khan Arbaaz Malik Abdul Rahman Talha</vt:lpstr>
      <vt:lpstr>   </vt:lpstr>
      <vt:lpstr>Overview &amp; Objective</vt:lpstr>
      <vt:lpstr>Data Pipeline</vt:lpstr>
      <vt:lpstr>Data Summary</vt:lpstr>
      <vt:lpstr>Exploratory Data Analysis(EDA)</vt:lpstr>
      <vt:lpstr>Distribution of ‘Low’</vt:lpstr>
      <vt:lpstr>Distribution of ‘High’</vt:lpstr>
      <vt:lpstr>Distribution of ‘Open’</vt:lpstr>
      <vt:lpstr>Distribution of ‘Close’        (Dependent)</vt:lpstr>
      <vt:lpstr>Transformation of Data</vt:lpstr>
      <vt:lpstr>(Cont..)</vt:lpstr>
      <vt:lpstr>(Cont..)</vt:lpstr>
      <vt:lpstr>Correlation of ‘Closing Price’ with Independent Features:</vt:lpstr>
      <vt:lpstr>(Cont..)</vt:lpstr>
      <vt:lpstr>Correlation Matrix</vt:lpstr>
      <vt:lpstr>PowerPoint Presentation</vt:lpstr>
      <vt:lpstr>Model Selection</vt:lpstr>
      <vt:lpstr>Linear Regression</vt:lpstr>
      <vt:lpstr>Ridge Regression</vt:lpstr>
      <vt:lpstr>Lasso Regression</vt:lpstr>
      <vt:lpstr>Elastic Net Regression Before Cross Validation:</vt:lpstr>
      <vt:lpstr>Comparispn among all Model predictions in one graph:</vt:lpstr>
      <vt:lpstr>Final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Yes Bank Stock Closing Price Prediction  Team Members  Mohd Danish Huzaifa Khan Arbaaz Malik Abdul Rahman Talha</dc:title>
  <dc:creator>admin</dc:creator>
  <cp:lastModifiedBy>Abdul Rahman Talha</cp:lastModifiedBy>
  <cp:revision>27</cp:revision>
  <dcterms:modified xsi:type="dcterms:W3CDTF">2021-11-25T19:19:11Z</dcterms:modified>
</cp:coreProperties>
</file>