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ira Sans" panose="020B0503050000020004" pitchFamily="34" charset="0"/>
      <p:regular r:id="rId18"/>
      <p:bold r:id="rId19"/>
      <p:italic r:id="rId20"/>
      <p:boldItalic r:id="rId21"/>
    </p:embeddedFont>
    <p:embeddedFont>
      <p:font typeface="Nerko One" panose="020B0604020202020204" charset="0"/>
      <p:regular r:id="rId22"/>
    </p:embeddedFont>
    <p:embeddedFont>
      <p:font typeface="Patrick Hand" panose="000005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2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1a33e688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1a33e68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7f0260cb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27f0260c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27f0260cb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27f0260c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7f0260cb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f0260c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27f0260cb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27f0260cb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ccf98d63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ccf98d6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169480dc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169480d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81a33e688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81a33e68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81a33e688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81a33e68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1a33e688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1a33e68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69131563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69131563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1a33e688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81a33e68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1a33e688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1a33e68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69131563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6913156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67516" y="873325"/>
            <a:ext cx="4677600" cy="29484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467516" y="3966000"/>
            <a:ext cx="4677600" cy="409800"/>
          </a:xfrm>
          <a:prstGeom prst="rect">
            <a:avLst/>
          </a:prstGeom>
        </p:spPr>
        <p:txBody>
          <a:bodyPr spcFirstLastPara="1" wrap="square" lIns="91425" tIns="0" rIns="91425"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978960" flipH="1">
            <a:off x="-141504" y="4172891"/>
            <a:ext cx="854328" cy="1152914"/>
            <a:chOff x="1326575" y="1917600"/>
            <a:chExt cx="436125" cy="588550"/>
          </a:xfrm>
        </p:grpSpPr>
        <p:sp>
          <p:nvSpPr>
            <p:cNvPr id="12" name="Google Shape;12;p2"/>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2700000" flipH="1">
            <a:off x="3317505" y="4146231"/>
            <a:ext cx="722202" cy="971955"/>
            <a:chOff x="1510742" y="872255"/>
            <a:chExt cx="722209" cy="971965"/>
          </a:xfrm>
        </p:grpSpPr>
        <p:sp>
          <p:nvSpPr>
            <p:cNvPr id="26" name="Google Shape;26;p2"/>
            <p:cNvSpPr/>
            <p:nvPr/>
          </p:nvSpPr>
          <p:spPr>
            <a:xfrm>
              <a:off x="1542291" y="1370812"/>
              <a:ext cx="310553" cy="352487"/>
            </a:xfrm>
            <a:custGeom>
              <a:avLst/>
              <a:gdLst/>
              <a:ahLst/>
              <a:cxnLst/>
              <a:rect l="l" t="t" r="r" b="b"/>
              <a:pathLst>
                <a:path w="5532" h="6279" extrusionOk="0">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10742" y="872255"/>
              <a:ext cx="722209" cy="971965"/>
            </a:xfrm>
            <a:custGeom>
              <a:avLst/>
              <a:gdLst/>
              <a:ahLst/>
              <a:cxnLst/>
              <a:rect l="l" t="t" r="r" b="b"/>
              <a:pathLst>
                <a:path w="12865" h="17314" extrusionOk="0">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7199276" flipH="1">
            <a:off x="530968" y="-324071"/>
            <a:ext cx="382812" cy="1087745"/>
            <a:chOff x="2114525" y="3893292"/>
            <a:chExt cx="382825" cy="1087784"/>
          </a:xfrm>
        </p:grpSpPr>
        <p:sp>
          <p:nvSpPr>
            <p:cNvPr id="29" name="Google Shape;29;p2"/>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08549" y="1602522"/>
            <a:ext cx="430862" cy="343037"/>
            <a:chOff x="1376700" y="1639725"/>
            <a:chExt cx="275100" cy="219025"/>
          </a:xfrm>
        </p:grpSpPr>
        <p:sp>
          <p:nvSpPr>
            <p:cNvPr id="53" name="Google Shape;53;p2"/>
            <p:cNvSpPr/>
            <p:nvPr/>
          </p:nvSpPr>
          <p:spPr>
            <a:xfrm>
              <a:off x="1381100" y="1661525"/>
              <a:ext cx="147875" cy="133650"/>
            </a:xfrm>
            <a:custGeom>
              <a:avLst/>
              <a:gdLst/>
              <a:ahLst/>
              <a:cxnLst/>
              <a:rect l="l" t="t" r="r" b="b"/>
              <a:pathLst>
                <a:path w="5915" h="5346" extrusionOk="0">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76700" y="1639725"/>
              <a:ext cx="275100" cy="219025"/>
            </a:xfrm>
            <a:custGeom>
              <a:avLst/>
              <a:gdLst/>
              <a:ahLst/>
              <a:cxnLst/>
              <a:rect l="l" t="t" r="r" b="b"/>
              <a:pathLst>
                <a:path w="11004" h="8761" extrusionOk="0">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491510" y="421588"/>
            <a:ext cx="239754" cy="235827"/>
          </a:xfrm>
          <a:custGeom>
            <a:avLst/>
            <a:gdLst/>
            <a:ahLst/>
            <a:cxnLst/>
            <a:rect l="l" t="t" r="r" b="b"/>
            <a:pathLst>
              <a:path w="6593" h="6485" extrusionOk="0">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rot="1795654">
            <a:off x="8211851" y="3824535"/>
            <a:ext cx="580501" cy="1606435"/>
            <a:chOff x="1806525" y="1557050"/>
            <a:chExt cx="276350" cy="764750"/>
          </a:xfrm>
        </p:grpSpPr>
        <p:sp>
          <p:nvSpPr>
            <p:cNvPr id="57" name="Google Shape;57;p2"/>
            <p:cNvSpPr/>
            <p:nvPr/>
          </p:nvSpPr>
          <p:spPr>
            <a:xfrm>
              <a:off x="1869200" y="1831825"/>
              <a:ext cx="169825" cy="197675"/>
            </a:xfrm>
            <a:custGeom>
              <a:avLst/>
              <a:gdLst/>
              <a:ahLst/>
              <a:cxnLst/>
              <a:rect l="l" t="t" r="r" b="b"/>
              <a:pathLst>
                <a:path w="6793" h="7907" extrusionOk="0">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806525" y="1624850"/>
              <a:ext cx="276350" cy="696950"/>
            </a:xfrm>
            <a:custGeom>
              <a:avLst/>
              <a:gdLst/>
              <a:ahLst/>
              <a:cxnLst/>
              <a:rect l="l" t="t" r="r" b="b"/>
              <a:pathLst>
                <a:path w="11054" h="27878" extrusionOk="0">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41875" y="1557050"/>
              <a:ext cx="10050" cy="39500"/>
            </a:xfrm>
            <a:custGeom>
              <a:avLst/>
              <a:gdLst/>
              <a:ahLst/>
              <a:cxnLst/>
              <a:rect l="l" t="t" r="r" b="b"/>
              <a:pathLst>
                <a:path w="402" h="1580" extrusionOk="0">
                  <a:moveTo>
                    <a:pt x="226" y="0"/>
                  </a:moveTo>
                  <a:cubicBezTo>
                    <a:pt x="50" y="526"/>
                    <a:pt x="0" y="1053"/>
                    <a:pt x="226" y="1579"/>
                  </a:cubicBezTo>
                  <a:cubicBezTo>
                    <a:pt x="401" y="1028"/>
                    <a:pt x="401" y="50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62550" y="1583975"/>
              <a:ext cx="30100" cy="19475"/>
            </a:xfrm>
            <a:custGeom>
              <a:avLst/>
              <a:gdLst/>
              <a:ahLst/>
              <a:cxnLst/>
              <a:rect l="l" t="t" r="r" b="b"/>
              <a:pathLst>
                <a:path w="1204" h="779" extrusionOk="0">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96750" y="1584600"/>
              <a:ext cx="29475" cy="18775"/>
            </a:xfrm>
            <a:custGeom>
              <a:avLst/>
              <a:gdLst/>
              <a:ahLst/>
              <a:cxnLst/>
              <a:rect l="l" t="t" r="r" b="b"/>
              <a:pathLst>
                <a:path w="1179" h="751" extrusionOk="0">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894875" y="1625975"/>
              <a:ext cx="24475" cy="17200"/>
            </a:xfrm>
            <a:custGeom>
              <a:avLst/>
              <a:gdLst/>
              <a:ahLst/>
              <a:cxnLst/>
              <a:rect l="l" t="t" r="r" b="b"/>
              <a:pathLst>
                <a:path w="979" h="688" extrusionOk="0">
                  <a:moveTo>
                    <a:pt x="978" y="0"/>
                  </a:moveTo>
                  <a:cubicBezTo>
                    <a:pt x="527" y="150"/>
                    <a:pt x="226" y="276"/>
                    <a:pt x="1" y="652"/>
                  </a:cubicBezTo>
                  <a:cubicBezTo>
                    <a:pt x="86" y="675"/>
                    <a:pt x="168" y="688"/>
                    <a:pt x="246" y="688"/>
                  </a:cubicBezTo>
                  <a:cubicBezTo>
                    <a:pt x="578" y="688"/>
                    <a:pt x="836" y="467"/>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971325" y="1627225"/>
              <a:ext cx="25075" cy="15650"/>
            </a:xfrm>
            <a:custGeom>
              <a:avLst/>
              <a:gdLst/>
              <a:ahLst/>
              <a:cxnLst/>
              <a:rect l="l" t="t" r="r" b="b"/>
              <a:pathLst>
                <a:path w="1003" h="626" extrusionOk="0">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77325" y="1857125"/>
              <a:ext cx="32000" cy="31850"/>
            </a:xfrm>
            <a:custGeom>
              <a:avLst/>
              <a:gdLst/>
              <a:ahLst/>
              <a:cxnLst/>
              <a:rect l="l" t="t" r="r" b="b"/>
              <a:pathLst>
                <a:path w="1280" h="1274" extrusionOk="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888600" y="1931725"/>
              <a:ext cx="16325" cy="23875"/>
            </a:xfrm>
            <a:custGeom>
              <a:avLst/>
              <a:gdLst/>
              <a:ahLst/>
              <a:cxnLst/>
              <a:rect l="l" t="t" r="r" b="b"/>
              <a:pathLst>
                <a:path w="653" h="955" extrusionOk="0">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11"/>
          <p:cNvSpPr txBox="1">
            <a:spLocks noGrp="1"/>
          </p:cNvSpPr>
          <p:nvPr>
            <p:ph type="title" hasCustomPrompt="1"/>
          </p:nvPr>
        </p:nvSpPr>
        <p:spPr>
          <a:xfrm>
            <a:off x="1807975" y="2063175"/>
            <a:ext cx="5528100" cy="1342800"/>
          </a:xfrm>
          <a:prstGeom prst="rect">
            <a:avLst/>
          </a:prstGeom>
        </p:spPr>
        <p:txBody>
          <a:bodyPr spcFirstLastPara="1" wrap="square" lIns="91425" tIns="0" rIns="91425" bIns="0" anchor="b"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7" name="Google Shape;167;p11"/>
          <p:cNvSpPr txBox="1">
            <a:spLocks noGrp="1"/>
          </p:cNvSpPr>
          <p:nvPr>
            <p:ph type="subTitle" idx="1"/>
          </p:nvPr>
        </p:nvSpPr>
        <p:spPr>
          <a:xfrm>
            <a:off x="1679525" y="3460900"/>
            <a:ext cx="5784900" cy="3174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720000" y="2838375"/>
            <a:ext cx="3805200" cy="841800"/>
          </a:xfrm>
          <a:prstGeom prst="rect">
            <a:avLst/>
          </a:prstGeom>
        </p:spPr>
        <p:txBody>
          <a:bodyPr spcFirstLastPara="1" wrap="square" lIns="91425" tIns="0" rIns="91425" bIns="0" anchor="ctr" anchorCtr="0">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720000" y="1043500"/>
            <a:ext cx="3805200" cy="1378800"/>
          </a:xfrm>
          <a:prstGeom prst="rect">
            <a:avLst/>
          </a:prstGeom>
        </p:spPr>
        <p:txBody>
          <a:bodyPr spcFirstLastPara="1" wrap="square" lIns="91425" tIns="0" rIns="91425"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3"/>
          <p:cNvSpPr txBox="1">
            <a:spLocks noGrp="1"/>
          </p:cNvSpPr>
          <p:nvPr>
            <p:ph type="subTitle" idx="1"/>
          </p:nvPr>
        </p:nvSpPr>
        <p:spPr>
          <a:xfrm>
            <a:off x="1297650" y="3793700"/>
            <a:ext cx="2649900" cy="5349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body" idx="1"/>
          </p:nvPr>
        </p:nvSpPr>
        <p:spPr>
          <a:xfrm>
            <a:off x="1455900" y="1426800"/>
            <a:ext cx="6232200" cy="3181800"/>
          </a:xfrm>
          <a:prstGeom prst="rect">
            <a:avLst/>
          </a:prstGeom>
        </p:spPr>
        <p:txBody>
          <a:bodyPr spcFirstLastPara="1" wrap="square" lIns="91425" tIns="0" rIns="91425" bIns="0"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2" name="Google Shape;72;p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grpSp>
        <p:nvGrpSpPr>
          <p:cNvPr id="73" name="Google Shape;73;p4"/>
          <p:cNvGrpSpPr/>
          <p:nvPr/>
        </p:nvGrpSpPr>
        <p:grpSpPr>
          <a:xfrm rot="8100000">
            <a:off x="4321853" y="4813903"/>
            <a:ext cx="1040136" cy="562860"/>
            <a:chOff x="4936850" y="4568865"/>
            <a:chExt cx="902327" cy="488286"/>
          </a:xfrm>
        </p:grpSpPr>
        <p:sp>
          <p:nvSpPr>
            <p:cNvPr id="74" name="Google Shape;74;p4"/>
            <p:cNvSpPr/>
            <p:nvPr/>
          </p:nvSpPr>
          <p:spPr>
            <a:xfrm>
              <a:off x="4974926" y="4959493"/>
              <a:ext cx="44127" cy="42943"/>
            </a:xfrm>
            <a:custGeom>
              <a:avLst/>
              <a:gdLst/>
              <a:ahLst/>
              <a:cxnLst/>
              <a:rect l="l" t="t" r="r" b="b"/>
              <a:pathLst>
                <a:path w="671" h="653" extrusionOk="0">
                  <a:moveTo>
                    <a:pt x="1" y="1"/>
                  </a:moveTo>
                  <a:cubicBezTo>
                    <a:pt x="99" y="295"/>
                    <a:pt x="358" y="509"/>
                    <a:pt x="670" y="652"/>
                  </a:cubicBezTo>
                  <a:cubicBezTo>
                    <a:pt x="429" y="465"/>
                    <a:pt x="197" y="24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938560" y="4568865"/>
              <a:ext cx="772118" cy="279819"/>
            </a:xfrm>
            <a:custGeom>
              <a:avLst/>
              <a:gdLst/>
              <a:ahLst/>
              <a:cxnLst/>
              <a:rect l="l" t="t" r="r" b="b"/>
              <a:pathLst>
                <a:path w="11741" h="4255" extrusionOk="0">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936850" y="4616871"/>
              <a:ext cx="902327" cy="440280"/>
            </a:xfrm>
            <a:custGeom>
              <a:avLst/>
              <a:gdLst/>
              <a:ahLst/>
              <a:cxnLst/>
              <a:rect l="l" t="t" r="r" b="b"/>
              <a:pathLst>
                <a:path w="13721" h="6695" extrusionOk="0">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201412" y="4705387"/>
              <a:ext cx="352092" cy="284357"/>
            </a:xfrm>
            <a:custGeom>
              <a:avLst/>
              <a:gdLst/>
              <a:ahLst/>
              <a:cxnLst/>
              <a:rect l="l" t="t" r="r" b="b"/>
              <a:pathLst>
                <a:path w="5354" h="4324" extrusionOk="0">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5192271" y="4961532"/>
              <a:ext cx="33276" cy="24661"/>
            </a:xfrm>
            <a:custGeom>
              <a:avLst/>
              <a:gdLst/>
              <a:ahLst/>
              <a:cxnLst/>
              <a:rect l="l" t="t" r="r" b="b"/>
              <a:pathLst>
                <a:path w="506" h="375" extrusionOk="0">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5126377" y="4954363"/>
              <a:ext cx="33144" cy="24529"/>
            </a:xfrm>
            <a:custGeom>
              <a:avLst/>
              <a:gdLst/>
              <a:ahLst/>
              <a:cxnLst/>
              <a:rect l="l" t="t" r="r" b="b"/>
              <a:pathLst>
                <a:path w="504" h="373" extrusionOk="0">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057984" y="4936082"/>
              <a:ext cx="33407" cy="24792"/>
            </a:xfrm>
            <a:custGeom>
              <a:avLst/>
              <a:gdLst/>
              <a:ahLst/>
              <a:cxnLst/>
              <a:rect l="l" t="t" r="r" b="b"/>
              <a:pathLst>
                <a:path w="508" h="377" extrusionOk="0">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144527" y="4905305"/>
              <a:ext cx="33605" cy="24332"/>
            </a:xfrm>
            <a:custGeom>
              <a:avLst/>
              <a:gdLst/>
              <a:ahLst/>
              <a:cxnLst/>
              <a:rect l="l" t="t" r="r" b="b"/>
              <a:pathLst>
                <a:path w="511" h="370" extrusionOk="0">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169188" y="4850196"/>
              <a:ext cx="29330" cy="24595"/>
            </a:xfrm>
            <a:custGeom>
              <a:avLst/>
              <a:gdLst/>
              <a:ahLst/>
              <a:cxnLst/>
              <a:rect l="l" t="t" r="r" b="b"/>
              <a:pathLst>
                <a:path w="446" h="374" extrusionOk="0">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130323" y="4794166"/>
              <a:ext cx="33276" cy="24595"/>
            </a:xfrm>
            <a:custGeom>
              <a:avLst/>
              <a:gdLst/>
              <a:ahLst/>
              <a:cxnLst/>
              <a:rect l="l" t="t" r="r" b="b"/>
              <a:pathLst>
                <a:path w="506" h="374" extrusionOk="0">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116052" y="4879789"/>
              <a:ext cx="33342" cy="24266"/>
            </a:xfrm>
            <a:custGeom>
              <a:avLst/>
              <a:gdLst/>
              <a:ahLst/>
              <a:cxnLst/>
              <a:rect l="l" t="t" r="r" b="b"/>
              <a:pathLst>
                <a:path w="507" h="369" extrusionOk="0">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050553" y="4896756"/>
              <a:ext cx="33539" cy="24332"/>
            </a:xfrm>
            <a:custGeom>
              <a:avLst/>
              <a:gdLst/>
              <a:ahLst/>
              <a:cxnLst/>
              <a:rect l="l" t="t" r="r" b="b"/>
              <a:pathLst>
                <a:path w="510" h="370" extrusionOk="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077516" y="4828429"/>
              <a:ext cx="33670" cy="24661"/>
            </a:xfrm>
            <a:custGeom>
              <a:avLst/>
              <a:gdLst/>
              <a:ahLst/>
              <a:cxnLst/>
              <a:rect l="l" t="t" r="r" b="b"/>
              <a:pathLst>
                <a:path w="512" h="375" extrusionOk="0">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014844" y="4860126"/>
              <a:ext cx="33210" cy="24661"/>
            </a:xfrm>
            <a:custGeom>
              <a:avLst/>
              <a:gdLst/>
              <a:ahLst/>
              <a:cxnLst/>
              <a:rect l="l" t="t" r="r" b="b"/>
              <a:pathLst>
                <a:path w="505" h="375" extrusionOk="0">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030693" y="4796468"/>
              <a:ext cx="33539" cy="24398"/>
            </a:xfrm>
            <a:custGeom>
              <a:avLst/>
              <a:gdLst/>
              <a:ahLst/>
              <a:cxnLst/>
              <a:rect l="l" t="t" r="r" b="b"/>
              <a:pathLst>
                <a:path w="510" h="371" extrusionOk="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575665" y="4906620"/>
              <a:ext cx="33736" cy="24529"/>
            </a:xfrm>
            <a:custGeom>
              <a:avLst/>
              <a:gdLst/>
              <a:ahLst/>
              <a:cxnLst/>
              <a:rect l="l" t="t" r="r" b="b"/>
              <a:pathLst>
                <a:path w="513" h="373" extrusionOk="0">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572180" y="4838688"/>
              <a:ext cx="31632" cy="22293"/>
            </a:xfrm>
            <a:custGeom>
              <a:avLst/>
              <a:gdLst/>
              <a:ahLst/>
              <a:cxnLst/>
              <a:rect l="l" t="t" r="r" b="b"/>
              <a:pathLst>
                <a:path w="481" h="339" extrusionOk="0">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628801" y="4864138"/>
              <a:ext cx="33210" cy="24661"/>
            </a:xfrm>
            <a:custGeom>
              <a:avLst/>
              <a:gdLst/>
              <a:ahLst/>
              <a:cxnLst/>
              <a:rect l="l" t="t" r="r" b="b"/>
              <a:pathLst>
                <a:path w="505" h="375" extrusionOk="0">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638468" y="4814421"/>
              <a:ext cx="33210" cy="24595"/>
            </a:xfrm>
            <a:custGeom>
              <a:avLst/>
              <a:gdLst/>
              <a:ahLst/>
              <a:cxnLst/>
              <a:rect l="l" t="t" r="r" b="b"/>
              <a:pathLst>
                <a:path w="505" h="374" extrusionOk="0">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690684" y="4832243"/>
              <a:ext cx="31763" cy="22293"/>
            </a:xfrm>
            <a:custGeom>
              <a:avLst/>
              <a:gdLst/>
              <a:ahLst/>
              <a:cxnLst/>
              <a:rect l="l" t="t" r="r" b="b"/>
              <a:pathLst>
                <a:path w="483" h="339" extrusionOk="0">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743425" y="4774043"/>
              <a:ext cx="29462" cy="24792"/>
            </a:xfrm>
            <a:custGeom>
              <a:avLst/>
              <a:gdLst/>
              <a:ahLst/>
              <a:cxnLst/>
              <a:rect l="l" t="t" r="r" b="b"/>
              <a:pathLst>
                <a:path w="448" h="377" extrusionOk="0">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676479" y="4777134"/>
              <a:ext cx="33342" cy="24595"/>
            </a:xfrm>
            <a:custGeom>
              <a:avLst/>
              <a:gdLst/>
              <a:ahLst/>
              <a:cxnLst/>
              <a:rect l="l" t="t" r="r" b="b"/>
              <a:pathLst>
                <a:path w="507" h="374" extrusionOk="0">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694235" y="4707689"/>
              <a:ext cx="25845" cy="26502"/>
            </a:xfrm>
            <a:custGeom>
              <a:avLst/>
              <a:gdLst/>
              <a:ahLst/>
              <a:cxnLst/>
              <a:rect l="l" t="t" r="r" b="b"/>
              <a:pathLst>
                <a:path w="393" h="403" extrusionOk="0">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629656" y="4673229"/>
              <a:ext cx="31171" cy="22293"/>
            </a:xfrm>
            <a:custGeom>
              <a:avLst/>
              <a:gdLst/>
              <a:ahLst/>
              <a:cxnLst/>
              <a:rect l="l" t="t" r="r" b="b"/>
              <a:pathLst>
                <a:path w="474" h="339" extrusionOk="0">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626697" y="4754183"/>
              <a:ext cx="31237" cy="22359"/>
            </a:xfrm>
            <a:custGeom>
              <a:avLst/>
              <a:gdLst/>
              <a:ahLst/>
              <a:cxnLst/>
              <a:rect l="l" t="t" r="r" b="b"/>
              <a:pathLst>
                <a:path w="475" h="340" extrusionOk="0">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581452" y="4791799"/>
              <a:ext cx="33210" cy="24595"/>
            </a:xfrm>
            <a:custGeom>
              <a:avLst/>
              <a:gdLst/>
              <a:ahLst/>
              <a:cxnLst/>
              <a:rect l="l" t="t" r="r" b="b"/>
              <a:pathLst>
                <a:path w="505" h="374" extrusionOk="0">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580203" y="4714791"/>
              <a:ext cx="33407" cy="24727"/>
            </a:xfrm>
            <a:custGeom>
              <a:avLst/>
              <a:gdLst/>
              <a:ahLst/>
              <a:cxnLst/>
              <a:rect l="l" t="t" r="r" b="b"/>
              <a:pathLst>
                <a:path w="508" h="376" extrusionOk="0">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540351" y="4753920"/>
              <a:ext cx="33210" cy="24332"/>
            </a:xfrm>
            <a:custGeom>
              <a:avLst/>
              <a:gdLst/>
              <a:ahLst/>
              <a:cxnLst/>
              <a:rect l="l" t="t" r="r" b="b"/>
              <a:pathLst>
                <a:path w="505" h="370" extrusionOk="0">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522069" y="4686777"/>
              <a:ext cx="33407" cy="24727"/>
            </a:xfrm>
            <a:custGeom>
              <a:avLst/>
              <a:gdLst/>
              <a:ahLst/>
              <a:cxnLst/>
              <a:rect l="l" t="t" r="r" b="b"/>
              <a:pathLst>
                <a:path w="508" h="376" extrusionOk="0">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4"/>
          <p:cNvGrpSpPr/>
          <p:nvPr/>
        </p:nvGrpSpPr>
        <p:grpSpPr>
          <a:xfrm rot="-1978960">
            <a:off x="8243860" y="1477641"/>
            <a:ext cx="854328" cy="1152914"/>
            <a:chOff x="1326575" y="1917600"/>
            <a:chExt cx="436125" cy="588550"/>
          </a:xfrm>
        </p:grpSpPr>
        <p:sp>
          <p:nvSpPr>
            <p:cNvPr id="104" name="Google Shape;104;p4"/>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rot="-7199276">
            <a:off x="176167" y="719404"/>
            <a:ext cx="382812" cy="1087745"/>
            <a:chOff x="2114525" y="3893292"/>
            <a:chExt cx="382825" cy="1087784"/>
          </a:xfrm>
        </p:grpSpPr>
        <p:sp>
          <p:nvSpPr>
            <p:cNvPr id="118" name="Google Shape;118;p4"/>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1799931">
            <a:off x="55427" y="3854904"/>
            <a:ext cx="1589227" cy="1310350"/>
            <a:chOff x="2139875" y="1690850"/>
            <a:chExt cx="645375" cy="532125"/>
          </a:xfrm>
        </p:grpSpPr>
        <p:sp>
          <p:nvSpPr>
            <p:cNvPr id="142" name="Google Shape;142;p4"/>
            <p:cNvSpPr/>
            <p:nvPr/>
          </p:nvSpPr>
          <p:spPr>
            <a:xfrm>
              <a:off x="2139875" y="1690850"/>
              <a:ext cx="645375" cy="532125"/>
            </a:xfrm>
            <a:custGeom>
              <a:avLst/>
              <a:gdLst/>
              <a:ahLst/>
              <a:cxnLst/>
              <a:rect l="l" t="t" r="r" b="b"/>
              <a:pathLst>
                <a:path w="25815" h="21285" extrusionOk="0">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374825" y="1818625"/>
              <a:ext cx="169200" cy="146350"/>
            </a:xfrm>
            <a:custGeom>
              <a:avLst/>
              <a:gdLst/>
              <a:ahLst/>
              <a:cxnLst/>
              <a:rect l="l" t="t" r="r" b="b"/>
              <a:pathLst>
                <a:path w="6768" h="5854" extrusionOk="0">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2206275" y="1938450"/>
              <a:ext cx="16325" cy="22750"/>
            </a:xfrm>
            <a:custGeom>
              <a:avLst/>
              <a:gdLst/>
              <a:ahLst/>
              <a:cxnLst/>
              <a:rect l="l" t="t" r="r" b="b"/>
              <a:pathLst>
                <a:path w="653" h="910" extrusionOk="0">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2219450" y="1894775"/>
              <a:ext cx="13800" cy="25075"/>
            </a:xfrm>
            <a:custGeom>
              <a:avLst/>
              <a:gdLst/>
              <a:ahLst/>
              <a:cxnLst/>
              <a:rect l="l" t="t" r="r" b="b"/>
              <a:pathLst>
                <a:path w="552" h="1003" extrusionOk="0">
                  <a:moveTo>
                    <a:pt x="226" y="0"/>
                  </a:moveTo>
                  <a:lnTo>
                    <a:pt x="226" y="0"/>
                  </a:lnTo>
                  <a:cubicBezTo>
                    <a:pt x="50" y="401"/>
                    <a:pt x="0" y="702"/>
                    <a:pt x="351" y="1003"/>
                  </a:cubicBezTo>
                  <a:cubicBezTo>
                    <a:pt x="551" y="627"/>
                    <a:pt x="476" y="35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4"/>
          <p:cNvSpPr/>
          <p:nvPr/>
        </p:nvSpPr>
        <p:spPr>
          <a:xfrm>
            <a:off x="7741863" y="3328010"/>
            <a:ext cx="902325" cy="217354"/>
          </a:xfrm>
          <a:custGeom>
            <a:avLst/>
            <a:gdLst/>
            <a:ahLst/>
            <a:cxnLst/>
            <a:rect l="l" t="t" r="r" b="b"/>
            <a:pathLst>
              <a:path w="24813" h="5977" extrusionOk="0">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49" name="Google Shape;149;p5"/>
          <p:cNvSpPr txBox="1">
            <a:spLocks noGrp="1"/>
          </p:cNvSpPr>
          <p:nvPr>
            <p:ph type="subTitle" idx="1"/>
          </p:nvPr>
        </p:nvSpPr>
        <p:spPr>
          <a:xfrm>
            <a:off x="1326438"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0" name="Google Shape;150;p5"/>
          <p:cNvSpPr txBox="1">
            <a:spLocks noGrp="1"/>
          </p:cNvSpPr>
          <p:nvPr>
            <p:ph type="subTitle" idx="2"/>
          </p:nvPr>
        </p:nvSpPr>
        <p:spPr>
          <a:xfrm>
            <a:off x="1326438"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5"/>
          <p:cNvSpPr txBox="1">
            <a:spLocks noGrp="1"/>
          </p:cNvSpPr>
          <p:nvPr>
            <p:ph type="subTitle" idx="3"/>
          </p:nvPr>
        </p:nvSpPr>
        <p:spPr>
          <a:xfrm>
            <a:off x="4949263"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2" name="Google Shape;152;p5"/>
          <p:cNvSpPr txBox="1">
            <a:spLocks noGrp="1"/>
          </p:cNvSpPr>
          <p:nvPr>
            <p:ph type="subTitle" idx="4"/>
          </p:nvPr>
        </p:nvSpPr>
        <p:spPr>
          <a:xfrm>
            <a:off x="4949263"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5"/>
        <p:cNvGrpSpPr/>
        <p:nvPr/>
      </p:nvGrpSpPr>
      <p:grpSpPr>
        <a:xfrm>
          <a:off x="0" y="0"/>
          <a:ext cx="0" cy="0"/>
          <a:chOff x="0" y="0"/>
          <a:chExt cx="0" cy="0"/>
        </a:xfrm>
      </p:grpSpPr>
      <p:sp>
        <p:nvSpPr>
          <p:cNvPr id="156" name="Google Shape;156;p7"/>
          <p:cNvSpPr txBox="1">
            <a:spLocks noGrp="1"/>
          </p:cNvSpPr>
          <p:nvPr>
            <p:ph type="body" idx="1"/>
          </p:nvPr>
        </p:nvSpPr>
        <p:spPr>
          <a:xfrm>
            <a:off x="720000" y="1887275"/>
            <a:ext cx="5294400" cy="2221800"/>
          </a:xfrm>
          <a:prstGeom prst="rect">
            <a:avLst/>
          </a:prstGeom>
        </p:spPr>
        <p:txBody>
          <a:bodyPr spcFirstLastPara="1" wrap="square" lIns="91425" tIns="0" rIns="91425" bIns="0" anchor="t" anchorCtr="0">
            <a:noAutofit/>
          </a:bodyPr>
          <a:lstStyle>
            <a:lvl1pPr marL="457200" lvl="0" indent="-292100">
              <a:spcBef>
                <a:spcPts val="0"/>
              </a:spcBef>
              <a:spcAft>
                <a:spcPts val="0"/>
              </a:spcAft>
              <a:buClr>
                <a:srgbClr val="595959"/>
              </a:buClr>
              <a:buSzPts val="1000"/>
              <a:buFont typeface="Anaheim"/>
              <a:buChar char="●"/>
              <a:defRPr/>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157" name="Google Shape;157;p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703075" y="2224200"/>
            <a:ext cx="7704000" cy="2271300"/>
          </a:xfrm>
          <a:prstGeom prst="rect">
            <a:avLst/>
          </a:prstGeom>
        </p:spPr>
        <p:txBody>
          <a:bodyPr spcFirstLastPara="1" wrap="square" lIns="91425" tIns="0" rIns="91425" bIns="0"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605500" y="1599488"/>
            <a:ext cx="3360300" cy="1060200"/>
          </a:xfrm>
          <a:prstGeom prst="rect">
            <a:avLst/>
          </a:prstGeom>
        </p:spPr>
        <p:txBody>
          <a:bodyPr spcFirstLastPara="1" wrap="square" lIns="91425" tIns="0" rIns="91425" bIns="0" anchor="b" anchorCtr="0">
            <a:noAutofit/>
          </a:bodyPr>
          <a:lstStyle>
            <a:lvl1pPr lvl="0">
              <a:spcBef>
                <a:spcPts val="0"/>
              </a:spcBef>
              <a:spcAft>
                <a:spcPts val="0"/>
              </a:spcAft>
              <a:buSzPts val="4200"/>
              <a:buNone/>
              <a:defRPr sz="93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4605505" y="2747513"/>
            <a:ext cx="3360300" cy="7965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830325" y="3804975"/>
            <a:ext cx="3291000" cy="762600"/>
          </a:xfrm>
          <a:prstGeom prst="rect">
            <a:avLst/>
          </a:prstGeom>
        </p:spPr>
        <p:txBody>
          <a:bodyPr spcFirstLastPara="1" wrap="square" lIns="91425" tIns="0" rIns="91425" bIns="0" anchor="ctr" anchorCtr="0">
            <a:noAutofit/>
          </a:bodyPr>
          <a:lstStyle>
            <a:lvl1pPr marL="457200" lvl="0" indent="-228600" algn="ctr">
              <a:lnSpc>
                <a:spcPct val="70000"/>
              </a:lnSpc>
              <a:spcBef>
                <a:spcPts val="0"/>
              </a:spcBef>
              <a:spcAft>
                <a:spcPts val="0"/>
              </a:spcAft>
              <a:buSzPts val="2400"/>
              <a:buFont typeface="Nerko One"/>
              <a:buNone/>
              <a:defRPr sz="3100">
                <a:latin typeface="Nerko One"/>
                <a:ea typeface="Nerko One"/>
                <a:cs typeface="Nerko One"/>
                <a:sym typeface="Nerko 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50" y="463300"/>
            <a:ext cx="7704000" cy="489300"/>
          </a:xfrm>
          <a:prstGeom prst="rect">
            <a:avLst/>
          </a:prstGeom>
          <a:noFill/>
          <a:ln>
            <a:noFill/>
          </a:ln>
        </p:spPr>
        <p:txBody>
          <a:bodyPr spcFirstLastPara="1" wrap="square" lIns="91425" tIns="0" rIns="91425" bIns="0" anchor="t" anchorCtr="0">
            <a:noAutofit/>
          </a:bodyPr>
          <a:lstStyle>
            <a:lvl1pPr lv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marL="914400" lvl="1"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marL="1371600" lvl="2"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marL="1828800" lvl="3"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marL="2286000" lvl="4"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marL="2743200" lvl="5"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marL="3200400" lvl="6"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marL="3657600" lvl="7"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marL="4114800" lvl="8"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ahmanr060902/-Personal-Medical-Cost-Data-Analysi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ctrTitle"/>
          </p:nvPr>
        </p:nvSpPr>
        <p:spPr>
          <a:xfrm>
            <a:off x="3467516" y="873325"/>
            <a:ext cx="4677600" cy="29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Personal Medical Data Analysis</a:t>
            </a:r>
            <a:endParaRPr sz="6100"/>
          </a:p>
        </p:txBody>
      </p:sp>
      <p:sp>
        <p:nvSpPr>
          <p:cNvPr id="174" name="Google Shape;174;p13"/>
          <p:cNvSpPr txBox="1">
            <a:spLocks noGrp="1"/>
          </p:cNvSpPr>
          <p:nvPr>
            <p:ph type="subTitle" idx="1"/>
          </p:nvPr>
        </p:nvSpPr>
        <p:spPr>
          <a:xfrm>
            <a:off x="3467516" y="3966000"/>
            <a:ext cx="4677600" cy="40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Created By</a:t>
            </a:r>
            <a:r>
              <a:rPr lang="en"/>
              <a:t>: M.Rafly Rahman</a:t>
            </a:r>
            <a:endParaRPr dirty="0"/>
          </a:p>
          <a:p>
            <a:pPr marL="0" lvl="0" indent="0" algn="ctr" rtl="0">
              <a:spcBef>
                <a:spcPts val="0"/>
              </a:spcBef>
              <a:spcAft>
                <a:spcPts val="0"/>
              </a:spcAft>
              <a:buNone/>
            </a:pPr>
            <a:r>
              <a:rPr lang="en" b="1" dirty="0"/>
              <a:t>Date</a:t>
            </a:r>
            <a:r>
              <a:rPr lang="en" dirty="0"/>
              <a:t>: January 4, 2023</a:t>
            </a:r>
            <a:endParaRPr dirty="0"/>
          </a:p>
        </p:txBody>
      </p:sp>
      <p:grpSp>
        <p:nvGrpSpPr>
          <p:cNvPr id="175" name="Google Shape;175;p13"/>
          <p:cNvGrpSpPr/>
          <p:nvPr/>
        </p:nvGrpSpPr>
        <p:grpSpPr>
          <a:xfrm>
            <a:off x="589864" y="1075141"/>
            <a:ext cx="2863047" cy="4144547"/>
            <a:chOff x="2924725" y="1150450"/>
            <a:chExt cx="249225" cy="360775"/>
          </a:xfrm>
        </p:grpSpPr>
        <p:sp>
          <p:nvSpPr>
            <p:cNvPr id="176" name="Google Shape;176;p13"/>
            <p:cNvSpPr/>
            <p:nvPr/>
          </p:nvSpPr>
          <p:spPr>
            <a:xfrm>
              <a:off x="2959850" y="1299350"/>
              <a:ext cx="212450" cy="174800"/>
            </a:xfrm>
            <a:custGeom>
              <a:avLst/>
              <a:gdLst/>
              <a:ahLst/>
              <a:cxnLst/>
              <a:rect l="l" t="t" r="r" b="b"/>
              <a:pathLst>
                <a:path w="8498" h="6992" extrusionOk="0">
                  <a:moveTo>
                    <a:pt x="8233" y="1"/>
                  </a:moveTo>
                  <a:cubicBezTo>
                    <a:pt x="8187" y="1"/>
                    <a:pt x="8142" y="14"/>
                    <a:pt x="8103" y="43"/>
                  </a:cubicBezTo>
                  <a:lnTo>
                    <a:pt x="6879" y="906"/>
                  </a:lnTo>
                  <a:lnTo>
                    <a:pt x="6526" y="1153"/>
                  </a:lnTo>
                  <a:lnTo>
                    <a:pt x="6780" y="742"/>
                  </a:lnTo>
                  <a:lnTo>
                    <a:pt x="7002" y="380"/>
                  </a:lnTo>
                  <a:cubicBezTo>
                    <a:pt x="7019" y="306"/>
                    <a:pt x="7002" y="232"/>
                    <a:pt x="6961" y="166"/>
                  </a:cubicBezTo>
                  <a:cubicBezTo>
                    <a:pt x="6920" y="117"/>
                    <a:pt x="6871" y="76"/>
                    <a:pt x="6797" y="68"/>
                  </a:cubicBezTo>
                  <a:cubicBezTo>
                    <a:pt x="6776" y="63"/>
                    <a:pt x="6757" y="61"/>
                    <a:pt x="6738" y="61"/>
                  </a:cubicBezTo>
                  <a:cubicBezTo>
                    <a:pt x="6632" y="61"/>
                    <a:pt x="6560" y="139"/>
                    <a:pt x="6476" y="265"/>
                  </a:cubicBezTo>
                  <a:lnTo>
                    <a:pt x="6427" y="347"/>
                  </a:lnTo>
                  <a:lnTo>
                    <a:pt x="6263" y="643"/>
                  </a:lnTo>
                  <a:lnTo>
                    <a:pt x="6148" y="832"/>
                  </a:lnTo>
                  <a:cubicBezTo>
                    <a:pt x="6041" y="1038"/>
                    <a:pt x="5876" y="1202"/>
                    <a:pt x="5696" y="1333"/>
                  </a:cubicBezTo>
                  <a:cubicBezTo>
                    <a:pt x="5687" y="1342"/>
                    <a:pt x="5671" y="1350"/>
                    <a:pt x="5663" y="1358"/>
                  </a:cubicBezTo>
                  <a:cubicBezTo>
                    <a:pt x="5630" y="1383"/>
                    <a:pt x="5564" y="1506"/>
                    <a:pt x="5490" y="1654"/>
                  </a:cubicBezTo>
                  <a:cubicBezTo>
                    <a:pt x="5367" y="1900"/>
                    <a:pt x="5227" y="2213"/>
                    <a:pt x="5186" y="2270"/>
                  </a:cubicBezTo>
                  <a:lnTo>
                    <a:pt x="2548" y="3692"/>
                  </a:lnTo>
                  <a:lnTo>
                    <a:pt x="2425" y="3297"/>
                  </a:lnTo>
                  <a:cubicBezTo>
                    <a:pt x="1159" y="4127"/>
                    <a:pt x="379" y="4300"/>
                    <a:pt x="1" y="4333"/>
                  </a:cubicBezTo>
                  <a:lnTo>
                    <a:pt x="535" y="6091"/>
                  </a:lnTo>
                  <a:cubicBezTo>
                    <a:pt x="666" y="6494"/>
                    <a:pt x="987" y="6806"/>
                    <a:pt x="1389" y="6930"/>
                  </a:cubicBezTo>
                  <a:cubicBezTo>
                    <a:pt x="1398" y="6930"/>
                    <a:pt x="1406" y="6938"/>
                    <a:pt x="1414" y="6938"/>
                  </a:cubicBezTo>
                  <a:cubicBezTo>
                    <a:pt x="1539" y="6974"/>
                    <a:pt x="1666" y="6992"/>
                    <a:pt x="1793" y="6992"/>
                  </a:cubicBezTo>
                  <a:cubicBezTo>
                    <a:pt x="2099" y="6992"/>
                    <a:pt x="2400" y="6887"/>
                    <a:pt x="2639" y="6683"/>
                  </a:cubicBezTo>
                  <a:lnTo>
                    <a:pt x="6797" y="3223"/>
                  </a:lnTo>
                  <a:cubicBezTo>
                    <a:pt x="6821" y="3215"/>
                    <a:pt x="6846" y="3207"/>
                    <a:pt x="6863" y="3191"/>
                  </a:cubicBezTo>
                  <a:cubicBezTo>
                    <a:pt x="6887" y="3182"/>
                    <a:pt x="6904" y="3166"/>
                    <a:pt x="6928" y="3149"/>
                  </a:cubicBezTo>
                  <a:lnTo>
                    <a:pt x="7536" y="2730"/>
                  </a:lnTo>
                  <a:lnTo>
                    <a:pt x="7832" y="2533"/>
                  </a:lnTo>
                  <a:cubicBezTo>
                    <a:pt x="7931" y="2459"/>
                    <a:pt x="7956" y="2311"/>
                    <a:pt x="7882" y="2204"/>
                  </a:cubicBezTo>
                  <a:cubicBezTo>
                    <a:pt x="7836" y="2139"/>
                    <a:pt x="7763" y="2104"/>
                    <a:pt x="7691" y="2104"/>
                  </a:cubicBezTo>
                  <a:cubicBezTo>
                    <a:pt x="7652" y="2104"/>
                    <a:pt x="7614" y="2114"/>
                    <a:pt x="7580" y="2134"/>
                  </a:cubicBezTo>
                  <a:lnTo>
                    <a:pt x="7580" y="2134"/>
                  </a:lnTo>
                  <a:lnTo>
                    <a:pt x="7832" y="1966"/>
                  </a:lnTo>
                  <a:cubicBezTo>
                    <a:pt x="7931" y="1892"/>
                    <a:pt x="7964" y="1744"/>
                    <a:pt x="7882" y="1637"/>
                  </a:cubicBezTo>
                  <a:cubicBezTo>
                    <a:pt x="7835" y="1576"/>
                    <a:pt x="7764" y="1543"/>
                    <a:pt x="7690" y="1543"/>
                  </a:cubicBezTo>
                  <a:cubicBezTo>
                    <a:pt x="7646" y="1543"/>
                    <a:pt x="7601" y="1555"/>
                    <a:pt x="7561" y="1580"/>
                  </a:cubicBezTo>
                  <a:lnTo>
                    <a:pt x="7725" y="1465"/>
                  </a:lnTo>
                  <a:cubicBezTo>
                    <a:pt x="7832" y="1391"/>
                    <a:pt x="7857" y="1251"/>
                    <a:pt x="7783" y="1144"/>
                  </a:cubicBezTo>
                  <a:cubicBezTo>
                    <a:pt x="7738" y="1079"/>
                    <a:pt x="7665" y="1044"/>
                    <a:pt x="7590" y="1044"/>
                  </a:cubicBezTo>
                  <a:cubicBezTo>
                    <a:pt x="7543" y="1044"/>
                    <a:pt x="7496" y="1058"/>
                    <a:pt x="7454" y="1087"/>
                  </a:cubicBezTo>
                  <a:lnTo>
                    <a:pt x="8366" y="429"/>
                  </a:lnTo>
                  <a:cubicBezTo>
                    <a:pt x="8473" y="355"/>
                    <a:pt x="8498" y="208"/>
                    <a:pt x="8424" y="101"/>
                  </a:cubicBezTo>
                  <a:cubicBezTo>
                    <a:pt x="8379" y="35"/>
                    <a:pt x="8306" y="1"/>
                    <a:pt x="8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117225" y="1379100"/>
              <a:ext cx="33925" cy="130900"/>
            </a:xfrm>
            <a:custGeom>
              <a:avLst/>
              <a:gdLst/>
              <a:ahLst/>
              <a:cxnLst/>
              <a:rect l="l" t="t" r="r" b="b"/>
              <a:pathLst>
                <a:path w="1357" h="5236" extrusionOk="0">
                  <a:moveTo>
                    <a:pt x="576" y="1"/>
                  </a:moveTo>
                  <a:lnTo>
                    <a:pt x="1" y="510"/>
                  </a:lnTo>
                  <a:cubicBezTo>
                    <a:pt x="17" y="748"/>
                    <a:pt x="66" y="1291"/>
                    <a:pt x="66" y="1554"/>
                  </a:cubicBezTo>
                  <a:lnTo>
                    <a:pt x="66" y="5235"/>
                  </a:lnTo>
                  <a:lnTo>
                    <a:pt x="1356" y="5235"/>
                  </a:lnTo>
                  <a:lnTo>
                    <a:pt x="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2925950" y="1351575"/>
              <a:ext cx="205675" cy="158425"/>
            </a:xfrm>
            <a:custGeom>
              <a:avLst/>
              <a:gdLst/>
              <a:ahLst/>
              <a:cxnLst/>
              <a:rect l="l" t="t" r="r" b="b"/>
              <a:pathLst>
                <a:path w="8227" h="6337" extrusionOk="0">
                  <a:moveTo>
                    <a:pt x="387" y="0"/>
                  </a:moveTo>
                  <a:lnTo>
                    <a:pt x="1" y="6336"/>
                  </a:lnTo>
                  <a:lnTo>
                    <a:pt x="7709" y="6336"/>
                  </a:lnTo>
                  <a:lnTo>
                    <a:pt x="7709" y="2655"/>
                  </a:lnTo>
                  <a:cubicBezTo>
                    <a:pt x="7709" y="2384"/>
                    <a:pt x="7668" y="1849"/>
                    <a:pt x="7652" y="1611"/>
                  </a:cubicBezTo>
                  <a:lnTo>
                    <a:pt x="8227" y="1102"/>
                  </a:lnTo>
                  <a:lnTo>
                    <a:pt x="8227" y="1102"/>
                  </a:lnTo>
                  <a:cubicBezTo>
                    <a:pt x="8202" y="1118"/>
                    <a:pt x="8177" y="1134"/>
                    <a:pt x="8161" y="1143"/>
                  </a:cubicBezTo>
                  <a:lnTo>
                    <a:pt x="4003" y="4594"/>
                  </a:lnTo>
                  <a:cubicBezTo>
                    <a:pt x="3759" y="4797"/>
                    <a:pt x="3458" y="4906"/>
                    <a:pt x="3151" y="4906"/>
                  </a:cubicBezTo>
                  <a:cubicBezTo>
                    <a:pt x="3024" y="4906"/>
                    <a:pt x="2896" y="4887"/>
                    <a:pt x="2770" y="4849"/>
                  </a:cubicBezTo>
                  <a:lnTo>
                    <a:pt x="2754" y="4849"/>
                  </a:lnTo>
                  <a:cubicBezTo>
                    <a:pt x="2351" y="4717"/>
                    <a:pt x="2031" y="4405"/>
                    <a:pt x="1891" y="4002"/>
                  </a:cubicBezTo>
                  <a:lnTo>
                    <a:pt x="1365" y="2244"/>
                  </a:lnTo>
                  <a:cubicBezTo>
                    <a:pt x="1329" y="2245"/>
                    <a:pt x="1297" y="2246"/>
                    <a:pt x="1268" y="2246"/>
                  </a:cubicBezTo>
                  <a:cubicBezTo>
                    <a:pt x="1155" y="2246"/>
                    <a:pt x="1102" y="2236"/>
                    <a:pt x="1102" y="2236"/>
                  </a:cubicBezTo>
                  <a:lnTo>
                    <a:pt x="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962925" y="1292600"/>
              <a:ext cx="153500" cy="99050"/>
            </a:xfrm>
            <a:custGeom>
              <a:avLst/>
              <a:gdLst/>
              <a:ahLst/>
              <a:cxnLst/>
              <a:rect l="l" t="t" r="r" b="b"/>
              <a:pathLst>
                <a:path w="6140" h="3962" extrusionOk="0">
                  <a:moveTo>
                    <a:pt x="798" y="1"/>
                  </a:moveTo>
                  <a:cubicBezTo>
                    <a:pt x="519" y="1"/>
                    <a:pt x="256" y="50"/>
                    <a:pt x="1" y="141"/>
                  </a:cubicBezTo>
                  <a:lnTo>
                    <a:pt x="17" y="141"/>
                  </a:lnTo>
                  <a:cubicBezTo>
                    <a:pt x="58" y="132"/>
                    <a:pt x="100" y="124"/>
                    <a:pt x="141" y="124"/>
                  </a:cubicBezTo>
                  <a:cubicBezTo>
                    <a:pt x="194" y="119"/>
                    <a:pt x="247" y="116"/>
                    <a:pt x="299" y="116"/>
                  </a:cubicBezTo>
                  <a:cubicBezTo>
                    <a:pt x="969" y="116"/>
                    <a:pt x="1570" y="545"/>
                    <a:pt x="1776" y="1201"/>
                  </a:cubicBezTo>
                  <a:lnTo>
                    <a:pt x="2466" y="3461"/>
                  </a:lnTo>
                  <a:cubicBezTo>
                    <a:pt x="2417" y="3493"/>
                    <a:pt x="2359" y="3535"/>
                    <a:pt x="2302" y="3567"/>
                  </a:cubicBezTo>
                  <a:lnTo>
                    <a:pt x="2425" y="3962"/>
                  </a:lnTo>
                  <a:lnTo>
                    <a:pt x="5063" y="2540"/>
                  </a:lnTo>
                  <a:cubicBezTo>
                    <a:pt x="5104" y="2483"/>
                    <a:pt x="5244" y="2170"/>
                    <a:pt x="5367" y="1932"/>
                  </a:cubicBezTo>
                  <a:cubicBezTo>
                    <a:pt x="5441" y="1776"/>
                    <a:pt x="5507" y="1653"/>
                    <a:pt x="5540" y="1628"/>
                  </a:cubicBezTo>
                  <a:cubicBezTo>
                    <a:pt x="5548" y="1620"/>
                    <a:pt x="5564" y="1612"/>
                    <a:pt x="5573" y="1603"/>
                  </a:cubicBezTo>
                  <a:cubicBezTo>
                    <a:pt x="5762" y="1472"/>
                    <a:pt x="5918" y="1308"/>
                    <a:pt x="6025" y="1102"/>
                  </a:cubicBezTo>
                  <a:lnTo>
                    <a:pt x="6140" y="913"/>
                  </a:lnTo>
                  <a:cubicBezTo>
                    <a:pt x="5860" y="527"/>
                    <a:pt x="5458" y="247"/>
                    <a:pt x="4989" y="132"/>
                  </a:cubicBezTo>
                  <a:cubicBezTo>
                    <a:pt x="4825" y="91"/>
                    <a:pt x="4660" y="67"/>
                    <a:pt x="4488" y="67"/>
                  </a:cubicBezTo>
                  <a:lnTo>
                    <a:pt x="4126" y="67"/>
                  </a:lnTo>
                  <a:cubicBezTo>
                    <a:pt x="4126" y="67"/>
                    <a:pt x="4134" y="124"/>
                    <a:pt x="4134" y="215"/>
                  </a:cubicBezTo>
                  <a:cubicBezTo>
                    <a:pt x="4266" y="1151"/>
                    <a:pt x="3559" y="2154"/>
                    <a:pt x="3559" y="2154"/>
                  </a:cubicBezTo>
                  <a:cubicBezTo>
                    <a:pt x="2113" y="1340"/>
                    <a:pt x="1686" y="149"/>
                    <a:pt x="1653" y="26"/>
                  </a:cubicBezTo>
                  <a:cubicBezTo>
                    <a:pt x="1645" y="17"/>
                    <a:pt x="1645" y="17"/>
                    <a:pt x="1645" y="17"/>
                  </a:cubicBezTo>
                  <a:lnTo>
                    <a:pt x="1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3029300" y="1231950"/>
              <a:ext cx="65975" cy="47750"/>
            </a:xfrm>
            <a:custGeom>
              <a:avLst/>
              <a:gdLst/>
              <a:ahLst/>
              <a:cxnLst/>
              <a:rect l="l" t="t" r="r" b="b"/>
              <a:pathLst>
                <a:path w="2639" h="1910" extrusionOk="0">
                  <a:moveTo>
                    <a:pt x="1488" y="1"/>
                  </a:moveTo>
                  <a:cubicBezTo>
                    <a:pt x="757" y="1"/>
                    <a:pt x="173" y="249"/>
                    <a:pt x="173" y="249"/>
                  </a:cubicBezTo>
                  <a:lnTo>
                    <a:pt x="0" y="1679"/>
                  </a:lnTo>
                  <a:cubicBezTo>
                    <a:pt x="0" y="1679"/>
                    <a:pt x="446" y="1909"/>
                    <a:pt x="1050" y="1909"/>
                  </a:cubicBezTo>
                  <a:cubicBezTo>
                    <a:pt x="1352" y="1909"/>
                    <a:pt x="1693" y="1852"/>
                    <a:pt x="2038" y="1679"/>
                  </a:cubicBezTo>
                  <a:lnTo>
                    <a:pt x="2047" y="1679"/>
                  </a:lnTo>
                  <a:cubicBezTo>
                    <a:pt x="2408" y="1342"/>
                    <a:pt x="2638" y="865"/>
                    <a:pt x="2638" y="331"/>
                  </a:cubicBezTo>
                  <a:lnTo>
                    <a:pt x="2638" y="249"/>
                  </a:lnTo>
                  <a:cubicBezTo>
                    <a:pt x="2255" y="63"/>
                    <a:pt x="1853"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003400" y="1185375"/>
              <a:ext cx="91875" cy="52825"/>
            </a:xfrm>
            <a:custGeom>
              <a:avLst/>
              <a:gdLst/>
              <a:ahLst/>
              <a:cxnLst/>
              <a:rect l="l" t="t" r="r" b="b"/>
              <a:pathLst>
                <a:path w="3675" h="2113" extrusionOk="0">
                  <a:moveTo>
                    <a:pt x="1751" y="0"/>
                  </a:moveTo>
                  <a:cubicBezTo>
                    <a:pt x="198" y="0"/>
                    <a:pt x="1" y="1241"/>
                    <a:pt x="1" y="1241"/>
                  </a:cubicBezTo>
                  <a:cubicBezTo>
                    <a:pt x="67" y="1249"/>
                    <a:pt x="132" y="1274"/>
                    <a:pt x="182" y="1307"/>
                  </a:cubicBezTo>
                  <a:lnTo>
                    <a:pt x="190" y="1307"/>
                  </a:lnTo>
                  <a:cubicBezTo>
                    <a:pt x="239" y="1340"/>
                    <a:pt x="288" y="1381"/>
                    <a:pt x="313" y="1438"/>
                  </a:cubicBezTo>
                  <a:lnTo>
                    <a:pt x="1209" y="2112"/>
                  </a:lnTo>
                  <a:cubicBezTo>
                    <a:pt x="1209" y="2112"/>
                    <a:pt x="1793" y="1867"/>
                    <a:pt x="2524" y="1867"/>
                  </a:cubicBezTo>
                  <a:cubicBezTo>
                    <a:pt x="2889" y="1867"/>
                    <a:pt x="3291" y="1929"/>
                    <a:pt x="3674" y="2112"/>
                  </a:cubicBezTo>
                  <a:lnTo>
                    <a:pt x="3674" y="896"/>
                  </a:lnTo>
                  <a:cubicBezTo>
                    <a:pt x="3674" y="723"/>
                    <a:pt x="3641" y="551"/>
                    <a:pt x="3600" y="386"/>
                  </a:cubicBezTo>
                  <a:lnTo>
                    <a:pt x="3592" y="386"/>
                  </a:lnTo>
                  <a:cubicBezTo>
                    <a:pt x="3576" y="362"/>
                    <a:pt x="3304" y="0"/>
                    <a:pt x="1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993550" y="1151675"/>
              <a:ext cx="104800" cy="66375"/>
            </a:xfrm>
            <a:custGeom>
              <a:avLst/>
              <a:gdLst/>
              <a:ahLst/>
              <a:cxnLst/>
              <a:rect l="l" t="t" r="r" b="b"/>
              <a:pathLst>
                <a:path w="4192" h="2655" extrusionOk="0">
                  <a:moveTo>
                    <a:pt x="2096" y="0"/>
                  </a:moveTo>
                  <a:cubicBezTo>
                    <a:pt x="0" y="0"/>
                    <a:pt x="91" y="2655"/>
                    <a:pt x="91" y="2655"/>
                  </a:cubicBezTo>
                  <a:cubicBezTo>
                    <a:pt x="157" y="2622"/>
                    <a:pt x="230" y="2597"/>
                    <a:pt x="304" y="2589"/>
                  </a:cubicBezTo>
                  <a:lnTo>
                    <a:pt x="395" y="2589"/>
                  </a:lnTo>
                  <a:cubicBezTo>
                    <a:pt x="395" y="2589"/>
                    <a:pt x="641" y="1348"/>
                    <a:pt x="2145" y="1348"/>
                  </a:cubicBezTo>
                  <a:cubicBezTo>
                    <a:pt x="3649" y="1348"/>
                    <a:pt x="3970" y="1710"/>
                    <a:pt x="3994" y="1734"/>
                  </a:cubicBezTo>
                  <a:cubicBezTo>
                    <a:pt x="3994" y="1734"/>
                    <a:pt x="4191"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06700" y="1257675"/>
              <a:ext cx="73575" cy="28600"/>
            </a:xfrm>
            <a:custGeom>
              <a:avLst/>
              <a:gdLst/>
              <a:ahLst/>
              <a:cxnLst/>
              <a:rect l="l" t="t" r="r" b="b"/>
              <a:pathLst>
                <a:path w="2943" h="1144" extrusionOk="0">
                  <a:moveTo>
                    <a:pt x="0" y="1"/>
                  </a:moveTo>
                  <a:lnTo>
                    <a:pt x="0" y="1"/>
                  </a:lnTo>
                  <a:cubicBezTo>
                    <a:pt x="140" y="330"/>
                    <a:pt x="370" y="617"/>
                    <a:pt x="666" y="814"/>
                  </a:cubicBezTo>
                  <a:cubicBezTo>
                    <a:pt x="962" y="1020"/>
                    <a:pt x="1315" y="1143"/>
                    <a:pt x="1701" y="1143"/>
                  </a:cubicBezTo>
                  <a:cubicBezTo>
                    <a:pt x="1923" y="1143"/>
                    <a:pt x="2137" y="1102"/>
                    <a:pt x="2342" y="1020"/>
                  </a:cubicBezTo>
                  <a:cubicBezTo>
                    <a:pt x="2564" y="938"/>
                    <a:pt x="2770" y="814"/>
                    <a:pt x="2942" y="650"/>
                  </a:cubicBezTo>
                  <a:lnTo>
                    <a:pt x="2942" y="650"/>
                  </a:lnTo>
                  <a:cubicBezTo>
                    <a:pt x="2597" y="823"/>
                    <a:pt x="2256" y="880"/>
                    <a:pt x="1954" y="880"/>
                  </a:cubicBezTo>
                  <a:cubicBezTo>
                    <a:pt x="1350" y="880"/>
                    <a:pt x="904" y="650"/>
                    <a:pt x="904" y="650"/>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004025" y="1293225"/>
              <a:ext cx="65550" cy="53225"/>
            </a:xfrm>
            <a:custGeom>
              <a:avLst/>
              <a:gdLst/>
              <a:ahLst/>
              <a:cxnLst/>
              <a:rect l="l" t="t" r="r" b="b"/>
              <a:pathLst>
                <a:path w="2622" h="2129" extrusionOk="0">
                  <a:moveTo>
                    <a:pt x="1" y="1"/>
                  </a:moveTo>
                  <a:cubicBezTo>
                    <a:pt x="42" y="124"/>
                    <a:pt x="469" y="1315"/>
                    <a:pt x="1915" y="2129"/>
                  </a:cubicBezTo>
                  <a:cubicBezTo>
                    <a:pt x="1915" y="2129"/>
                    <a:pt x="2622" y="1126"/>
                    <a:pt x="2482" y="190"/>
                  </a:cubicBezTo>
                  <a:lnTo>
                    <a:pt x="2482" y="190"/>
                  </a:lnTo>
                  <a:cubicBezTo>
                    <a:pt x="2482" y="461"/>
                    <a:pt x="2359" y="1003"/>
                    <a:pt x="1537" y="1003"/>
                  </a:cubicBezTo>
                  <a:cubicBezTo>
                    <a:pt x="510" y="1003"/>
                    <a:pt x="58" y="10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004025" y="1257675"/>
              <a:ext cx="62275" cy="60650"/>
            </a:xfrm>
            <a:custGeom>
              <a:avLst/>
              <a:gdLst/>
              <a:ahLst/>
              <a:cxnLst/>
              <a:rect l="l" t="t" r="r" b="b"/>
              <a:pathLst>
                <a:path w="2491" h="2426" extrusionOk="0">
                  <a:moveTo>
                    <a:pt x="107" y="1"/>
                  </a:moveTo>
                  <a:lnTo>
                    <a:pt x="1" y="1414"/>
                  </a:lnTo>
                  <a:cubicBezTo>
                    <a:pt x="1" y="1414"/>
                    <a:pt x="1" y="1414"/>
                    <a:pt x="1" y="1423"/>
                  </a:cubicBezTo>
                  <a:cubicBezTo>
                    <a:pt x="58" y="1529"/>
                    <a:pt x="510" y="2425"/>
                    <a:pt x="1537" y="2425"/>
                  </a:cubicBezTo>
                  <a:cubicBezTo>
                    <a:pt x="2367" y="2425"/>
                    <a:pt x="2482" y="1883"/>
                    <a:pt x="2482" y="1612"/>
                  </a:cubicBezTo>
                  <a:cubicBezTo>
                    <a:pt x="2490" y="1521"/>
                    <a:pt x="2474" y="1464"/>
                    <a:pt x="2474" y="1464"/>
                  </a:cubicBezTo>
                  <a:lnTo>
                    <a:pt x="2449" y="1028"/>
                  </a:lnTo>
                  <a:lnTo>
                    <a:pt x="2449" y="1020"/>
                  </a:lnTo>
                  <a:cubicBezTo>
                    <a:pt x="2244" y="1102"/>
                    <a:pt x="2030" y="1143"/>
                    <a:pt x="1808" y="1143"/>
                  </a:cubicBezTo>
                  <a:cubicBezTo>
                    <a:pt x="1422" y="1143"/>
                    <a:pt x="1069" y="1020"/>
                    <a:pt x="773" y="814"/>
                  </a:cubicBezTo>
                  <a:cubicBezTo>
                    <a:pt x="477" y="617"/>
                    <a:pt x="247" y="330"/>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986350" y="1216400"/>
              <a:ext cx="47275" cy="57550"/>
            </a:xfrm>
            <a:custGeom>
              <a:avLst/>
              <a:gdLst/>
              <a:ahLst/>
              <a:cxnLst/>
              <a:rect l="l" t="t" r="r" b="b"/>
              <a:pathLst>
                <a:path w="1891" h="2302" extrusionOk="0">
                  <a:moveTo>
                    <a:pt x="592" y="0"/>
                  </a:moveTo>
                  <a:cubicBezTo>
                    <a:pt x="518" y="8"/>
                    <a:pt x="445" y="33"/>
                    <a:pt x="379" y="66"/>
                  </a:cubicBezTo>
                  <a:cubicBezTo>
                    <a:pt x="305" y="107"/>
                    <a:pt x="247" y="156"/>
                    <a:pt x="198" y="222"/>
                  </a:cubicBezTo>
                  <a:cubicBezTo>
                    <a:pt x="99" y="345"/>
                    <a:pt x="42" y="501"/>
                    <a:pt x="25" y="657"/>
                  </a:cubicBezTo>
                  <a:cubicBezTo>
                    <a:pt x="1" y="929"/>
                    <a:pt x="91" y="1216"/>
                    <a:pt x="272" y="1405"/>
                  </a:cubicBezTo>
                  <a:cubicBezTo>
                    <a:pt x="420" y="1553"/>
                    <a:pt x="617" y="1644"/>
                    <a:pt x="814" y="1644"/>
                  </a:cubicBezTo>
                  <a:lnTo>
                    <a:pt x="814" y="1652"/>
                  </a:lnTo>
                  <a:lnTo>
                    <a:pt x="1718" y="2301"/>
                  </a:lnTo>
                  <a:lnTo>
                    <a:pt x="1891" y="871"/>
                  </a:lnTo>
                  <a:lnTo>
                    <a:pt x="995" y="197"/>
                  </a:lnTo>
                  <a:cubicBezTo>
                    <a:pt x="962" y="140"/>
                    <a:pt x="921" y="99"/>
                    <a:pt x="872" y="66"/>
                  </a:cubicBezTo>
                  <a:cubicBezTo>
                    <a:pt x="814" y="33"/>
                    <a:pt x="749" y="8"/>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931925" y="1295500"/>
              <a:ext cx="92675" cy="112250"/>
            </a:xfrm>
            <a:custGeom>
              <a:avLst/>
              <a:gdLst/>
              <a:ahLst/>
              <a:cxnLst/>
              <a:rect l="l" t="t" r="r" b="b"/>
              <a:pathLst>
                <a:path w="3707" h="4490" extrusionOk="0">
                  <a:moveTo>
                    <a:pt x="1538" y="0"/>
                  </a:moveTo>
                  <a:cubicBezTo>
                    <a:pt x="1486" y="0"/>
                    <a:pt x="1433" y="3"/>
                    <a:pt x="1381" y="8"/>
                  </a:cubicBezTo>
                  <a:cubicBezTo>
                    <a:pt x="1340" y="8"/>
                    <a:pt x="1298" y="16"/>
                    <a:pt x="1257" y="25"/>
                  </a:cubicBezTo>
                  <a:cubicBezTo>
                    <a:pt x="1249" y="25"/>
                    <a:pt x="1241" y="25"/>
                    <a:pt x="1233" y="33"/>
                  </a:cubicBezTo>
                  <a:lnTo>
                    <a:pt x="1208" y="33"/>
                  </a:lnTo>
                  <a:cubicBezTo>
                    <a:pt x="896" y="156"/>
                    <a:pt x="608" y="329"/>
                    <a:pt x="362" y="551"/>
                  </a:cubicBezTo>
                  <a:cubicBezTo>
                    <a:pt x="132" y="822"/>
                    <a:pt x="0" y="1167"/>
                    <a:pt x="0" y="1537"/>
                  </a:cubicBezTo>
                  <a:cubicBezTo>
                    <a:pt x="0" y="1602"/>
                    <a:pt x="0" y="1668"/>
                    <a:pt x="16" y="1734"/>
                  </a:cubicBezTo>
                  <a:cubicBezTo>
                    <a:pt x="25" y="1824"/>
                    <a:pt x="41" y="1915"/>
                    <a:pt x="74" y="2005"/>
                  </a:cubicBezTo>
                  <a:lnTo>
                    <a:pt x="148" y="2243"/>
                  </a:lnTo>
                  <a:lnTo>
                    <a:pt x="863" y="4479"/>
                  </a:lnTo>
                  <a:cubicBezTo>
                    <a:pt x="863" y="4479"/>
                    <a:pt x="916" y="4489"/>
                    <a:pt x="1029" y="4489"/>
                  </a:cubicBezTo>
                  <a:cubicBezTo>
                    <a:pt x="1058" y="4489"/>
                    <a:pt x="1090" y="4488"/>
                    <a:pt x="1126" y="4487"/>
                  </a:cubicBezTo>
                  <a:cubicBezTo>
                    <a:pt x="1496" y="4462"/>
                    <a:pt x="2276" y="4281"/>
                    <a:pt x="3542" y="3451"/>
                  </a:cubicBezTo>
                  <a:cubicBezTo>
                    <a:pt x="3599" y="3419"/>
                    <a:pt x="3649" y="3377"/>
                    <a:pt x="3706" y="3345"/>
                  </a:cubicBezTo>
                  <a:lnTo>
                    <a:pt x="3016" y="1085"/>
                  </a:lnTo>
                  <a:lnTo>
                    <a:pt x="3008" y="1085"/>
                  </a:lnTo>
                  <a:cubicBezTo>
                    <a:pt x="2810" y="429"/>
                    <a:pt x="2202"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2962725" y="1296100"/>
              <a:ext cx="650" cy="225"/>
            </a:xfrm>
            <a:custGeom>
              <a:avLst/>
              <a:gdLst/>
              <a:ahLst/>
              <a:cxnLst/>
              <a:rect l="l" t="t" r="r" b="b"/>
              <a:pathLst>
                <a:path w="26" h="9" extrusionOk="0">
                  <a:moveTo>
                    <a:pt x="9" y="1"/>
                  </a:moveTo>
                  <a:cubicBezTo>
                    <a:pt x="9" y="2"/>
                    <a:pt x="9" y="2"/>
                    <a:pt x="9" y="3"/>
                  </a:cubicBezTo>
                  <a:lnTo>
                    <a:pt x="9" y="3"/>
                  </a:lnTo>
                  <a:cubicBezTo>
                    <a:pt x="14" y="1"/>
                    <a:pt x="20" y="1"/>
                    <a:pt x="25" y="1"/>
                  </a:cubicBezTo>
                  <a:close/>
                  <a:moveTo>
                    <a:pt x="9" y="3"/>
                  </a:moveTo>
                  <a:lnTo>
                    <a:pt x="9" y="3"/>
                  </a:lnTo>
                  <a:cubicBezTo>
                    <a:pt x="6" y="4"/>
                    <a:pt x="3" y="6"/>
                    <a:pt x="1" y="9"/>
                  </a:cubicBezTo>
                  <a:cubicBezTo>
                    <a:pt x="1" y="9"/>
                    <a:pt x="7" y="9"/>
                    <a:pt x="9" y="3"/>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091950" y="1193800"/>
              <a:ext cx="2700" cy="2475"/>
            </a:xfrm>
            <a:custGeom>
              <a:avLst/>
              <a:gdLst/>
              <a:ahLst/>
              <a:cxnLst/>
              <a:rect l="l" t="t" r="r" b="b"/>
              <a:pathLst>
                <a:path w="108" h="99" extrusionOk="0">
                  <a:moveTo>
                    <a:pt x="99" y="0"/>
                  </a:moveTo>
                  <a:lnTo>
                    <a:pt x="1" y="25"/>
                  </a:lnTo>
                  <a:cubicBezTo>
                    <a:pt x="1" y="33"/>
                    <a:pt x="1" y="49"/>
                    <a:pt x="1" y="58"/>
                  </a:cubicBezTo>
                  <a:cubicBezTo>
                    <a:pt x="9" y="82"/>
                    <a:pt x="25" y="99"/>
                    <a:pt x="58" y="99"/>
                  </a:cubicBezTo>
                  <a:cubicBezTo>
                    <a:pt x="91" y="99"/>
                    <a:pt x="108" y="66"/>
                    <a:pt x="108" y="41"/>
                  </a:cubicBezTo>
                  <a:cubicBezTo>
                    <a:pt x="108" y="25"/>
                    <a:pt x="99" y="17"/>
                    <a:pt x="99"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079025" y="1193725"/>
              <a:ext cx="17475" cy="81450"/>
            </a:xfrm>
            <a:custGeom>
              <a:avLst/>
              <a:gdLst/>
              <a:ahLst/>
              <a:cxnLst/>
              <a:rect l="l" t="t" r="r" b="b"/>
              <a:pathLst>
                <a:path w="699" h="3258" extrusionOk="0">
                  <a:moveTo>
                    <a:pt x="573" y="1"/>
                  </a:moveTo>
                  <a:cubicBezTo>
                    <a:pt x="568" y="1"/>
                    <a:pt x="563" y="2"/>
                    <a:pt x="559" y="3"/>
                  </a:cubicBezTo>
                  <a:cubicBezTo>
                    <a:pt x="534" y="11"/>
                    <a:pt x="518" y="36"/>
                    <a:pt x="526" y="69"/>
                  </a:cubicBezTo>
                  <a:cubicBezTo>
                    <a:pt x="567" y="233"/>
                    <a:pt x="592" y="398"/>
                    <a:pt x="592" y="562"/>
                  </a:cubicBezTo>
                  <a:lnTo>
                    <a:pt x="592" y="1860"/>
                  </a:lnTo>
                  <a:cubicBezTo>
                    <a:pt x="592" y="2353"/>
                    <a:pt x="386" y="2830"/>
                    <a:pt x="16" y="3167"/>
                  </a:cubicBezTo>
                  <a:cubicBezTo>
                    <a:pt x="0" y="3192"/>
                    <a:pt x="0" y="3224"/>
                    <a:pt x="16" y="3241"/>
                  </a:cubicBezTo>
                  <a:cubicBezTo>
                    <a:pt x="25" y="3249"/>
                    <a:pt x="41" y="3257"/>
                    <a:pt x="58" y="3257"/>
                  </a:cubicBezTo>
                  <a:cubicBezTo>
                    <a:pt x="66" y="3257"/>
                    <a:pt x="82" y="3257"/>
                    <a:pt x="90" y="3241"/>
                  </a:cubicBezTo>
                  <a:cubicBezTo>
                    <a:pt x="477" y="2888"/>
                    <a:pt x="699" y="2386"/>
                    <a:pt x="699" y="1860"/>
                  </a:cubicBezTo>
                  <a:lnTo>
                    <a:pt x="699" y="562"/>
                  </a:lnTo>
                  <a:cubicBezTo>
                    <a:pt x="699" y="389"/>
                    <a:pt x="674" y="209"/>
                    <a:pt x="625" y="36"/>
                  </a:cubicBezTo>
                  <a:cubicBezTo>
                    <a:pt x="618" y="16"/>
                    <a:pt x="59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063800" y="1272700"/>
              <a:ext cx="17900" cy="11925"/>
            </a:xfrm>
            <a:custGeom>
              <a:avLst/>
              <a:gdLst/>
              <a:ahLst/>
              <a:cxnLst/>
              <a:rect l="l" t="t" r="r" b="b"/>
              <a:pathLst>
                <a:path w="716" h="477" extrusionOk="0">
                  <a:moveTo>
                    <a:pt x="662" y="1"/>
                  </a:moveTo>
                  <a:cubicBezTo>
                    <a:pt x="649" y="1"/>
                    <a:pt x="637" y="5"/>
                    <a:pt x="625" y="16"/>
                  </a:cubicBezTo>
                  <a:cubicBezTo>
                    <a:pt x="461" y="172"/>
                    <a:pt x="256" y="296"/>
                    <a:pt x="34" y="378"/>
                  </a:cubicBezTo>
                  <a:cubicBezTo>
                    <a:pt x="9" y="386"/>
                    <a:pt x="1" y="411"/>
                    <a:pt x="9" y="444"/>
                  </a:cubicBezTo>
                  <a:cubicBezTo>
                    <a:pt x="17" y="460"/>
                    <a:pt x="34" y="476"/>
                    <a:pt x="58" y="476"/>
                  </a:cubicBezTo>
                  <a:lnTo>
                    <a:pt x="75" y="476"/>
                  </a:lnTo>
                  <a:cubicBezTo>
                    <a:pt x="305" y="386"/>
                    <a:pt x="519" y="254"/>
                    <a:pt x="699" y="90"/>
                  </a:cubicBezTo>
                  <a:cubicBezTo>
                    <a:pt x="716" y="74"/>
                    <a:pt x="716" y="41"/>
                    <a:pt x="699" y="16"/>
                  </a:cubicBezTo>
                  <a:cubicBezTo>
                    <a:pt x="690" y="7"/>
                    <a:pt x="67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2985125" y="1215150"/>
              <a:ext cx="111575" cy="43800"/>
            </a:xfrm>
            <a:custGeom>
              <a:avLst/>
              <a:gdLst/>
              <a:ahLst/>
              <a:cxnLst/>
              <a:rect l="l" t="t" r="r" b="b"/>
              <a:pathLst>
                <a:path w="4463" h="1752" extrusionOk="0">
                  <a:moveTo>
                    <a:pt x="641" y="1"/>
                  </a:moveTo>
                  <a:cubicBezTo>
                    <a:pt x="567" y="9"/>
                    <a:pt x="485" y="34"/>
                    <a:pt x="403" y="75"/>
                  </a:cubicBezTo>
                  <a:cubicBezTo>
                    <a:pt x="329" y="116"/>
                    <a:pt x="255" y="173"/>
                    <a:pt x="206" y="239"/>
                  </a:cubicBezTo>
                  <a:cubicBezTo>
                    <a:pt x="107" y="371"/>
                    <a:pt x="42" y="527"/>
                    <a:pt x="25" y="699"/>
                  </a:cubicBezTo>
                  <a:cubicBezTo>
                    <a:pt x="0" y="995"/>
                    <a:pt x="91" y="1291"/>
                    <a:pt x="288" y="1496"/>
                  </a:cubicBezTo>
                  <a:cubicBezTo>
                    <a:pt x="436" y="1653"/>
                    <a:pt x="650" y="1743"/>
                    <a:pt x="863" y="1751"/>
                  </a:cubicBezTo>
                  <a:lnTo>
                    <a:pt x="896" y="1751"/>
                  </a:lnTo>
                  <a:cubicBezTo>
                    <a:pt x="962" y="1751"/>
                    <a:pt x="1028" y="1743"/>
                    <a:pt x="1085" y="1726"/>
                  </a:cubicBezTo>
                  <a:cubicBezTo>
                    <a:pt x="1118" y="1718"/>
                    <a:pt x="1126" y="1685"/>
                    <a:pt x="1118" y="1661"/>
                  </a:cubicBezTo>
                  <a:cubicBezTo>
                    <a:pt x="1111" y="1640"/>
                    <a:pt x="1093" y="1626"/>
                    <a:pt x="1074" y="1626"/>
                  </a:cubicBezTo>
                  <a:cubicBezTo>
                    <a:pt x="1069" y="1626"/>
                    <a:pt x="1065" y="1626"/>
                    <a:pt x="1061" y="1628"/>
                  </a:cubicBezTo>
                  <a:cubicBezTo>
                    <a:pt x="1018" y="1640"/>
                    <a:pt x="972" y="1648"/>
                    <a:pt x="921" y="1648"/>
                  </a:cubicBezTo>
                  <a:cubicBezTo>
                    <a:pt x="902" y="1648"/>
                    <a:pt x="883" y="1647"/>
                    <a:pt x="863" y="1644"/>
                  </a:cubicBezTo>
                  <a:cubicBezTo>
                    <a:pt x="683" y="1644"/>
                    <a:pt x="494" y="1562"/>
                    <a:pt x="362" y="1422"/>
                  </a:cubicBezTo>
                  <a:cubicBezTo>
                    <a:pt x="189" y="1242"/>
                    <a:pt x="99" y="979"/>
                    <a:pt x="132" y="716"/>
                  </a:cubicBezTo>
                  <a:cubicBezTo>
                    <a:pt x="148" y="560"/>
                    <a:pt x="198" y="420"/>
                    <a:pt x="288" y="305"/>
                  </a:cubicBezTo>
                  <a:cubicBezTo>
                    <a:pt x="329" y="247"/>
                    <a:pt x="387" y="198"/>
                    <a:pt x="452" y="165"/>
                  </a:cubicBezTo>
                  <a:cubicBezTo>
                    <a:pt x="518" y="132"/>
                    <a:pt x="584" y="108"/>
                    <a:pt x="650" y="108"/>
                  </a:cubicBezTo>
                  <a:cubicBezTo>
                    <a:pt x="662" y="103"/>
                    <a:pt x="674" y="101"/>
                    <a:pt x="687" y="101"/>
                  </a:cubicBezTo>
                  <a:cubicBezTo>
                    <a:pt x="699" y="101"/>
                    <a:pt x="711" y="103"/>
                    <a:pt x="724" y="108"/>
                  </a:cubicBezTo>
                  <a:cubicBezTo>
                    <a:pt x="781" y="108"/>
                    <a:pt x="839" y="132"/>
                    <a:pt x="888" y="165"/>
                  </a:cubicBezTo>
                  <a:cubicBezTo>
                    <a:pt x="937" y="190"/>
                    <a:pt x="978" y="231"/>
                    <a:pt x="1003" y="272"/>
                  </a:cubicBezTo>
                  <a:cubicBezTo>
                    <a:pt x="1011" y="280"/>
                    <a:pt x="1019" y="288"/>
                    <a:pt x="1019" y="288"/>
                  </a:cubicBezTo>
                  <a:lnTo>
                    <a:pt x="1907" y="962"/>
                  </a:lnTo>
                  <a:cubicBezTo>
                    <a:pt x="1923" y="970"/>
                    <a:pt x="1940" y="970"/>
                    <a:pt x="1956" y="970"/>
                  </a:cubicBezTo>
                  <a:cubicBezTo>
                    <a:pt x="1967" y="965"/>
                    <a:pt x="2549" y="725"/>
                    <a:pt x="3265" y="725"/>
                  </a:cubicBezTo>
                  <a:cubicBezTo>
                    <a:pt x="3622" y="725"/>
                    <a:pt x="4012" y="785"/>
                    <a:pt x="4381" y="962"/>
                  </a:cubicBezTo>
                  <a:cubicBezTo>
                    <a:pt x="4389" y="968"/>
                    <a:pt x="4399" y="971"/>
                    <a:pt x="4408" y="971"/>
                  </a:cubicBezTo>
                  <a:cubicBezTo>
                    <a:pt x="4425" y="971"/>
                    <a:pt x="4441" y="962"/>
                    <a:pt x="4446" y="946"/>
                  </a:cubicBezTo>
                  <a:cubicBezTo>
                    <a:pt x="4463" y="913"/>
                    <a:pt x="4446" y="888"/>
                    <a:pt x="4422" y="872"/>
                  </a:cubicBezTo>
                  <a:cubicBezTo>
                    <a:pt x="4034" y="686"/>
                    <a:pt x="3626" y="624"/>
                    <a:pt x="3255" y="624"/>
                  </a:cubicBezTo>
                  <a:cubicBezTo>
                    <a:pt x="2609" y="624"/>
                    <a:pt x="2073" y="811"/>
                    <a:pt x="1948" y="864"/>
                  </a:cubicBezTo>
                  <a:lnTo>
                    <a:pt x="1085" y="206"/>
                  </a:lnTo>
                  <a:cubicBezTo>
                    <a:pt x="1052" y="157"/>
                    <a:pt x="1003" y="108"/>
                    <a:pt x="946" y="75"/>
                  </a:cubicBezTo>
                  <a:cubicBezTo>
                    <a:pt x="880" y="34"/>
                    <a:pt x="806" y="9"/>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3028050" y="1236725"/>
              <a:ext cx="53875" cy="44200"/>
            </a:xfrm>
            <a:custGeom>
              <a:avLst/>
              <a:gdLst/>
              <a:ahLst/>
              <a:cxnLst/>
              <a:rect l="l" t="t" r="r" b="b"/>
              <a:pathLst>
                <a:path w="2155" h="1768" extrusionOk="0">
                  <a:moveTo>
                    <a:pt x="231" y="1"/>
                  </a:moveTo>
                  <a:cubicBezTo>
                    <a:pt x="206" y="1"/>
                    <a:pt x="174" y="25"/>
                    <a:pt x="174" y="50"/>
                  </a:cubicBezTo>
                  <a:lnTo>
                    <a:pt x="1" y="1480"/>
                  </a:lnTo>
                  <a:cubicBezTo>
                    <a:pt x="1" y="1504"/>
                    <a:pt x="9" y="1521"/>
                    <a:pt x="26" y="1529"/>
                  </a:cubicBezTo>
                  <a:cubicBezTo>
                    <a:pt x="34" y="1537"/>
                    <a:pt x="494" y="1767"/>
                    <a:pt x="1110" y="1767"/>
                  </a:cubicBezTo>
                  <a:cubicBezTo>
                    <a:pt x="1414" y="1767"/>
                    <a:pt x="1768" y="1710"/>
                    <a:pt x="2113" y="1537"/>
                  </a:cubicBezTo>
                  <a:cubicBezTo>
                    <a:pt x="2121" y="1529"/>
                    <a:pt x="2129" y="1529"/>
                    <a:pt x="2129" y="1521"/>
                  </a:cubicBezTo>
                  <a:cubicBezTo>
                    <a:pt x="2154" y="1504"/>
                    <a:pt x="2154" y="1472"/>
                    <a:pt x="2129" y="1455"/>
                  </a:cubicBezTo>
                  <a:cubicBezTo>
                    <a:pt x="2119" y="1445"/>
                    <a:pt x="2106" y="1438"/>
                    <a:pt x="2093" y="1438"/>
                  </a:cubicBezTo>
                  <a:cubicBezTo>
                    <a:pt x="2086" y="1438"/>
                    <a:pt x="2078" y="1441"/>
                    <a:pt x="2072" y="1447"/>
                  </a:cubicBezTo>
                  <a:cubicBezTo>
                    <a:pt x="1737" y="1611"/>
                    <a:pt x="1406" y="1666"/>
                    <a:pt x="1112" y="1666"/>
                  </a:cubicBezTo>
                  <a:cubicBezTo>
                    <a:pt x="613" y="1666"/>
                    <a:pt x="222" y="1507"/>
                    <a:pt x="108" y="1455"/>
                  </a:cubicBezTo>
                  <a:lnTo>
                    <a:pt x="272" y="58"/>
                  </a:lnTo>
                  <a:cubicBezTo>
                    <a:pt x="280" y="33"/>
                    <a:pt x="256" y="9"/>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3002575" y="1256250"/>
              <a:ext cx="64750" cy="39250"/>
            </a:xfrm>
            <a:custGeom>
              <a:avLst/>
              <a:gdLst/>
              <a:ahLst/>
              <a:cxnLst/>
              <a:rect l="l" t="t" r="r" b="b"/>
              <a:pathLst>
                <a:path w="2590" h="1570" extrusionOk="0">
                  <a:moveTo>
                    <a:pt x="157" y="0"/>
                  </a:moveTo>
                  <a:cubicBezTo>
                    <a:pt x="132" y="9"/>
                    <a:pt x="116" y="25"/>
                    <a:pt x="116" y="50"/>
                  </a:cubicBezTo>
                  <a:lnTo>
                    <a:pt x="1" y="1463"/>
                  </a:lnTo>
                  <a:cubicBezTo>
                    <a:pt x="1" y="1488"/>
                    <a:pt x="26" y="1512"/>
                    <a:pt x="50" y="1521"/>
                  </a:cubicBezTo>
                  <a:cubicBezTo>
                    <a:pt x="75" y="1521"/>
                    <a:pt x="108" y="1496"/>
                    <a:pt x="108" y="1471"/>
                  </a:cubicBezTo>
                  <a:lnTo>
                    <a:pt x="206" y="247"/>
                  </a:lnTo>
                  <a:cubicBezTo>
                    <a:pt x="346" y="518"/>
                    <a:pt x="552" y="740"/>
                    <a:pt x="806" y="921"/>
                  </a:cubicBezTo>
                  <a:cubicBezTo>
                    <a:pt x="1119" y="1134"/>
                    <a:pt x="1488" y="1249"/>
                    <a:pt x="1866" y="1249"/>
                  </a:cubicBezTo>
                  <a:cubicBezTo>
                    <a:pt x="2064" y="1249"/>
                    <a:pt x="2269" y="1217"/>
                    <a:pt x="2458" y="1151"/>
                  </a:cubicBezTo>
                  <a:lnTo>
                    <a:pt x="2483" y="1521"/>
                  </a:lnTo>
                  <a:cubicBezTo>
                    <a:pt x="2483" y="1553"/>
                    <a:pt x="2507" y="1570"/>
                    <a:pt x="2532" y="1570"/>
                  </a:cubicBezTo>
                  <a:lnTo>
                    <a:pt x="2540" y="1570"/>
                  </a:lnTo>
                  <a:cubicBezTo>
                    <a:pt x="2565" y="1570"/>
                    <a:pt x="2590" y="1545"/>
                    <a:pt x="2581" y="1512"/>
                  </a:cubicBezTo>
                  <a:lnTo>
                    <a:pt x="2557" y="1077"/>
                  </a:lnTo>
                  <a:cubicBezTo>
                    <a:pt x="2557" y="1060"/>
                    <a:pt x="2548" y="1044"/>
                    <a:pt x="2532" y="1036"/>
                  </a:cubicBezTo>
                  <a:cubicBezTo>
                    <a:pt x="2524" y="1028"/>
                    <a:pt x="2499" y="1028"/>
                    <a:pt x="2483" y="1028"/>
                  </a:cubicBezTo>
                  <a:cubicBezTo>
                    <a:pt x="2286" y="1102"/>
                    <a:pt x="2080" y="1143"/>
                    <a:pt x="1866" y="1143"/>
                  </a:cubicBezTo>
                  <a:cubicBezTo>
                    <a:pt x="1505" y="1143"/>
                    <a:pt x="1160" y="1036"/>
                    <a:pt x="864" y="830"/>
                  </a:cubicBezTo>
                  <a:cubicBezTo>
                    <a:pt x="568" y="633"/>
                    <a:pt x="346" y="354"/>
                    <a:pt x="215" y="33"/>
                  </a:cubicBezTo>
                  <a:cubicBezTo>
                    <a:pt x="206" y="9"/>
                    <a:pt x="182"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3005250" y="1256325"/>
              <a:ext cx="25500" cy="18850"/>
            </a:xfrm>
            <a:custGeom>
              <a:avLst/>
              <a:gdLst/>
              <a:ahLst/>
              <a:cxnLst/>
              <a:rect l="l" t="t" r="r" b="b"/>
              <a:pathLst>
                <a:path w="1020" h="754" extrusionOk="0">
                  <a:moveTo>
                    <a:pt x="62" y="1"/>
                  </a:moveTo>
                  <a:cubicBezTo>
                    <a:pt x="45" y="1"/>
                    <a:pt x="28" y="6"/>
                    <a:pt x="17" y="22"/>
                  </a:cubicBezTo>
                  <a:cubicBezTo>
                    <a:pt x="1" y="47"/>
                    <a:pt x="9" y="79"/>
                    <a:pt x="34" y="96"/>
                  </a:cubicBezTo>
                  <a:lnTo>
                    <a:pt x="938" y="745"/>
                  </a:lnTo>
                  <a:cubicBezTo>
                    <a:pt x="946" y="753"/>
                    <a:pt x="954" y="753"/>
                    <a:pt x="962" y="753"/>
                  </a:cubicBezTo>
                  <a:cubicBezTo>
                    <a:pt x="979" y="753"/>
                    <a:pt x="995" y="745"/>
                    <a:pt x="1003" y="737"/>
                  </a:cubicBezTo>
                  <a:cubicBezTo>
                    <a:pt x="1020" y="712"/>
                    <a:pt x="1020" y="679"/>
                    <a:pt x="995" y="663"/>
                  </a:cubicBezTo>
                  <a:lnTo>
                    <a:pt x="91" y="6"/>
                  </a:lnTo>
                  <a:cubicBezTo>
                    <a:pt x="82" y="3"/>
                    <a:pt x="7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2991500" y="1225875"/>
              <a:ext cx="16250" cy="23625"/>
            </a:xfrm>
            <a:custGeom>
              <a:avLst/>
              <a:gdLst/>
              <a:ahLst/>
              <a:cxnLst/>
              <a:rect l="l" t="t" r="r" b="b"/>
              <a:pathLst>
                <a:path w="650" h="945" extrusionOk="0">
                  <a:moveTo>
                    <a:pt x="61" y="1"/>
                  </a:moveTo>
                  <a:cubicBezTo>
                    <a:pt x="41" y="1"/>
                    <a:pt x="23" y="14"/>
                    <a:pt x="17" y="32"/>
                  </a:cubicBezTo>
                  <a:cubicBezTo>
                    <a:pt x="0" y="57"/>
                    <a:pt x="17" y="89"/>
                    <a:pt x="41" y="98"/>
                  </a:cubicBezTo>
                  <a:cubicBezTo>
                    <a:pt x="197" y="163"/>
                    <a:pt x="329" y="278"/>
                    <a:pt x="419" y="418"/>
                  </a:cubicBezTo>
                  <a:cubicBezTo>
                    <a:pt x="502" y="558"/>
                    <a:pt x="543" y="730"/>
                    <a:pt x="534" y="895"/>
                  </a:cubicBezTo>
                  <a:cubicBezTo>
                    <a:pt x="534" y="919"/>
                    <a:pt x="559" y="944"/>
                    <a:pt x="584" y="944"/>
                  </a:cubicBezTo>
                  <a:lnTo>
                    <a:pt x="592" y="944"/>
                  </a:lnTo>
                  <a:cubicBezTo>
                    <a:pt x="617" y="944"/>
                    <a:pt x="641" y="928"/>
                    <a:pt x="641" y="895"/>
                  </a:cubicBezTo>
                  <a:cubicBezTo>
                    <a:pt x="649" y="714"/>
                    <a:pt x="600" y="525"/>
                    <a:pt x="502" y="361"/>
                  </a:cubicBezTo>
                  <a:cubicBezTo>
                    <a:pt x="403" y="205"/>
                    <a:pt x="255" y="81"/>
                    <a:pt x="82" y="7"/>
                  </a:cubicBezTo>
                  <a:cubicBezTo>
                    <a:pt x="76" y="3"/>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3056825" y="1213750"/>
              <a:ext cx="9875" cy="18900"/>
            </a:xfrm>
            <a:custGeom>
              <a:avLst/>
              <a:gdLst/>
              <a:ahLst/>
              <a:cxnLst/>
              <a:rect l="l" t="t" r="r" b="b"/>
              <a:pathLst>
                <a:path w="395" h="756" extrusionOk="0">
                  <a:moveTo>
                    <a:pt x="55" y="1"/>
                  </a:moveTo>
                  <a:cubicBezTo>
                    <a:pt x="48" y="1"/>
                    <a:pt x="40" y="3"/>
                    <a:pt x="33" y="7"/>
                  </a:cubicBezTo>
                  <a:cubicBezTo>
                    <a:pt x="9" y="16"/>
                    <a:pt x="0" y="49"/>
                    <a:pt x="9" y="73"/>
                  </a:cubicBezTo>
                  <a:cubicBezTo>
                    <a:pt x="99" y="287"/>
                    <a:pt x="198" y="509"/>
                    <a:pt x="288" y="722"/>
                  </a:cubicBezTo>
                  <a:cubicBezTo>
                    <a:pt x="296" y="739"/>
                    <a:pt x="313" y="755"/>
                    <a:pt x="337" y="755"/>
                  </a:cubicBezTo>
                  <a:cubicBezTo>
                    <a:pt x="346" y="755"/>
                    <a:pt x="354" y="747"/>
                    <a:pt x="354" y="747"/>
                  </a:cubicBezTo>
                  <a:cubicBezTo>
                    <a:pt x="387" y="739"/>
                    <a:pt x="395" y="706"/>
                    <a:pt x="387" y="681"/>
                  </a:cubicBezTo>
                  <a:cubicBezTo>
                    <a:pt x="288" y="468"/>
                    <a:pt x="198" y="246"/>
                    <a:pt x="107" y="32"/>
                  </a:cubicBezTo>
                  <a:cubicBezTo>
                    <a:pt x="95" y="14"/>
                    <a:pt x="7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3042650" y="1244950"/>
              <a:ext cx="42350" cy="2700"/>
            </a:xfrm>
            <a:custGeom>
              <a:avLst/>
              <a:gdLst/>
              <a:ahLst/>
              <a:cxnLst/>
              <a:rect l="l" t="t" r="r" b="b"/>
              <a:pathLst>
                <a:path w="1694" h="108" extrusionOk="0">
                  <a:moveTo>
                    <a:pt x="50" y="0"/>
                  </a:moveTo>
                  <a:cubicBezTo>
                    <a:pt x="25" y="0"/>
                    <a:pt x="0" y="25"/>
                    <a:pt x="0" y="58"/>
                  </a:cubicBezTo>
                  <a:cubicBezTo>
                    <a:pt x="0" y="83"/>
                    <a:pt x="25" y="107"/>
                    <a:pt x="50" y="107"/>
                  </a:cubicBezTo>
                  <a:lnTo>
                    <a:pt x="1644" y="107"/>
                  </a:lnTo>
                  <a:cubicBezTo>
                    <a:pt x="1669" y="107"/>
                    <a:pt x="1693" y="83"/>
                    <a:pt x="1693" y="58"/>
                  </a:cubicBezTo>
                  <a:cubicBezTo>
                    <a:pt x="1693" y="25"/>
                    <a:pt x="1669"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3037525" y="1258300"/>
              <a:ext cx="47275" cy="2700"/>
            </a:xfrm>
            <a:custGeom>
              <a:avLst/>
              <a:gdLst/>
              <a:ahLst/>
              <a:cxnLst/>
              <a:rect l="l" t="t" r="r" b="b"/>
              <a:pathLst>
                <a:path w="1891" h="108" extrusionOk="0">
                  <a:moveTo>
                    <a:pt x="49" y="0"/>
                  </a:moveTo>
                  <a:cubicBezTo>
                    <a:pt x="25" y="0"/>
                    <a:pt x="0" y="25"/>
                    <a:pt x="0" y="58"/>
                  </a:cubicBezTo>
                  <a:cubicBezTo>
                    <a:pt x="0" y="83"/>
                    <a:pt x="25" y="107"/>
                    <a:pt x="49" y="107"/>
                  </a:cubicBezTo>
                  <a:lnTo>
                    <a:pt x="1833" y="107"/>
                  </a:lnTo>
                  <a:cubicBezTo>
                    <a:pt x="1865" y="107"/>
                    <a:pt x="1890" y="83"/>
                    <a:pt x="1890" y="58"/>
                  </a:cubicBezTo>
                  <a:cubicBezTo>
                    <a:pt x="1890" y="25"/>
                    <a:pt x="1865"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3050450" y="1265700"/>
              <a:ext cx="19950" cy="2475"/>
            </a:xfrm>
            <a:custGeom>
              <a:avLst/>
              <a:gdLst/>
              <a:ahLst/>
              <a:cxnLst/>
              <a:rect l="l" t="t" r="r" b="b"/>
              <a:pathLst>
                <a:path w="798" h="99" extrusionOk="0">
                  <a:moveTo>
                    <a:pt x="50" y="0"/>
                  </a:moveTo>
                  <a:cubicBezTo>
                    <a:pt x="25" y="0"/>
                    <a:pt x="1" y="25"/>
                    <a:pt x="1" y="50"/>
                  </a:cubicBezTo>
                  <a:cubicBezTo>
                    <a:pt x="1" y="83"/>
                    <a:pt x="25" y="99"/>
                    <a:pt x="50" y="99"/>
                  </a:cubicBezTo>
                  <a:lnTo>
                    <a:pt x="740" y="99"/>
                  </a:lnTo>
                  <a:cubicBezTo>
                    <a:pt x="773" y="99"/>
                    <a:pt x="798" y="83"/>
                    <a:pt x="798" y="50"/>
                  </a:cubicBezTo>
                  <a:cubicBezTo>
                    <a:pt x="798" y="25"/>
                    <a:pt x="773"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3006700" y="1194600"/>
              <a:ext cx="12350" cy="24700"/>
            </a:xfrm>
            <a:custGeom>
              <a:avLst/>
              <a:gdLst/>
              <a:ahLst/>
              <a:cxnLst/>
              <a:rect l="l" t="t" r="r" b="b"/>
              <a:pathLst>
                <a:path w="494" h="988" extrusionOk="0">
                  <a:moveTo>
                    <a:pt x="395" y="1"/>
                  </a:moveTo>
                  <a:cubicBezTo>
                    <a:pt x="362" y="1"/>
                    <a:pt x="345" y="26"/>
                    <a:pt x="345" y="58"/>
                  </a:cubicBezTo>
                  <a:cubicBezTo>
                    <a:pt x="387" y="617"/>
                    <a:pt x="41" y="888"/>
                    <a:pt x="25" y="897"/>
                  </a:cubicBezTo>
                  <a:cubicBezTo>
                    <a:pt x="0" y="913"/>
                    <a:pt x="0" y="946"/>
                    <a:pt x="17" y="971"/>
                  </a:cubicBezTo>
                  <a:cubicBezTo>
                    <a:pt x="25" y="987"/>
                    <a:pt x="41" y="987"/>
                    <a:pt x="58" y="987"/>
                  </a:cubicBezTo>
                  <a:cubicBezTo>
                    <a:pt x="66" y="987"/>
                    <a:pt x="74" y="987"/>
                    <a:pt x="83" y="979"/>
                  </a:cubicBezTo>
                  <a:cubicBezTo>
                    <a:pt x="107" y="971"/>
                    <a:pt x="493" y="675"/>
                    <a:pt x="452" y="50"/>
                  </a:cubicBezTo>
                  <a:cubicBezTo>
                    <a:pt x="444" y="17"/>
                    <a:pt x="41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2993550" y="1150450"/>
              <a:ext cx="102950" cy="68850"/>
            </a:xfrm>
            <a:custGeom>
              <a:avLst/>
              <a:gdLst/>
              <a:ahLst/>
              <a:cxnLst/>
              <a:rect l="l" t="t" r="r" b="b"/>
              <a:pathLst>
                <a:path w="4118" h="2754" extrusionOk="0">
                  <a:moveTo>
                    <a:pt x="2096" y="0"/>
                  </a:moveTo>
                  <a:cubicBezTo>
                    <a:pt x="1545" y="0"/>
                    <a:pt x="1093" y="181"/>
                    <a:pt x="756" y="534"/>
                  </a:cubicBezTo>
                  <a:cubicBezTo>
                    <a:pt x="0" y="1315"/>
                    <a:pt x="41" y="2654"/>
                    <a:pt x="41" y="2704"/>
                  </a:cubicBezTo>
                  <a:cubicBezTo>
                    <a:pt x="41" y="2737"/>
                    <a:pt x="66" y="2753"/>
                    <a:pt x="91" y="2753"/>
                  </a:cubicBezTo>
                  <a:cubicBezTo>
                    <a:pt x="115" y="2753"/>
                    <a:pt x="140" y="2728"/>
                    <a:pt x="140" y="2704"/>
                  </a:cubicBezTo>
                  <a:cubicBezTo>
                    <a:pt x="140" y="2687"/>
                    <a:pt x="99" y="1356"/>
                    <a:pt x="822" y="608"/>
                  </a:cubicBezTo>
                  <a:cubicBezTo>
                    <a:pt x="1143" y="271"/>
                    <a:pt x="1570" y="107"/>
                    <a:pt x="2096" y="107"/>
                  </a:cubicBezTo>
                  <a:cubicBezTo>
                    <a:pt x="2762" y="107"/>
                    <a:pt x="3263" y="288"/>
                    <a:pt x="3575" y="633"/>
                  </a:cubicBezTo>
                  <a:cubicBezTo>
                    <a:pt x="3912" y="1003"/>
                    <a:pt x="3945" y="1471"/>
                    <a:pt x="3945" y="1677"/>
                  </a:cubicBezTo>
                  <a:cubicBezTo>
                    <a:pt x="3772" y="1562"/>
                    <a:pt x="3304" y="1348"/>
                    <a:pt x="2145" y="1348"/>
                  </a:cubicBezTo>
                  <a:cubicBezTo>
                    <a:pt x="559" y="1348"/>
                    <a:pt x="346" y="2613"/>
                    <a:pt x="337" y="2630"/>
                  </a:cubicBezTo>
                  <a:cubicBezTo>
                    <a:pt x="337" y="2654"/>
                    <a:pt x="354" y="2687"/>
                    <a:pt x="387" y="2687"/>
                  </a:cubicBezTo>
                  <a:cubicBezTo>
                    <a:pt x="411" y="2687"/>
                    <a:pt x="436" y="2671"/>
                    <a:pt x="444" y="2646"/>
                  </a:cubicBezTo>
                  <a:cubicBezTo>
                    <a:pt x="444" y="2630"/>
                    <a:pt x="658" y="1446"/>
                    <a:pt x="2145" y="1446"/>
                  </a:cubicBezTo>
                  <a:cubicBezTo>
                    <a:pt x="3624" y="1446"/>
                    <a:pt x="3937" y="1800"/>
                    <a:pt x="3953" y="1816"/>
                  </a:cubicBezTo>
                  <a:cubicBezTo>
                    <a:pt x="3965" y="1828"/>
                    <a:pt x="3982" y="1836"/>
                    <a:pt x="3996" y="1836"/>
                  </a:cubicBezTo>
                  <a:cubicBezTo>
                    <a:pt x="4001" y="1836"/>
                    <a:pt x="4006" y="1835"/>
                    <a:pt x="4011" y="1833"/>
                  </a:cubicBezTo>
                  <a:cubicBezTo>
                    <a:pt x="4027" y="1824"/>
                    <a:pt x="4044" y="1808"/>
                    <a:pt x="4044" y="1792"/>
                  </a:cubicBezTo>
                  <a:cubicBezTo>
                    <a:pt x="4044" y="1759"/>
                    <a:pt x="4118" y="1085"/>
                    <a:pt x="3657" y="567"/>
                  </a:cubicBezTo>
                  <a:cubicBezTo>
                    <a:pt x="3320" y="197"/>
                    <a:pt x="2794"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3009150" y="1173375"/>
              <a:ext cx="9275" cy="15725"/>
            </a:xfrm>
            <a:custGeom>
              <a:avLst/>
              <a:gdLst/>
              <a:ahLst/>
              <a:cxnLst/>
              <a:rect l="l" t="t" r="r" b="b"/>
              <a:pathLst>
                <a:path w="371" h="629" extrusionOk="0">
                  <a:moveTo>
                    <a:pt x="53" y="0"/>
                  </a:moveTo>
                  <a:cubicBezTo>
                    <a:pt x="47" y="0"/>
                    <a:pt x="40" y="1"/>
                    <a:pt x="34" y="4"/>
                  </a:cubicBezTo>
                  <a:cubicBezTo>
                    <a:pt x="9" y="20"/>
                    <a:pt x="1" y="53"/>
                    <a:pt x="17" y="77"/>
                  </a:cubicBezTo>
                  <a:cubicBezTo>
                    <a:pt x="108" y="250"/>
                    <a:pt x="190" y="423"/>
                    <a:pt x="264" y="603"/>
                  </a:cubicBezTo>
                  <a:cubicBezTo>
                    <a:pt x="272" y="620"/>
                    <a:pt x="297" y="628"/>
                    <a:pt x="313" y="628"/>
                  </a:cubicBezTo>
                  <a:lnTo>
                    <a:pt x="338" y="628"/>
                  </a:lnTo>
                  <a:cubicBezTo>
                    <a:pt x="363" y="620"/>
                    <a:pt x="371" y="587"/>
                    <a:pt x="363" y="562"/>
                  </a:cubicBezTo>
                  <a:cubicBezTo>
                    <a:pt x="289" y="382"/>
                    <a:pt x="198" y="201"/>
                    <a:pt x="108" y="28"/>
                  </a:cubicBezTo>
                  <a:cubicBezTo>
                    <a:pt x="95" y="10"/>
                    <a:pt x="74"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2958625" y="1298125"/>
              <a:ext cx="215325" cy="177350"/>
            </a:xfrm>
            <a:custGeom>
              <a:avLst/>
              <a:gdLst/>
              <a:ahLst/>
              <a:cxnLst/>
              <a:rect l="l" t="t" r="r" b="b"/>
              <a:pathLst>
                <a:path w="8613" h="7094" extrusionOk="0">
                  <a:moveTo>
                    <a:pt x="8284" y="0"/>
                  </a:moveTo>
                  <a:cubicBezTo>
                    <a:pt x="8227" y="0"/>
                    <a:pt x="8170" y="17"/>
                    <a:pt x="8120" y="51"/>
                  </a:cubicBezTo>
                  <a:lnTo>
                    <a:pt x="6755" y="1021"/>
                  </a:lnTo>
                  <a:lnTo>
                    <a:pt x="7092" y="462"/>
                  </a:lnTo>
                  <a:cubicBezTo>
                    <a:pt x="7101" y="454"/>
                    <a:pt x="7101" y="446"/>
                    <a:pt x="7101" y="446"/>
                  </a:cubicBezTo>
                  <a:cubicBezTo>
                    <a:pt x="7125" y="355"/>
                    <a:pt x="7109" y="265"/>
                    <a:pt x="7051" y="191"/>
                  </a:cubicBezTo>
                  <a:cubicBezTo>
                    <a:pt x="7010" y="125"/>
                    <a:pt x="6936" y="76"/>
                    <a:pt x="6862" y="59"/>
                  </a:cubicBezTo>
                  <a:cubicBezTo>
                    <a:pt x="6839" y="54"/>
                    <a:pt x="6818" y="52"/>
                    <a:pt x="6797" y="52"/>
                  </a:cubicBezTo>
                  <a:cubicBezTo>
                    <a:pt x="6648" y="52"/>
                    <a:pt x="6556" y="174"/>
                    <a:pt x="6484" y="289"/>
                  </a:cubicBezTo>
                  <a:lnTo>
                    <a:pt x="6271" y="667"/>
                  </a:lnTo>
                  <a:cubicBezTo>
                    <a:pt x="6254" y="692"/>
                    <a:pt x="6262" y="717"/>
                    <a:pt x="6287" y="733"/>
                  </a:cubicBezTo>
                  <a:cubicBezTo>
                    <a:pt x="6296" y="739"/>
                    <a:pt x="6305" y="742"/>
                    <a:pt x="6315" y="742"/>
                  </a:cubicBezTo>
                  <a:cubicBezTo>
                    <a:pt x="6332" y="742"/>
                    <a:pt x="6347" y="733"/>
                    <a:pt x="6353" y="717"/>
                  </a:cubicBezTo>
                  <a:lnTo>
                    <a:pt x="6566" y="339"/>
                  </a:lnTo>
                  <a:cubicBezTo>
                    <a:pt x="6654" y="210"/>
                    <a:pt x="6715" y="159"/>
                    <a:pt x="6788" y="159"/>
                  </a:cubicBezTo>
                  <a:cubicBezTo>
                    <a:pt x="6804" y="159"/>
                    <a:pt x="6820" y="162"/>
                    <a:pt x="6838" y="166"/>
                  </a:cubicBezTo>
                  <a:cubicBezTo>
                    <a:pt x="6887" y="174"/>
                    <a:pt x="6936" y="207"/>
                    <a:pt x="6969" y="248"/>
                  </a:cubicBezTo>
                  <a:cubicBezTo>
                    <a:pt x="7002" y="298"/>
                    <a:pt x="7010" y="355"/>
                    <a:pt x="7002" y="413"/>
                  </a:cubicBezTo>
                  <a:lnTo>
                    <a:pt x="6534" y="1177"/>
                  </a:lnTo>
                  <a:cubicBezTo>
                    <a:pt x="6517" y="1193"/>
                    <a:pt x="6525" y="1226"/>
                    <a:pt x="6542" y="1243"/>
                  </a:cubicBezTo>
                  <a:cubicBezTo>
                    <a:pt x="6550" y="1251"/>
                    <a:pt x="6562" y="1255"/>
                    <a:pt x="6575" y="1255"/>
                  </a:cubicBezTo>
                  <a:cubicBezTo>
                    <a:pt x="6587" y="1255"/>
                    <a:pt x="6599" y="1251"/>
                    <a:pt x="6607" y="1243"/>
                  </a:cubicBezTo>
                  <a:lnTo>
                    <a:pt x="8177" y="133"/>
                  </a:lnTo>
                  <a:cubicBezTo>
                    <a:pt x="8208" y="112"/>
                    <a:pt x="8243" y="102"/>
                    <a:pt x="8277" y="102"/>
                  </a:cubicBezTo>
                  <a:cubicBezTo>
                    <a:pt x="8337" y="102"/>
                    <a:pt x="8396" y="131"/>
                    <a:pt x="8432" y="183"/>
                  </a:cubicBezTo>
                  <a:cubicBezTo>
                    <a:pt x="8489" y="265"/>
                    <a:pt x="8473" y="380"/>
                    <a:pt x="8391" y="437"/>
                  </a:cubicBezTo>
                  <a:lnTo>
                    <a:pt x="7479" y="1095"/>
                  </a:lnTo>
                  <a:cubicBezTo>
                    <a:pt x="7454" y="1111"/>
                    <a:pt x="7446" y="1144"/>
                    <a:pt x="7462" y="1160"/>
                  </a:cubicBezTo>
                  <a:cubicBezTo>
                    <a:pt x="7473" y="1176"/>
                    <a:pt x="7490" y="1185"/>
                    <a:pt x="7508" y="1185"/>
                  </a:cubicBezTo>
                  <a:cubicBezTo>
                    <a:pt x="7518" y="1185"/>
                    <a:pt x="7527" y="1183"/>
                    <a:pt x="7536" y="1177"/>
                  </a:cubicBezTo>
                  <a:cubicBezTo>
                    <a:pt x="7569" y="1154"/>
                    <a:pt x="7607" y="1143"/>
                    <a:pt x="7644" y="1143"/>
                  </a:cubicBezTo>
                  <a:cubicBezTo>
                    <a:pt x="7701" y="1143"/>
                    <a:pt x="7756" y="1168"/>
                    <a:pt x="7791" y="1218"/>
                  </a:cubicBezTo>
                  <a:cubicBezTo>
                    <a:pt x="7848" y="1300"/>
                    <a:pt x="7824" y="1415"/>
                    <a:pt x="7742" y="1473"/>
                  </a:cubicBezTo>
                  <a:lnTo>
                    <a:pt x="7577" y="1588"/>
                  </a:lnTo>
                  <a:cubicBezTo>
                    <a:pt x="7561" y="1604"/>
                    <a:pt x="7553" y="1637"/>
                    <a:pt x="7569" y="1662"/>
                  </a:cubicBezTo>
                  <a:cubicBezTo>
                    <a:pt x="7580" y="1678"/>
                    <a:pt x="7597" y="1687"/>
                    <a:pt x="7615" y="1687"/>
                  </a:cubicBezTo>
                  <a:cubicBezTo>
                    <a:pt x="7624" y="1687"/>
                    <a:pt x="7634" y="1684"/>
                    <a:pt x="7643" y="1678"/>
                  </a:cubicBezTo>
                  <a:cubicBezTo>
                    <a:pt x="7672" y="1655"/>
                    <a:pt x="7710" y="1644"/>
                    <a:pt x="7747" y="1644"/>
                  </a:cubicBezTo>
                  <a:cubicBezTo>
                    <a:pt x="7805" y="1644"/>
                    <a:pt x="7863" y="1670"/>
                    <a:pt x="7898" y="1719"/>
                  </a:cubicBezTo>
                  <a:cubicBezTo>
                    <a:pt x="7922" y="1760"/>
                    <a:pt x="7931" y="1810"/>
                    <a:pt x="7922" y="1859"/>
                  </a:cubicBezTo>
                  <a:cubicBezTo>
                    <a:pt x="7914" y="1908"/>
                    <a:pt x="7889" y="1949"/>
                    <a:pt x="7848" y="1974"/>
                  </a:cubicBezTo>
                  <a:lnTo>
                    <a:pt x="7585" y="2155"/>
                  </a:lnTo>
                  <a:lnTo>
                    <a:pt x="7577" y="2155"/>
                  </a:lnTo>
                  <a:cubicBezTo>
                    <a:pt x="7561" y="2171"/>
                    <a:pt x="7553" y="2204"/>
                    <a:pt x="7569" y="2229"/>
                  </a:cubicBezTo>
                  <a:cubicBezTo>
                    <a:pt x="7578" y="2242"/>
                    <a:pt x="7592" y="2248"/>
                    <a:pt x="7606" y="2248"/>
                  </a:cubicBezTo>
                  <a:cubicBezTo>
                    <a:pt x="7617" y="2248"/>
                    <a:pt x="7627" y="2244"/>
                    <a:pt x="7635" y="2237"/>
                  </a:cubicBezTo>
                  <a:lnTo>
                    <a:pt x="7643" y="2237"/>
                  </a:lnTo>
                  <a:cubicBezTo>
                    <a:pt x="7674" y="2219"/>
                    <a:pt x="7709" y="2209"/>
                    <a:pt x="7744" y="2209"/>
                  </a:cubicBezTo>
                  <a:cubicBezTo>
                    <a:pt x="7802" y="2209"/>
                    <a:pt x="7859" y="2235"/>
                    <a:pt x="7889" y="2286"/>
                  </a:cubicBezTo>
                  <a:cubicBezTo>
                    <a:pt x="7947" y="2368"/>
                    <a:pt x="7931" y="2484"/>
                    <a:pt x="7848" y="2541"/>
                  </a:cubicBezTo>
                  <a:lnTo>
                    <a:pt x="6944" y="3157"/>
                  </a:lnTo>
                  <a:cubicBezTo>
                    <a:pt x="6928" y="3174"/>
                    <a:pt x="6912" y="3182"/>
                    <a:pt x="6887" y="3198"/>
                  </a:cubicBezTo>
                  <a:cubicBezTo>
                    <a:pt x="6870" y="3207"/>
                    <a:pt x="6846" y="3223"/>
                    <a:pt x="6829" y="3231"/>
                  </a:cubicBezTo>
                  <a:cubicBezTo>
                    <a:pt x="6821" y="3231"/>
                    <a:pt x="6821" y="3240"/>
                    <a:pt x="6821" y="3240"/>
                  </a:cubicBezTo>
                  <a:lnTo>
                    <a:pt x="2655" y="6691"/>
                  </a:lnTo>
                  <a:cubicBezTo>
                    <a:pt x="2428" y="6888"/>
                    <a:pt x="2140" y="6992"/>
                    <a:pt x="1843" y="6992"/>
                  </a:cubicBezTo>
                  <a:cubicBezTo>
                    <a:pt x="1719" y="6992"/>
                    <a:pt x="1594" y="6974"/>
                    <a:pt x="1471" y="6938"/>
                  </a:cubicBezTo>
                  <a:lnTo>
                    <a:pt x="1455" y="6929"/>
                  </a:lnTo>
                  <a:cubicBezTo>
                    <a:pt x="1069" y="6814"/>
                    <a:pt x="765" y="6510"/>
                    <a:pt x="633" y="6124"/>
                  </a:cubicBezTo>
                  <a:lnTo>
                    <a:pt x="107" y="4365"/>
                  </a:lnTo>
                  <a:cubicBezTo>
                    <a:pt x="100" y="4345"/>
                    <a:pt x="77" y="4330"/>
                    <a:pt x="55" y="4330"/>
                  </a:cubicBezTo>
                  <a:cubicBezTo>
                    <a:pt x="50" y="4330"/>
                    <a:pt x="46" y="4331"/>
                    <a:pt x="41" y="4333"/>
                  </a:cubicBezTo>
                  <a:cubicBezTo>
                    <a:pt x="17" y="4341"/>
                    <a:pt x="0" y="4365"/>
                    <a:pt x="9" y="4398"/>
                  </a:cubicBezTo>
                  <a:lnTo>
                    <a:pt x="535" y="6157"/>
                  </a:lnTo>
                  <a:cubicBezTo>
                    <a:pt x="674" y="6576"/>
                    <a:pt x="1011" y="6897"/>
                    <a:pt x="1438" y="7036"/>
                  </a:cubicBezTo>
                  <a:lnTo>
                    <a:pt x="1455" y="7036"/>
                  </a:lnTo>
                  <a:cubicBezTo>
                    <a:pt x="1578" y="7077"/>
                    <a:pt x="1710" y="7094"/>
                    <a:pt x="1841" y="7094"/>
                  </a:cubicBezTo>
                  <a:cubicBezTo>
                    <a:pt x="2162" y="7094"/>
                    <a:pt x="2474" y="6979"/>
                    <a:pt x="2729" y="6773"/>
                  </a:cubicBezTo>
                  <a:lnTo>
                    <a:pt x="6879" y="3322"/>
                  </a:lnTo>
                  <a:cubicBezTo>
                    <a:pt x="6903" y="3314"/>
                    <a:pt x="6928" y="3297"/>
                    <a:pt x="6944" y="3289"/>
                  </a:cubicBezTo>
                  <a:cubicBezTo>
                    <a:pt x="6969" y="3272"/>
                    <a:pt x="6986" y="3256"/>
                    <a:pt x="7010" y="3248"/>
                  </a:cubicBezTo>
                  <a:lnTo>
                    <a:pt x="7914" y="2623"/>
                  </a:lnTo>
                  <a:cubicBezTo>
                    <a:pt x="8037" y="2533"/>
                    <a:pt x="8070" y="2352"/>
                    <a:pt x="7980" y="2229"/>
                  </a:cubicBezTo>
                  <a:cubicBezTo>
                    <a:pt x="7939" y="2171"/>
                    <a:pt x="7889" y="2130"/>
                    <a:pt x="7824" y="2114"/>
                  </a:cubicBezTo>
                  <a:lnTo>
                    <a:pt x="7914" y="2056"/>
                  </a:lnTo>
                  <a:cubicBezTo>
                    <a:pt x="7972" y="2015"/>
                    <a:pt x="8013" y="1949"/>
                    <a:pt x="8029" y="1875"/>
                  </a:cubicBezTo>
                  <a:cubicBezTo>
                    <a:pt x="8037" y="1801"/>
                    <a:pt x="8021" y="1719"/>
                    <a:pt x="7980" y="1662"/>
                  </a:cubicBezTo>
                  <a:cubicBezTo>
                    <a:pt x="7939" y="1604"/>
                    <a:pt x="7881" y="1563"/>
                    <a:pt x="7816" y="1547"/>
                  </a:cubicBezTo>
                  <a:cubicBezTo>
                    <a:pt x="7939" y="1456"/>
                    <a:pt x="7963" y="1284"/>
                    <a:pt x="7881" y="1160"/>
                  </a:cubicBezTo>
                  <a:cubicBezTo>
                    <a:pt x="7840" y="1103"/>
                    <a:pt x="7783" y="1070"/>
                    <a:pt x="7717" y="1054"/>
                  </a:cubicBezTo>
                  <a:lnTo>
                    <a:pt x="8448" y="519"/>
                  </a:lnTo>
                  <a:cubicBezTo>
                    <a:pt x="8580" y="429"/>
                    <a:pt x="8613" y="248"/>
                    <a:pt x="8522" y="125"/>
                  </a:cubicBezTo>
                  <a:cubicBezTo>
                    <a:pt x="8466" y="44"/>
                    <a:pt x="8376" y="0"/>
                    <a:pt x="8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3002575" y="1291925"/>
              <a:ext cx="115300" cy="100975"/>
            </a:xfrm>
            <a:custGeom>
              <a:avLst/>
              <a:gdLst/>
              <a:ahLst/>
              <a:cxnLst/>
              <a:rect l="l" t="t" r="r" b="b"/>
              <a:pathLst>
                <a:path w="4612" h="4039" extrusionOk="0">
                  <a:moveTo>
                    <a:pt x="60" y="0"/>
                  </a:moveTo>
                  <a:cubicBezTo>
                    <a:pt x="54" y="0"/>
                    <a:pt x="48" y="1"/>
                    <a:pt x="42" y="3"/>
                  </a:cubicBezTo>
                  <a:cubicBezTo>
                    <a:pt x="9" y="20"/>
                    <a:pt x="1" y="44"/>
                    <a:pt x="17" y="77"/>
                  </a:cubicBezTo>
                  <a:cubicBezTo>
                    <a:pt x="100" y="250"/>
                    <a:pt x="560" y="1113"/>
                    <a:pt x="1595" y="1113"/>
                  </a:cubicBezTo>
                  <a:cubicBezTo>
                    <a:pt x="2475" y="1113"/>
                    <a:pt x="2590" y="505"/>
                    <a:pt x="2598" y="242"/>
                  </a:cubicBezTo>
                  <a:cubicBezTo>
                    <a:pt x="2598" y="200"/>
                    <a:pt x="2590" y="168"/>
                    <a:pt x="2590" y="143"/>
                  </a:cubicBezTo>
                  <a:lnTo>
                    <a:pt x="2902" y="143"/>
                  </a:lnTo>
                  <a:cubicBezTo>
                    <a:pt x="3066" y="143"/>
                    <a:pt x="3231" y="159"/>
                    <a:pt x="3387" y="200"/>
                  </a:cubicBezTo>
                  <a:cubicBezTo>
                    <a:pt x="3830" y="315"/>
                    <a:pt x="4217" y="578"/>
                    <a:pt x="4488" y="940"/>
                  </a:cubicBezTo>
                  <a:lnTo>
                    <a:pt x="4398" y="1104"/>
                  </a:lnTo>
                  <a:cubicBezTo>
                    <a:pt x="4291" y="1293"/>
                    <a:pt x="4135" y="1458"/>
                    <a:pt x="3954" y="1589"/>
                  </a:cubicBezTo>
                  <a:lnTo>
                    <a:pt x="3921" y="1614"/>
                  </a:lnTo>
                  <a:cubicBezTo>
                    <a:pt x="3904" y="1630"/>
                    <a:pt x="3863" y="1655"/>
                    <a:pt x="3732" y="1934"/>
                  </a:cubicBezTo>
                  <a:cubicBezTo>
                    <a:pt x="3691" y="2025"/>
                    <a:pt x="3641" y="2123"/>
                    <a:pt x="3592" y="2214"/>
                  </a:cubicBezTo>
                  <a:cubicBezTo>
                    <a:pt x="3535" y="2345"/>
                    <a:pt x="3469" y="2485"/>
                    <a:pt x="3444" y="2526"/>
                  </a:cubicBezTo>
                  <a:lnTo>
                    <a:pt x="872" y="3915"/>
                  </a:lnTo>
                  <a:lnTo>
                    <a:pt x="765" y="3578"/>
                  </a:lnTo>
                  <a:cubicBezTo>
                    <a:pt x="758" y="3558"/>
                    <a:pt x="741" y="3543"/>
                    <a:pt x="721" y="3543"/>
                  </a:cubicBezTo>
                  <a:cubicBezTo>
                    <a:pt x="716" y="3543"/>
                    <a:pt x="712" y="3544"/>
                    <a:pt x="708" y="3545"/>
                  </a:cubicBezTo>
                  <a:cubicBezTo>
                    <a:pt x="675" y="3553"/>
                    <a:pt x="658" y="3578"/>
                    <a:pt x="667" y="3611"/>
                  </a:cubicBezTo>
                  <a:lnTo>
                    <a:pt x="790" y="4005"/>
                  </a:lnTo>
                  <a:cubicBezTo>
                    <a:pt x="798" y="4022"/>
                    <a:pt x="806" y="4030"/>
                    <a:pt x="823" y="4038"/>
                  </a:cubicBezTo>
                  <a:lnTo>
                    <a:pt x="872" y="4038"/>
                  </a:lnTo>
                  <a:lnTo>
                    <a:pt x="3510" y="2608"/>
                  </a:lnTo>
                  <a:cubicBezTo>
                    <a:pt x="3510" y="2608"/>
                    <a:pt x="3518" y="2600"/>
                    <a:pt x="3526" y="2592"/>
                  </a:cubicBezTo>
                  <a:cubicBezTo>
                    <a:pt x="3551" y="2559"/>
                    <a:pt x="3609" y="2444"/>
                    <a:pt x="3691" y="2263"/>
                  </a:cubicBezTo>
                  <a:cubicBezTo>
                    <a:pt x="3732" y="2173"/>
                    <a:pt x="3781" y="2066"/>
                    <a:pt x="3830" y="1975"/>
                  </a:cubicBezTo>
                  <a:cubicBezTo>
                    <a:pt x="3946" y="1737"/>
                    <a:pt x="3987" y="1696"/>
                    <a:pt x="3987" y="1696"/>
                  </a:cubicBezTo>
                  <a:lnTo>
                    <a:pt x="4019" y="1671"/>
                  </a:lnTo>
                  <a:cubicBezTo>
                    <a:pt x="4208" y="1540"/>
                    <a:pt x="4373" y="1359"/>
                    <a:pt x="4488" y="1162"/>
                  </a:cubicBezTo>
                  <a:lnTo>
                    <a:pt x="4603" y="965"/>
                  </a:lnTo>
                  <a:cubicBezTo>
                    <a:pt x="4611" y="948"/>
                    <a:pt x="4611" y="924"/>
                    <a:pt x="4595" y="907"/>
                  </a:cubicBezTo>
                  <a:cubicBezTo>
                    <a:pt x="4307" y="513"/>
                    <a:pt x="3888" y="225"/>
                    <a:pt x="3411" y="102"/>
                  </a:cubicBezTo>
                  <a:cubicBezTo>
                    <a:pt x="3247" y="61"/>
                    <a:pt x="3074" y="44"/>
                    <a:pt x="2902" y="44"/>
                  </a:cubicBezTo>
                  <a:lnTo>
                    <a:pt x="2532" y="44"/>
                  </a:lnTo>
                  <a:cubicBezTo>
                    <a:pt x="2524" y="44"/>
                    <a:pt x="2507" y="53"/>
                    <a:pt x="2499" y="61"/>
                  </a:cubicBezTo>
                  <a:cubicBezTo>
                    <a:pt x="2491" y="69"/>
                    <a:pt x="2483" y="85"/>
                    <a:pt x="2483" y="102"/>
                  </a:cubicBezTo>
                  <a:cubicBezTo>
                    <a:pt x="2483" y="102"/>
                    <a:pt x="2491" y="159"/>
                    <a:pt x="2491" y="242"/>
                  </a:cubicBezTo>
                  <a:cubicBezTo>
                    <a:pt x="2483" y="529"/>
                    <a:pt x="2359" y="1006"/>
                    <a:pt x="1595" y="1006"/>
                  </a:cubicBezTo>
                  <a:cubicBezTo>
                    <a:pt x="626" y="1006"/>
                    <a:pt x="182" y="192"/>
                    <a:pt x="108" y="28"/>
                  </a:cubicBezTo>
                  <a:cubicBezTo>
                    <a:pt x="95" y="9"/>
                    <a:pt x="79"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2961500" y="1291375"/>
              <a:ext cx="43775" cy="6200"/>
            </a:xfrm>
            <a:custGeom>
              <a:avLst/>
              <a:gdLst/>
              <a:ahLst/>
              <a:cxnLst/>
              <a:rect l="l" t="t" r="r" b="b"/>
              <a:pathLst>
                <a:path w="1751" h="248" extrusionOk="0">
                  <a:moveTo>
                    <a:pt x="855" y="1"/>
                  </a:moveTo>
                  <a:cubicBezTo>
                    <a:pt x="567" y="1"/>
                    <a:pt x="296" y="50"/>
                    <a:pt x="42" y="148"/>
                  </a:cubicBezTo>
                  <a:cubicBezTo>
                    <a:pt x="17" y="157"/>
                    <a:pt x="0" y="181"/>
                    <a:pt x="9" y="214"/>
                  </a:cubicBezTo>
                  <a:cubicBezTo>
                    <a:pt x="17" y="231"/>
                    <a:pt x="33" y="247"/>
                    <a:pt x="58" y="247"/>
                  </a:cubicBezTo>
                  <a:cubicBezTo>
                    <a:pt x="66" y="247"/>
                    <a:pt x="66" y="247"/>
                    <a:pt x="74" y="239"/>
                  </a:cubicBezTo>
                  <a:cubicBezTo>
                    <a:pt x="321" y="148"/>
                    <a:pt x="584" y="107"/>
                    <a:pt x="855" y="107"/>
                  </a:cubicBezTo>
                  <a:lnTo>
                    <a:pt x="1291" y="107"/>
                  </a:lnTo>
                  <a:lnTo>
                    <a:pt x="1693" y="116"/>
                  </a:lnTo>
                  <a:lnTo>
                    <a:pt x="1702" y="116"/>
                  </a:lnTo>
                  <a:cubicBezTo>
                    <a:pt x="1726" y="116"/>
                    <a:pt x="1751" y="91"/>
                    <a:pt x="1751" y="66"/>
                  </a:cubicBezTo>
                  <a:cubicBezTo>
                    <a:pt x="1751" y="33"/>
                    <a:pt x="1726" y="9"/>
                    <a:pt x="1702" y="9"/>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3115775" y="1377950"/>
              <a:ext cx="36600" cy="133275"/>
            </a:xfrm>
            <a:custGeom>
              <a:avLst/>
              <a:gdLst/>
              <a:ahLst/>
              <a:cxnLst/>
              <a:rect l="l" t="t" r="r" b="b"/>
              <a:pathLst>
                <a:path w="1464" h="5331" extrusionOk="0">
                  <a:moveTo>
                    <a:pt x="627" y="0"/>
                  </a:moveTo>
                  <a:cubicBezTo>
                    <a:pt x="615" y="0"/>
                    <a:pt x="602" y="4"/>
                    <a:pt x="593" y="14"/>
                  </a:cubicBezTo>
                  <a:lnTo>
                    <a:pt x="17" y="523"/>
                  </a:lnTo>
                  <a:cubicBezTo>
                    <a:pt x="9" y="531"/>
                    <a:pt x="1" y="548"/>
                    <a:pt x="1" y="564"/>
                  </a:cubicBezTo>
                  <a:lnTo>
                    <a:pt x="9" y="696"/>
                  </a:lnTo>
                  <a:cubicBezTo>
                    <a:pt x="34" y="967"/>
                    <a:pt x="67" y="1378"/>
                    <a:pt x="67" y="1600"/>
                  </a:cubicBezTo>
                  <a:cubicBezTo>
                    <a:pt x="67" y="1624"/>
                    <a:pt x="91" y="1649"/>
                    <a:pt x="116" y="1649"/>
                  </a:cubicBezTo>
                  <a:cubicBezTo>
                    <a:pt x="149" y="1649"/>
                    <a:pt x="174" y="1624"/>
                    <a:pt x="174" y="1600"/>
                  </a:cubicBezTo>
                  <a:cubicBezTo>
                    <a:pt x="174" y="1370"/>
                    <a:pt x="141" y="959"/>
                    <a:pt x="116" y="688"/>
                  </a:cubicBezTo>
                  <a:lnTo>
                    <a:pt x="108" y="581"/>
                  </a:lnTo>
                  <a:lnTo>
                    <a:pt x="593" y="153"/>
                  </a:lnTo>
                  <a:lnTo>
                    <a:pt x="1349" y="5232"/>
                  </a:lnTo>
                  <a:lnTo>
                    <a:pt x="116" y="5232"/>
                  </a:lnTo>
                  <a:cubicBezTo>
                    <a:pt x="91" y="5232"/>
                    <a:pt x="67" y="5257"/>
                    <a:pt x="67" y="5281"/>
                  </a:cubicBezTo>
                  <a:cubicBezTo>
                    <a:pt x="67" y="5306"/>
                    <a:pt x="91" y="5331"/>
                    <a:pt x="116" y="5331"/>
                  </a:cubicBezTo>
                  <a:lnTo>
                    <a:pt x="1414" y="5331"/>
                  </a:lnTo>
                  <a:cubicBezTo>
                    <a:pt x="1423" y="5331"/>
                    <a:pt x="1439" y="5331"/>
                    <a:pt x="1447" y="5314"/>
                  </a:cubicBezTo>
                  <a:cubicBezTo>
                    <a:pt x="1464" y="5306"/>
                    <a:pt x="1464" y="5290"/>
                    <a:pt x="1464" y="5273"/>
                  </a:cubicBezTo>
                  <a:lnTo>
                    <a:pt x="683" y="47"/>
                  </a:lnTo>
                  <a:cubicBezTo>
                    <a:pt x="675" y="22"/>
                    <a:pt x="667" y="5"/>
                    <a:pt x="650" y="5"/>
                  </a:cubicBezTo>
                  <a:cubicBezTo>
                    <a:pt x="643" y="2"/>
                    <a:pt x="635"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2924725" y="1350300"/>
              <a:ext cx="195400" cy="160925"/>
            </a:xfrm>
            <a:custGeom>
              <a:avLst/>
              <a:gdLst/>
              <a:ahLst/>
              <a:cxnLst/>
              <a:rect l="l" t="t" r="r" b="b"/>
              <a:pathLst>
                <a:path w="7816" h="6437" extrusionOk="0">
                  <a:moveTo>
                    <a:pt x="432" y="0"/>
                  </a:moveTo>
                  <a:cubicBezTo>
                    <a:pt x="405" y="0"/>
                    <a:pt x="387" y="23"/>
                    <a:pt x="387" y="51"/>
                  </a:cubicBezTo>
                  <a:lnTo>
                    <a:pt x="0" y="6387"/>
                  </a:lnTo>
                  <a:cubicBezTo>
                    <a:pt x="0" y="6396"/>
                    <a:pt x="9" y="6412"/>
                    <a:pt x="17" y="6420"/>
                  </a:cubicBezTo>
                  <a:cubicBezTo>
                    <a:pt x="25" y="6437"/>
                    <a:pt x="42" y="6437"/>
                    <a:pt x="50" y="6437"/>
                  </a:cubicBezTo>
                  <a:lnTo>
                    <a:pt x="7766" y="6437"/>
                  </a:lnTo>
                  <a:cubicBezTo>
                    <a:pt x="7791" y="6437"/>
                    <a:pt x="7816" y="6412"/>
                    <a:pt x="7816" y="6387"/>
                  </a:cubicBezTo>
                  <a:lnTo>
                    <a:pt x="7816" y="2706"/>
                  </a:lnTo>
                  <a:cubicBezTo>
                    <a:pt x="7816" y="2673"/>
                    <a:pt x="7791" y="2656"/>
                    <a:pt x="7766" y="2656"/>
                  </a:cubicBezTo>
                  <a:cubicBezTo>
                    <a:pt x="7733" y="2656"/>
                    <a:pt x="7709" y="2673"/>
                    <a:pt x="7709" y="2706"/>
                  </a:cubicBezTo>
                  <a:lnTo>
                    <a:pt x="7709" y="6338"/>
                  </a:lnTo>
                  <a:lnTo>
                    <a:pt x="107" y="6338"/>
                  </a:lnTo>
                  <a:lnTo>
                    <a:pt x="493" y="51"/>
                  </a:lnTo>
                  <a:cubicBezTo>
                    <a:pt x="493" y="27"/>
                    <a:pt x="469" y="2"/>
                    <a:pt x="444" y="2"/>
                  </a:cubicBezTo>
                  <a:cubicBezTo>
                    <a:pt x="440" y="1"/>
                    <a:pt x="436"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930675" y="1294275"/>
              <a:ext cx="95350" cy="114850"/>
            </a:xfrm>
            <a:custGeom>
              <a:avLst/>
              <a:gdLst/>
              <a:ahLst/>
              <a:cxnLst/>
              <a:rect l="l" t="t" r="r" b="b"/>
              <a:pathLst>
                <a:path w="3814" h="4594" extrusionOk="0">
                  <a:moveTo>
                    <a:pt x="1580" y="100"/>
                  </a:moveTo>
                  <a:cubicBezTo>
                    <a:pt x="2231" y="100"/>
                    <a:pt x="2817" y="521"/>
                    <a:pt x="3017" y="1150"/>
                  </a:cubicBezTo>
                  <a:lnTo>
                    <a:pt x="3699" y="3369"/>
                  </a:lnTo>
                  <a:lnTo>
                    <a:pt x="3682" y="3385"/>
                  </a:lnTo>
                  <a:cubicBezTo>
                    <a:pt x="3641" y="3410"/>
                    <a:pt x="3600" y="3435"/>
                    <a:pt x="3567" y="3459"/>
                  </a:cubicBezTo>
                  <a:cubicBezTo>
                    <a:pt x="2302" y="4289"/>
                    <a:pt x="1521" y="4462"/>
                    <a:pt x="1168" y="4487"/>
                  </a:cubicBezTo>
                  <a:cubicBezTo>
                    <a:pt x="1136" y="4489"/>
                    <a:pt x="1108" y="4490"/>
                    <a:pt x="1082" y="4490"/>
                  </a:cubicBezTo>
                  <a:cubicBezTo>
                    <a:pt x="1021" y="4490"/>
                    <a:pt x="977" y="4484"/>
                    <a:pt x="954" y="4478"/>
                  </a:cubicBezTo>
                  <a:lnTo>
                    <a:pt x="247" y="2284"/>
                  </a:lnTo>
                  <a:cubicBezTo>
                    <a:pt x="247" y="2284"/>
                    <a:pt x="247" y="2276"/>
                    <a:pt x="247" y="2276"/>
                  </a:cubicBezTo>
                  <a:lnTo>
                    <a:pt x="173" y="2038"/>
                  </a:lnTo>
                  <a:cubicBezTo>
                    <a:pt x="140" y="1955"/>
                    <a:pt x="124" y="1865"/>
                    <a:pt x="116" y="1783"/>
                  </a:cubicBezTo>
                  <a:lnTo>
                    <a:pt x="116" y="1775"/>
                  </a:lnTo>
                  <a:cubicBezTo>
                    <a:pt x="108" y="1717"/>
                    <a:pt x="99" y="1660"/>
                    <a:pt x="99" y="1586"/>
                  </a:cubicBezTo>
                  <a:cubicBezTo>
                    <a:pt x="99" y="1241"/>
                    <a:pt x="231" y="895"/>
                    <a:pt x="453" y="632"/>
                  </a:cubicBezTo>
                  <a:cubicBezTo>
                    <a:pt x="691" y="419"/>
                    <a:pt x="970" y="246"/>
                    <a:pt x="1275" y="131"/>
                  </a:cubicBezTo>
                  <a:cubicBezTo>
                    <a:pt x="1280" y="131"/>
                    <a:pt x="1282" y="135"/>
                    <a:pt x="1285" y="135"/>
                  </a:cubicBezTo>
                  <a:cubicBezTo>
                    <a:pt x="1286" y="135"/>
                    <a:pt x="1288" y="134"/>
                    <a:pt x="1291" y="131"/>
                  </a:cubicBezTo>
                  <a:cubicBezTo>
                    <a:pt x="1291" y="131"/>
                    <a:pt x="1299" y="131"/>
                    <a:pt x="1307" y="123"/>
                  </a:cubicBezTo>
                  <a:cubicBezTo>
                    <a:pt x="1307" y="126"/>
                    <a:pt x="1308" y="127"/>
                    <a:pt x="1310" y="127"/>
                  </a:cubicBezTo>
                  <a:cubicBezTo>
                    <a:pt x="1312" y="127"/>
                    <a:pt x="1316" y="123"/>
                    <a:pt x="1316" y="123"/>
                  </a:cubicBezTo>
                  <a:cubicBezTo>
                    <a:pt x="1357" y="115"/>
                    <a:pt x="1398" y="115"/>
                    <a:pt x="1439" y="106"/>
                  </a:cubicBezTo>
                  <a:cubicBezTo>
                    <a:pt x="1486" y="102"/>
                    <a:pt x="1533" y="100"/>
                    <a:pt x="1580" y="100"/>
                  </a:cubicBezTo>
                  <a:close/>
                  <a:moveTo>
                    <a:pt x="1586" y="0"/>
                  </a:moveTo>
                  <a:cubicBezTo>
                    <a:pt x="1534" y="0"/>
                    <a:pt x="1483" y="3"/>
                    <a:pt x="1431" y="8"/>
                  </a:cubicBezTo>
                  <a:cubicBezTo>
                    <a:pt x="1390" y="8"/>
                    <a:pt x="1340" y="16"/>
                    <a:pt x="1299" y="24"/>
                  </a:cubicBezTo>
                  <a:lnTo>
                    <a:pt x="1291" y="24"/>
                  </a:lnTo>
                  <a:cubicBezTo>
                    <a:pt x="1283" y="24"/>
                    <a:pt x="1275" y="32"/>
                    <a:pt x="1266" y="32"/>
                  </a:cubicBezTo>
                  <a:lnTo>
                    <a:pt x="1258" y="32"/>
                  </a:lnTo>
                  <a:cubicBezTo>
                    <a:pt x="1250" y="32"/>
                    <a:pt x="1250" y="32"/>
                    <a:pt x="1242" y="41"/>
                  </a:cubicBezTo>
                  <a:cubicBezTo>
                    <a:pt x="921" y="156"/>
                    <a:pt x="634" y="337"/>
                    <a:pt x="379" y="567"/>
                  </a:cubicBezTo>
                  <a:cubicBezTo>
                    <a:pt x="132" y="854"/>
                    <a:pt x="1" y="1216"/>
                    <a:pt x="1" y="1586"/>
                  </a:cubicBezTo>
                  <a:cubicBezTo>
                    <a:pt x="1" y="1660"/>
                    <a:pt x="1" y="1725"/>
                    <a:pt x="9" y="1791"/>
                  </a:cubicBezTo>
                  <a:cubicBezTo>
                    <a:pt x="25" y="1881"/>
                    <a:pt x="42" y="1980"/>
                    <a:pt x="75" y="2071"/>
                  </a:cubicBezTo>
                  <a:lnTo>
                    <a:pt x="149" y="2301"/>
                  </a:lnTo>
                  <a:cubicBezTo>
                    <a:pt x="149" y="2301"/>
                    <a:pt x="149" y="2309"/>
                    <a:pt x="149" y="2309"/>
                  </a:cubicBezTo>
                  <a:lnTo>
                    <a:pt x="864" y="4544"/>
                  </a:lnTo>
                  <a:cubicBezTo>
                    <a:pt x="864" y="4561"/>
                    <a:pt x="880" y="4569"/>
                    <a:pt x="896" y="4577"/>
                  </a:cubicBezTo>
                  <a:cubicBezTo>
                    <a:pt x="905" y="4577"/>
                    <a:pt x="962" y="4593"/>
                    <a:pt x="1075" y="4593"/>
                  </a:cubicBezTo>
                  <a:lnTo>
                    <a:pt x="1075" y="4593"/>
                  </a:lnTo>
                  <a:cubicBezTo>
                    <a:pt x="1106" y="4593"/>
                    <a:pt x="1137" y="4593"/>
                    <a:pt x="1176" y="4585"/>
                  </a:cubicBezTo>
                  <a:cubicBezTo>
                    <a:pt x="1537" y="4561"/>
                    <a:pt x="2335" y="4396"/>
                    <a:pt x="3625" y="3541"/>
                  </a:cubicBezTo>
                  <a:cubicBezTo>
                    <a:pt x="3658" y="3517"/>
                    <a:pt x="3699" y="3492"/>
                    <a:pt x="3732" y="3468"/>
                  </a:cubicBezTo>
                  <a:lnTo>
                    <a:pt x="3789" y="3435"/>
                  </a:lnTo>
                  <a:cubicBezTo>
                    <a:pt x="3806" y="3418"/>
                    <a:pt x="3814" y="3394"/>
                    <a:pt x="3806" y="3377"/>
                  </a:cubicBezTo>
                  <a:lnTo>
                    <a:pt x="3115" y="1117"/>
                  </a:lnTo>
                  <a:cubicBezTo>
                    <a:pt x="2901" y="452"/>
                    <a:pt x="2274" y="0"/>
                    <a:pt x="1586" y="0"/>
                  </a:cubicBezTo>
                  <a:close/>
                  <a:moveTo>
                    <a:pt x="1075" y="4593"/>
                  </a:moveTo>
                  <a:lnTo>
                    <a:pt x="1075" y="4593"/>
                  </a:lnTo>
                  <a:cubicBezTo>
                    <a:pt x="1073" y="4593"/>
                    <a:pt x="1071" y="4593"/>
                    <a:pt x="1069" y="4593"/>
                  </a:cubicBezTo>
                  <a:lnTo>
                    <a:pt x="1077" y="4593"/>
                  </a:lnTo>
                  <a:cubicBezTo>
                    <a:pt x="1077" y="4593"/>
                    <a:pt x="1076" y="4593"/>
                    <a:pt x="1075" y="45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3002575" y="1291700"/>
              <a:ext cx="68250" cy="56000"/>
            </a:xfrm>
            <a:custGeom>
              <a:avLst/>
              <a:gdLst/>
              <a:ahLst/>
              <a:cxnLst/>
              <a:rect l="l" t="t" r="r" b="b"/>
              <a:pathLst>
                <a:path w="2730" h="2240" extrusionOk="0">
                  <a:moveTo>
                    <a:pt x="53" y="1"/>
                  </a:moveTo>
                  <a:cubicBezTo>
                    <a:pt x="47" y="1"/>
                    <a:pt x="40" y="2"/>
                    <a:pt x="34" y="4"/>
                  </a:cubicBezTo>
                  <a:cubicBezTo>
                    <a:pt x="9" y="20"/>
                    <a:pt x="1" y="53"/>
                    <a:pt x="9" y="78"/>
                  </a:cubicBezTo>
                  <a:cubicBezTo>
                    <a:pt x="26" y="127"/>
                    <a:pt x="445" y="1393"/>
                    <a:pt x="1940" y="2239"/>
                  </a:cubicBezTo>
                  <a:lnTo>
                    <a:pt x="1973" y="2239"/>
                  </a:lnTo>
                  <a:cubicBezTo>
                    <a:pt x="1990" y="2239"/>
                    <a:pt x="1998" y="2239"/>
                    <a:pt x="2014" y="2223"/>
                  </a:cubicBezTo>
                  <a:cubicBezTo>
                    <a:pt x="2039" y="2182"/>
                    <a:pt x="2729" y="1187"/>
                    <a:pt x="2598" y="242"/>
                  </a:cubicBezTo>
                  <a:cubicBezTo>
                    <a:pt x="2590" y="218"/>
                    <a:pt x="2565" y="201"/>
                    <a:pt x="2540" y="201"/>
                  </a:cubicBezTo>
                  <a:cubicBezTo>
                    <a:pt x="2507" y="209"/>
                    <a:pt x="2491" y="234"/>
                    <a:pt x="2491" y="259"/>
                  </a:cubicBezTo>
                  <a:cubicBezTo>
                    <a:pt x="2614" y="1056"/>
                    <a:pt x="2080" y="1935"/>
                    <a:pt x="1957" y="2124"/>
                  </a:cubicBezTo>
                  <a:cubicBezTo>
                    <a:pt x="527" y="1302"/>
                    <a:pt x="124" y="94"/>
                    <a:pt x="108" y="45"/>
                  </a:cubicBezTo>
                  <a:cubicBezTo>
                    <a:pt x="108" y="29"/>
                    <a:pt x="100" y="29"/>
                    <a:pt x="100" y="29"/>
                  </a:cubicBezTo>
                  <a:cubicBezTo>
                    <a:pt x="93" y="10"/>
                    <a:pt x="7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035450" y="1215575"/>
              <a:ext cx="9475" cy="11725"/>
            </a:xfrm>
            <a:custGeom>
              <a:avLst/>
              <a:gdLst/>
              <a:ahLst/>
              <a:cxnLst/>
              <a:rect l="l" t="t" r="r" b="b"/>
              <a:pathLst>
                <a:path w="379" h="469" extrusionOk="0">
                  <a:moveTo>
                    <a:pt x="190" y="0"/>
                  </a:moveTo>
                  <a:cubicBezTo>
                    <a:pt x="83" y="0"/>
                    <a:pt x="1" y="99"/>
                    <a:pt x="1" y="230"/>
                  </a:cubicBezTo>
                  <a:cubicBezTo>
                    <a:pt x="1" y="362"/>
                    <a:pt x="83" y="469"/>
                    <a:pt x="190" y="469"/>
                  </a:cubicBezTo>
                  <a:cubicBezTo>
                    <a:pt x="297" y="469"/>
                    <a:pt x="379" y="362"/>
                    <a:pt x="379" y="230"/>
                  </a:cubicBezTo>
                  <a:cubicBezTo>
                    <a:pt x="379" y="99"/>
                    <a:pt x="297"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3031750" y="1207350"/>
              <a:ext cx="14200" cy="7750"/>
            </a:xfrm>
            <a:custGeom>
              <a:avLst/>
              <a:gdLst/>
              <a:ahLst/>
              <a:cxnLst/>
              <a:rect l="l" t="t" r="r" b="b"/>
              <a:pathLst>
                <a:path w="568" h="310" extrusionOk="0">
                  <a:moveTo>
                    <a:pt x="436" y="0"/>
                  </a:moveTo>
                  <a:cubicBezTo>
                    <a:pt x="330" y="0"/>
                    <a:pt x="215" y="25"/>
                    <a:pt x="108" y="58"/>
                  </a:cubicBezTo>
                  <a:cubicBezTo>
                    <a:pt x="75" y="66"/>
                    <a:pt x="42" y="83"/>
                    <a:pt x="26" y="116"/>
                  </a:cubicBezTo>
                  <a:cubicBezTo>
                    <a:pt x="9" y="140"/>
                    <a:pt x="1" y="181"/>
                    <a:pt x="9" y="214"/>
                  </a:cubicBezTo>
                  <a:cubicBezTo>
                    <a:pt x="26" y="247"/>
                    <a:pt x="42" y="280"/>
                    <a:pt x="75" y="296"/>
                  </a:cubicBezTo>
                  <a:cubicBezTo>
                    <a:pt x="89" y="306"/>
                    <a:pt x="109" y="310"/>
                    <a:pt x="130" y="310"/>
                  </a:cubicBezTo>
                  <a:cubicBezTo>
                    <a:pt x="145" y="310"/>
                    <a:pt x="160" y="308"/>
                    <a:pt x="173" y="305"/>
                  </a:cubicBezTo>
                  <a:cubicBezTo>
                    <a:pt x="231" y="288"/>
                    <a:pt x="289" y="272"/>
                    <a:pt x="346" y="263"/>
                  </a:cubicBezTo>
                  <a:cubicBezTo>
                    <a:pt x="379" y="263"/>
                    <a:pt x="404" y="263"/>
                    <a:pt x="436" y="255"/>
                  </a:cubicBezTo>
                  <a:cubicBezTo>
                    <a:pt x="469" y="255"/>
                    <a:pt x="568" y="157"/>
                    <a:pt x="568" y="124"/>
                  </a:cubicBezTo>
                  <a:cubicBezTo>
                    <a:pt x="568" y="91"/>
                    <a:pt x="551" y="58"/>
                    <a:pt x="527" y="33"/>
                  </a:cubicBezTo>
                  <a:cubicBezTo>
                    <a:pt x="502" y="17"/>
                    <a:pt x="469"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3074500" y="1215575"/>
              <a:ext cx="9475" cy="11725"/>
            </a:xfrm>
            <a:custGeom>
              <a:avLst/>
              <a:gdLst/>
              <a:ahLst/>
              <a:cxnLst/>
              <a:rect l="l" t="t" r="r" b="b"/>
              <a:pathLst>
                <a:path w="379" h="469" extrusionOk="0">
                  <a:moveTo>
                    <a:pt x="189" y="0"/>
                  </a:moveTo>
                  <a:cubicBezTo>
                    <a:pt x="82" y="0"/>
                    <a:pt x="0" y="99"/>
                    <a:pt x="0" y="230"/>
                  </a:cubicBezTo>
                  <a:cubicBezTo>
                    <a:pt x="0" y="362"/>
                    <a:pt x="82" y="469"/>
                    <a:pt x="189" y="469"/>
                  </a:cubicBezTo>
                  <a:cubicBezTo>
                    <a:pt x="296" y="469"/>
                    <a:pt x="378" y="362"/>
                    <a:pt x="378" y="230"/>
                  </a:cubicBezTo>
                  <a:cubicBezTo>
                    <a:pt x="378" y="9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073475" y="1202625"/>
              <a:ext cx="13975" cy="7900"/>
            </a:xfrm>
            <a:custGeom>
              <a:avLst/>
              <a:gdLst/>
              <a:ahLst/>
              <a:cxnLst/>
              <a:rect l="l" t="t" r="r" b="b"/>
              <a:pathLst>
                <a:path w="559" h="316" extrusionOk="0">
                  <a:moveTo>
                    <a:pt x="132" y="0"/>
                  </a:moveTo>
                  <a:cubicBezTo>
                    <a:pt x="91" y="0"/>
                    <a:pt x="58" y="17"/>
                    <a:pt x="33" y="42"/>
                  </a:cubicBezTo>
                  <a:lnTo>
                    <a:pt x="41" y="42"/>
                  </a:lnTo>
                  <a:cubicBezTo>
                    <a:pt x="17" y="66"/>
                    <a:pt x="0" y="99"/>
                    <a:pt x="0" y="132"/>
                  </a:cubicBezTo>
                  <a:cubicBezTo>
                    <a:pt x="0" y="165"/>
                    <a:pt x="17" y="206"/>
                    <a:pt x="41" y="222"/>
                  </a:cubicBezTo>
                  <a:cubicBezTo>
                    <a:pt x="66" y="247"/>
                    <a:pt x="99" y="263"/>
                    <a:pt x="132" y="263"/>
                  </a:cubicBezTo>
                  <a:cubicBezTo>
                    <a:pt x="156" y="263"/>
                    <a:pt x="189" y="272"/>
                    <a:pt x="222" y="272"/>
                  </a:cubicBezTo>
                  <a:cubicBezTo>
                    <a:pt x="280" y="280"/>
                    <a:pt x="337" y="296"/>
                    <a:pt x="395" y="313"/>
                  </a:cubicBezTo>
                  <a:cubicBezTo>
                    <a:pt x="403" y="315"/>
                    <a:pt x="412" y="316"/>
                    <a:pt x="421" y="316"/>
                  </a:cubicBezTo>
                  <a:cubicBezTo>
                    <a:pt x="445" y="316"/>
                    <a:pt x="469" y="308"/>
                    <a:pt x="493" y="296"/>
                  </a:cubicBezTo>
                  <a:cubicBezTo>
                    <a:pt x="526" y="280"/>
                    <a:pt x="542" y="255"/>
                    <a:pt x="551" y="222"/>
                  </a:cubicBezTo>
                  <a:cubicBezTo>
                    <a:pt x="559" y="189"/>
                    <a:pt x="559" y="148"/>
                    <a:pt x="542" y="116"/>
                  </a:cubicBezTo>
                  <a:cubicBezTo>
                    <a:pt x="518" y="91"/>
                    <a:pt x="493" y="66"/>
                    <a:pt x="460" y="58"/>
                  </a:cubicBezTo>
                  <a:cubicBezTo>
                    <a:pt x="353" y="25"/>
                    <a:pt x="238" y="9"/>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3"/>
          <p:cNvGrpSpPr/>
          <p:nvPr/>
        </p:nvGrpSpPr>
        <p:grpSpPr>
          <a:xfrm>
            <a:off x="8421635" y="2232227"/>
            <a:ext cx="479327" cy="475116"/>
            <a:chOff x="1609325" y="4271641"/>
            <a:chExt cx="400173" cy="396657"/>
          </a:xfrm>
        </p:grpSpPr>
        <p:sp>
          <p:nvSpPr>
            <p:cNvPr id="216" name="Google Shape;216;p13"/>
            <p:cNvSpPr/>
            <p:nvPr/>
          </p:nvSpPr>
          <p:spPr>
            <a:xfrm>
              <a:off x="1852202" y="4362996"/>
              <a:ext cx="91857" cy="29179"/>
            </a:xfrm>
            <a:custGeom>
              <a:avLst/>
              <a:gdLst/>
              <a:ahLst/>
              <a:cxnLst/>
              <a:rect l="l" t="t" r="r" b="b"/>
              <a:pathLst>
                <a:path w="1829" h="581" extrusionOk="0">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758185" y="4310463"/>
              <a:ext cx="229818" cy="320018"/>
            </a:xfrm>
            <a:custGeom>
              <a:avLst/>
              <a:gdLst/>
              <a:ahLst/>
              <a:cxnLst/>
              <a:rect l="l" t="t" r="r" b="b"/>
              <a:pathLst>
                <a:path w="4576" h="6372" extrusionOk="0">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970477" y="4374145"/>
              <a:ext cx="26919" cy="57856"/>
            </a:xfrm>
            <a:custGeom>
              <a:avLst/>
              <a:gdLst/>
              <a:ahLst/>
              <a:cxnLst/>
              <a:rect l="l" t="t" r="r" b="b"/>
              <a:pathLst>
                <a:path w="536" h="1152" extrusionOk="0">
                  <a:moveTo>
                    <a:pt x="0" y="1"/>
                  </a:moveTo>
                  <a:cubicBezTo>
                    <a:pt x="188" y="375"/>
                    <a:pt x="357" y="768"/>
                    <a:pt x="527" y="1151"/>
                  </a:cubicBezTo>
                  <a:cubicBezTo>
                    <a:pt x="536" y="1044"/>
                    <a:pt x="536" y="937"/>
                    <a:pt x="509" y="821"/>
                  </a:cubicBezTo>
                  <a:cubicBezTo>
                    <a:pt x="411" y="420"/>
                    <a:pt x="232" y="16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609325" y="4271641"/>
              <a:ext cx="400173" cy="396657"/>
            </a:xfrm>
            <a:custGeom>
              <a:avLst/>
              <a:gdLst/>
              <a:ahLst/>
              <a:cxnLst/>
              <a:rect l="l" t="t" r="r" b="b"/>
              <a:pathLst>
                <a:path w="7968" h="7898" extrusionOk="0">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rot="2485438">
            <a:off x="2327002" y="-252990"/>
            <a:ext cx="787434" cy="1152918"/>
            <a:chOff x="2012675" y="2373200"/>
            <a:chExt cx="469950" cy="688075"/>
          </a:xfrm>
        </p:grpSpPr>
        <p:sp>
          <p:nvSpPr>
            <p:cNvPr id="221" name="Google Shape;221;p13"/>
            <p:cNvSpPr/>
            <p:nvPr/>
          </p:nvSpPr>
          <p:spPr>
            <a:xfrm>
              <a:off x="2012675" y="2373200"/>
              <a:ext cx="469950" cy="688075"/>
            </a:xfrm>
            <a:custGeom>
              <a:avLst/>
              <a:gdLst/>
              <a:ahLst/>
              <a:cxnLst/>
              <a:rect l="l" t="t" r="r" b="b"/>
              <a:pathLst>
                <a:path w="18798" h="27523" extrusionOk="0">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2049650" y="2604400"/>
              <a:ext cx="395375" cy="250850"/>
            </a:xfrm>
            <a:custGeom>
              <a:avLst/>
              <a:gdLst/>
              <a:ahLst/>
              <a:cxnLst/>
              <a:rect l="l" t="t" r="r" b="b"/>
              <a:pathLst>
                <a:path w="15815" h="10034" extrusionOk="0">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2090375" y="2417825"/>
              <a:ext cx="53275" cy="78025"/>
            </a:xfrm>
            <a:custGeom>
              <a:avLst/>
              <a:gdLst/>
              <a:ahLst/>
              <a:cxnLst/>
              <a:rect l="l" t="t" r="r" b="b"/>
              <a:pathLst>
                <a:path w="2131" h="3121" extrusionOk="0">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2146125" y="2419825"/>
              <a:ext cx="30100" cy="40750"/>
            </a:xfrm>
            <a:custGeom>
              <a:avLst/>
              <a:gdLst/>
              <a:ahLst/>
              <a:cxnLst/>
              <a:rect l="l" t="t" r="r" b="b"/>
              <a:pathLst>
                <a:path w="1204" h="1630" extrusionOk="0">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3"/>
          <p:cNvGrpSpPr/>
          <p:nvPr/>
        </p:nvGrpSpPr>
        <p:grpSpPr>
          <a:xfrm rot="8100000">
            <a:off x="5759003" y="-159397"/>
            <a:ext cx="1040136" cy="562860"/>
            <a:chOff x="4936850" y="4568865"/>
            <a:chExt cx="902327" cy="488286"/>
          </a:xfrm>
        </p:grpSpPr>
        <p:sp>
          <p:nvSpPr>
            <p:cNvPr id="226" name="Google Shape;226;p13"/>
            <p:cNvSpPr/>
            <p:nvPr/>
          </p:nvSpPr>
          <p:spPr>
            <a:xfrm>
              <a:off x="4974926" y="4959493"/>
              <a:ext cx="44127" cy="42943"/>
            </a:xfrm>
            <a:custGeom>
              <a:avLst/>
              <a:gdLst/>
              <a:ahLst/>
              <a:cxnLst/>
              <a:rect l="l" t="t" r="r" b="b"/>
              <a:pathLst>
                <a:path w="671" h="653" extrusionOk="0">
                  <a:moveTo>
                    <a:pt x="1" y="1"/>
                  </a:moveTo>
                  <a:cubicBezTo>
                    <a:pt x="99" y="295"/>
                    <a:pt x="358" y="509"/>
                    <a:pt x="670" y="652"/>
                  </a:cubicBezTo>
                  <a:cubicBezTo>
                    <a:pt x="429" y="465"/>
                    <a:pt x="197" y="24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938560" y="4568865"/>
              <a:ext cx="772118" cy="279819"/>
            </a:xfrm>
            <a:custGeom>
              <a:avLst/>
              <a:gdLst/>
              <a:ahLst/>
              <a:cxnLst/>
              <a:rect l="l" t="t" r="r" b="b"/>
              <a:pathLst>
                <a:path w="11741" h="4255" extrusionOk="0">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936850" y="4616871"/>
              <a:ext cx="902327" cy="440280"/>
            </a:xfrm>
            <a:custGeom>
              <a:avLst/>
              <a:gdLst/>
              <a:ahLst/>
              <a:cxnLst/>
              <a:rect l="l" t="t" r="r" b="b"/>
              <a:pathLst>
                <a:path w="13721" h="6695" extrusionOk="0">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201412" y="4705387"/>
              <a:ext cx="352092" cy="284357"/>
            </a:xfrm>
            <a:custGeom>
              <a:avLst/>
              <a:gdLst/>
              <a:ahLst/>
              <a:cxnLst/>
              <a:rect l="l" t="t" r="r" b="b"/>
              <a:pathLst>
                <a:path w="5354" h="4324" extrusionOk="0">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92271" y="4961532"/>
              <a:ext cx="33276" cy="24661"/>
            </a:xfrm>
            <a:custGeom>
              <a:avLst/>
              <a:gdLst/>
              <a:ahLst/>
              <a:cxnLst/>
              <a:rect l="l" t="t" r="r" b="b"/>
              <a:pathLst>
                <a:path w="506" h="375" extrusionOk="0">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126377" y="4954363"/>
              <a:ext cx="33144" cy="24529"/>
            </a:xfrm>
            <a:custGeom>
              <a:avLst/>
              <a:gdLst/>
              <a:ahLst/>
              <a:cxnLst/>
              <a:rect l="l" t="t" r="r" b="b"/>
              <a:pathLst>
                <a:path w="504" h="373" extrusionOk="0">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057984" y="4936082"/>
              <a:ext cx="33407" cy="24792"/>
            </a:xfrm>
            <a:custGeom>
              <a:avLst/>
              <a:gdLst/>
              <a:ahLst/>
              <a:cxnLst/>
              <a:rect l="l" t="t" r="r" b="b"/>
              <a:pathLst>
                <a:path w="508" h="377" extrusionOk="0">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144527" y="4905305"/>
              <a:ext cx="33605" cy="24332"/>
            </a:xfrm>
            <a:custGeom>
              <a:avLst/>
              <a:gdLst/>
              <a:ahLst/>
              <a:cxnLst/>
              <a:rect l="l" t="t" r="r" b="b"/>
              <a:pathLst>
                <a:path w="511" h="370" extrusionOk="0">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169188" y="4850196"/>
              <a:ext cx="29330" cy="24595"/>
            </a:xfrm>
            <a:custGeom>
              <a:avLst/>
              <a:gdLst/>
              <a:ahLst/>
              <a:cxnLst/>
              <a:rect l="l" t="t" r="r" b="b"/>
              <a:pathLst>
                <a:path w="446" h="374" extrusionOk="0">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5130323" y="4794166"/>
              <a:ext cx="33276" cy="24595"/>
            </a:xfrm>
            <a:custGeom>
              <a:avLst/>
              <a:gdLst/>
              <a:ahLst/>
              <a:cxnLst/>
              <a:rect l="l" t="t" r="r" b="b"/>
              <a:pathLst>
                <a:path w="506" h="374" extrusionOk="0">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116052" y="4879789"/>
              <a:ext cx="33342" cy="24266"/>
            </a:xfrm>
            <a:custGeom>
              <a:avLst/>
              <a:gdLst/>
              <a:ahLst/>
              <a:cxnLst/>
              <a:rect l="l" t="t" r="r" b="b"/>
              <a:pathLst>
                <a:path w="507" h="369" extrusionOk="0">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5050553" y="4896756"/>
              <a:ext cx="33539" cy="24332"/>
            </a:xfrm>
            <a:custGeom>
              <a:avLst/>
              <a:gdLst/>
              <a:ahLst/>
              <a:cxnLst/>
              <a:rect l="l" t="t" r="r" b="b"/>
              <a:pathLst>
                <a:path w="510" h="370" extrusionOk="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5077516" y="4828429"/>
              <a:ext cx="33670" cy="24661"/>
            </a:xfrm>
            <a:custGeom>
              <a:avLst/>
              <a:gdLst/>
              <a:ahLst/>
              <a:cxnLst/>
              <a:rect l="l" t="t" r="r" b="b"/>
              <a:pathLst>
                <a:path w="512" h="375" extrusionOk="0">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5014844" y="4860126"/>
              <a:ext cx="33210" cy="24661"/>
            </a:xfrm>
            <a:custGeom>
              <a:avLst/>
              <a:gdLst/>
              <a:ahLst/>
              <a:cxnLst/>
              <a:rect l="l" t="t" r="r" b="b"/>
              <a:pathLst>
                <a:path w="505" h="375" extrusionOk="0">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030693" y="4796468"/>
              <a:ext cx="33539" cy="24398"/>
            </a:xfrm>
            <a:custGeom>
              <a:avLst/>
              <a:gdLst/>
              <a:ahLst/>
              <a:cxnLst/>
              <a:rect l="l" t="t" r="r" b="b"/>
              <a:pathLst>
                <a:path w="510" h="371" extrusionOk="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5575665" y="4906620"/>
              <a:ext cx="33736" cy="24529"/>
            </a:xfrm>
            <a:custGeom>
              <a:avLst/>
              <a:gdLst/>
              <a:ahLst/>
              <a:cxnLst/>
              <a:rect l="l" t="t" r="r" b="b"/>
              <a:pathLst>
                <a:path w="513" h="373" extrusionOk="0">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572180" y="4838688"/>
              <a:ext cx="31632" cy="22293"/>
            </a:xfrm>
            <a:custGeom>
              <a:avLst/>
              <a:gdLst/>
              <a:ahLst/>
              <a:cxnLst/>
              <a:rect l="l" t="t" r="r" b="b"/>
              <a:pathLst>
                <a:path w="481" h="339" extrusionOk="0">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628801" y="4864138"/>
              <a:ext cx="33210" cy="24661"/>
            </a:xfrm>
            <a:custGeom>
              <a:avLst/>
              <a:gdLst/>
              <a:ahLst/>
              <a:cxnLst/>
              <a:rect l="l" t="t" r="r" b="b"/>
              <a:pathLst>
                <a:path w="505" h="375" extrusionOk="0">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5638468" y="4814421"/>
              <a:ext cx="33210" cy="24595"/>
            </a:xfrm>
            <a:custGeom>
              <a:avLst/>
              <a:gdLst/>
              <a:ahLst/>
              <a:cxnLst/>
              <a:rect l="l" t="t" r="r" b="b"/>
              <a:pathLst>
                <a:path w="505" h="374" extrusionOk="0">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690684" y="4832243"/>
              <a:ext cx="31763" cy="22293"/>
            </a:xfrm>
            <a:custGeom>
              <a:avLst/>
              <a:gdLst/>
              <a:ahLst/>
              <a:cxnLst/>
              <a:rect l="l" t="t" r="r" b="b"/>
              <a:pathLst>
                <a:path w="483" h="339" extrusionOk="0">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743425" y="4774043"/>
              <a:ext cx="29462" cy="24792"/>
            </a:xfrm>
            <a:custGeom>
              <a:avLst/>
              <a:gdLst/>
              <a:ahLst/>
              <a:cxnLst/>
              <a:rect l="l" t="t" r="r" b="b"/>
              <a:pathLst>
                <a:path w="448" h="377" extrusionOk="0">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676479" y="4777134"/>
              <a:ext cx="33342" cy="24595"/>
            </a:xfrm>
            <a:custGeom>
              <a:avLst/>
              <a:gdLst/>
              <a:ahLst/>
              <a:cxnLst/>
              <a:rect l="l" t="t" r="r" b="b"/>
              <a:pathLst>
                <a:path w="507" h="374" extrusionOk="0">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694235" y="4707689"/>
              <a:ext cx="25845" cy="26502"/>
            </a:xfrm>
            <a:custGeom>
              <a:avLst/>
              <a:gdLst/>
              <a:ahLst/>
              <a:cxnLst/>
              <a:rect l="l" t="t" r="r" b="b"/>
              <a:pathLst>
                <a:path w="393" h="403" extrusionOk="0">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5629656" y="4673229"/>
              <a:ext cx="31171" cy="22293"/>
            </a:xfrm>
            <a:custGeom>
              <a:avLst/>
              <a:gdLst/>
              <a:ahLst/>
              <a:cxnLst/>
              <a:rect l="l" t="t" r="r" b="b"/>
              <a:pathLst>
                <a:path w="474" h="339" extrusionOk="0">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626697" y="4754183"/>
              <a:ext cx="31237" cy="22359"/>
            </a:xfrm>
            <a:custGeom>
              <a:avLst/>
              <a:gdLst/>
              <a:ahLst/>
              <a:cxnLst/>
              <a:rect l="l" t="t" r="r" b="b"/>
              <a:pathLst>
                <a:path w="475" h="340" extrusionOk="0">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5581452" y="4791799"/>
              <a:ext cx="33210" cy="24595"/>
            </a:xfrm>
            <a:custGeom>
              <a:avLst/>
              <a:gdLst/>
              <a:ahLst/>
              <a:cxnLst/>
              <a:rect l="l" t="t" r="r" b="b"/>
              <a:pathLst>
                <a:path w="505" h="374" extrusionOk="0">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580203" y="4714791"/>
              <a:ext cx="33407" cy="24727"/>
            </a:xfrm>
            <a:custGeom>
              <a:avLst/>
              <a:gdLst/>
              <a:ahLst/>
              <a:cxnLst/>
              <a:rect l="l" t="t" r="r" b="b"/>
              <a:pathLst>
                <a:path w="508" h="376" extrusionOk="0">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540351" y="4753920"/>
              <a:ext cx="33210" cy="24332"/>
            </a:xfrm>
            <a:custGeom>
              <a:avLst/>
              <a:gdLst/>
              <a:ahLst/>
              <a:cxnLst/>
              <a:rect l="l" t="t" r="r" b="b"/>
              <a:pathLst>
                <a:path w="505" h="370" extrusionOk="0">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5522069" y="4686777"/>
              <a:ext cx="33407" cy="24727"/>
            </a:xfrm>
            <a:custGeom>
              <a:avLst/>
              <a:gdLst/>
              <a:ahLst/>
              <a:cxnLst/>
              <a:rect l="l" t="t" r="r" b="b"/>
              <a:pathLst>
                <a:path w="508" h="376" extrusionOk="0">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5" name="Google Shape;255;p13"/>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body" idx="1"/>
          </p:nvPr>
        </p:nvSpPr>
        <p:spPr>
          <a:xfrm>
            <a:off x="0" y="952600"/>
            <a:ext cx="31056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1200"/>
              </a:spcAft>
              <a:buNone/>
            </a:pPr>
            <a:r>
              <a:rPr lang="en" sz="1200">
                <a:solidFill>
                  <a:srgbClr val="000000"/>
                </a:solidFill>
                <a:latin typeface="Patrick Hand"/>
                <a:ea typeface="Patrick Hand"/>
                <a:cs typeface="Patrick Hand"/>
                <a:sym typeface="Patrick Hand"/>
              </a:rPr>
              <a:t>Yes, there is a correlation between BMI and average charges. The higher a patient’s BMI the higher the average charges. Additionally, the majority of the patients in the dataset are considered to be obese.</a:t>
            </a:r>
            <a:endParaRPr>
              <a:latin typeface="Patrick Hand"/>
              <a:ea typeface="Patrick Hand"/>
              <a:cs typeface="Patrick Hand"/>
              <a:sym typeface="Patrick Hand"/>
            </a:endParaRPr>
          </a:p>
        </p:txBody>
      </p:sp>
      <p:sp>
        <p:nvSpPr>
          <p:cNvPr id="322" name="Google Shape;322;p22"/>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600"/>
              <a:t>Do individuals with higher BMI have higher medical costs?</a:t>
            </a:r>
            <a:endParaRPr sz="260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23" name="Google Shape;323;p22"/>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24" name="Google Shape;324;p22"/>
          <p:cNvPicPr preferRelativeResize="0"/>
          <p:nvPr/>
        </p:nvPicPr>
        <p:blipFill>
          <a:blip r:embed="rId4">
            <a:alphaModFix/>
          </a:blip>
          <a:stretch>
            <a:fillRect/>
          </a:stretch>
        </p:blipFill>
        <p:spPr>
          <a:xfrm>
            <a:off x="3663563" y="952600"/>
            <a:ext cx="4857625" cy="388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a:latin typeface="Patrick Hand"/>
                <a:ea typeface="Patrick Hand"/>
                <a:cs typeface="Patrick Hand"/>
                <a:sym typeface="Patrick Hand"/>
              </a:rPr>
              <a:t>Smoking adversely impacts medical charges. As indicated in the bar chart smokers have an average charge of $32,050.23 and non-smokers have an average medical charge of $8,434.27. Smokers have an average charge that is nearly four times greater than the amount of non-smokers.</a:t>
            </a:r>
            <a:endParaRPr>
              <a:latin typeface="Patrick Hand"/>
              <a:ea typeface="Patrick Hand"/>
              <a:cs typeface="Patrick Hand"/>
              <a:sym typeface="Patrick Hand"/>
            </a:endParaRPr>
          </a:p>
        </p:txBody>
      </p:sp>
      <p:sp>
        <p:nvSpPr>
          <p:cNvPr id="330" name="Google Shape;330;p23"/>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31" name="Google Shape;331;p23"/>
          <p:cNvPicPr preferRelativeResize="0"/>
          <p:nvPr/>
        </p:nvPicPr>
        <p:blipFill>
          <a:blip r:embed="rId3">
            <a:alphaModFix/>
          </a:blip>
          <a:stretch>
            <a:fillRect/>
          </a:stretch>
        </p:blipFill>
        <p:spPr>
          <a:xfrm>
            <a:off x="3798300" y="1105000"/>
            <a:ext cx="5193300" cy="28032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a:latin typeface="Patrick Hand"/>
                <a:ea typeface="Patrick Hand"/>
                <a:cs typeface="Patrick Hand"/>
                <a:sym typeface="Patrick Hand"/>
              </a:rPr>
              <a:t>As seen in the histogram, the distribution of charges of smokers is bimodal. The two modes are indicative of the subgroups related to BMI. There are two subgroups, patients that have a BMI less than 30 and patients that have a BMI greater than 30. Recall that a BMI over 30 is categorized as obese and a BMI less than 30 is categorized as not obese.</a:t>
            </a:r>
            <a:endParaRPr>
              <a:latin typeface="Patrick Hand"/>
              <a:ea typeface="Patrick Hand"/>
              <a:cs typeface="Patrick Hand"/>
              <a:sym typeface="Patrick Hand"/>
            </a:endParaRPr>
          </a:p>
        </p:txBody>
      </p:sp>
      <p:sp>
        <p:nvSpPr>
          <p:cNvPr id="337" name="Google Shape;337;p2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38" name="Google Shape;338;p24"/>
          <p:cNvPicPr preferRelativeResize="0"/>
          <p:nvPr/>
        </p:nvPicPr>
        <p:blipFill>
          <a:blip r:embed="rId3">
            <a:alphaModFix/>
          </a:blip>
          <a:stretch>
            <a:fillRect/>
          </a:stretch>
        </p:blipFill>
        <p:spPr>
          <a:xfrm>
            <a:off x="3798300" y="1105000"/>
            <a:ext cx="5193299" cy="33040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5"/>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In the histogram there is a slight right skew. So, the median is a better indication of the typical charge of a smoker that has a BMI of less than 30. The median charge is $20,167.34.</a:t>
            </a:r>
            <a:endParaRPr>
              <a:latin typeface="Patrick Hand"/>
              <a:ea typeface="Patrick Hand"/>
              <a:cs typeface="Patrick Hand"/>
              <a:sym typeface="Patrick Hand"/>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44" name="Google Shape;344;p2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45" name="Google Shape;345;p25"/>
          <p:cNvPicPr preferRelativeResize="0"/>
          <p:nvPr/>
        </p:nvPicPr>
        <p:blipFill>
          <a:blip r:embed="rId3">
            <a:alphaModFix/>
          </a:blip>
          <a:stretch>
            <a:fillRect/>
          </a:stretch>
        </p:blipFill>
        <p:spPr>
          <a:xfrm>
            <a:off x="3805850" y="952600"/>
            <a:ext cx="5193299" cy="33040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body" idx="1"/>
          </p:nvPr>
        </p:nvSpPr>
        <p:spPr>
          <a:xfrm>
            <a:off x="389400" y="952600"/>
            <a:ext cx="32565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The histogram indicates an even distribution of charges with very few outliers. The average charge for smokers with a BMI greater than 30 is $41,557.99.</a:t>
            </a:r>
            <a:endParaRPr>
              <a:latin typeface="Patrick Hand"/>
              <a:ea typeface="Patrick Hand"/>
              <a:cs typeface="Patrick Hand"/>
              <a:sym typeface="Patrick Hand"/>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51" name="Google Shape;351;p2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500"/>
              <a:t>What is the relationship between smoking and medical charges?</a:t>
            </a:r>
            <a:endParaRPr sz="2500"/>
          </a:p>
        </p:txBody>
      </p:sp>
      <p:pic>
        <p:nvPicPr>
          <p:cNvPr id="352" name="Google Shape;352;p26"/>
          <p:cNvPicPr preferRelativeResize="0"/>
          <p:nvPr/>
        </p:nvPicPr>
        <p:blipFill>
          <a:blip r:embed="rId3">
            <a:alphaModFix/>
          </a:blip>
          <a:stretch>
            <a:fillRect/>
          </a:stretch>
        </p:blipFill>
        <p:spPr>
          <a:xfrm>
            <a:off x="3798300" y="1105000"/>
            <a:ext cx="5193299" cy="33040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a:spLocks noGrp="1"/>
          </p:cNvSpPr>
          <p:nvPr>
            <p:ph type="body" idx="1"/>
          </p:nvPr>
        </p:nvSpPr>
        <p:spPr>
          <a:xfrm>
            <a:off x="0" y="980850"/>
            <a:ext cx="6232200" cy="3181800"/>
          </a:xfrm>
          <a:prstGeom prst="rect">
            <a:avLst/>
          </a:prstGeom>
        </p:spPr>
        <p:txBody>
          <a:bodyPr spcFirstLastPara="1" wrap="square" lIns="91425" tIns="0" rIns="91425" bIns="0" anchor="t" anchorCtr="0">
            <a:noAutofit/>
          </a:bodyPr>
          <a:lstStyle/>
          <a:p>
            <a:pPr marL="457200" lvl="0" indent="-317500" algn="l" rtl="0">
              <a:spcBef>
                <a:spcPts val="0"/>
              </a:spcBef>
              <a:spcAft>
                <a:spcPts val="0"/>
              </a:spcAft>
              <a:buSzPts val="1400"/>
              <a:buFont typeface="Patrick Hand"/>
              <a:buChar char="●"/>
            </a:pPr>
            <a:r>
              <a:rPr lang="en" dirty="0">
                <a:latin typeface="Patrick Hand"/>
                <a:ea typeface="Patrick Hand"/>
                <a:cs typeface="Patrick Hand"/>
                <a:sym typeface="Patrick Hand"/>
              </a:rPr>
              <a:t>Access Data Repository </a:t>
            </a:r>
            <a:r>
              <a:rPr lang="en" u="sng" dirty="0">
                <a:solidFill>
                  <a:schemeClr val="hlink"/>
                </a:solidFill>
                <a:latin typeface="Patrick Hand"/>
                <a:ea typeface="Patrick Hand"/>
                <a:cs typeface="Patrick Hand"/>
                <a:sym typeface="Patrick Hand"/>
              </a:rPr>
              <a:t>:</a:t>
            </a:r>
          </a:p>
          <a:p>
            <a:pPr marL="457200" lvl="0" indent="-317500" algn="l" rtl="0">
              <a:spcBef>
                <a:spcPts val="0"/>
              </a:spcBef>
              <a:spcAft>
                <a:spcPts val="0"/>
              </a:spcAft>
              <a:buSzPts val="1400"/>
              <a:buFont typeface="Patrick Hand"/>
              <a:buChar char="●"/>
            </a:pPr>
            <a:r>
              <a:rPr lang="en-US" dirty="0">
                <a:latin typeface="Patrick Hand"/>
                <a:ea typeface="Patrick Hand"/>
                <a:cs typeface="Patrick Hand"/>
                <a:sym typeface="Patrick Hand"/>
                <a:hlinkClick r:id="rId3"/>
              </a:rPr>
              <a:t>https://github.com/Rahmanr060902/-Personal-Medical-Cost-Data-Analysis</a:t>
            </a:r>
            <a:endParaRPr dirty="0">
              <a:latin typeface="Patrick Hand"/>
              <a:ea typeface="Patrick Hand"/>
              <a:cs typeface="Patrick Hand"/>
              <a:sym typeface="Patrick Hand"/>
            </a:endParaRPr>
          </a:p>
        </p:txBody>
      </p:sp>
      <p:sp>
        <p:nvSpPr>
          <p:cNvPr id="358" name="Google Shape;358;p27"/>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Resources</a:t>
            </a:r>
            <a:endParaRPr/>
          </a:p>
        </p:txBody>
      </p:sp>
      <p:pic>
        <p:nvPicPr>
          <p:cNvPr id="359" name="Google Shape;359;p27"/>
          <p:cNvPicPr preferRelativeResize="0"/>
          <p:nvPr/>
        </p:nvPicPr>
        <p:blipFill>
          <a:blip r:embed="rId4">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4"/>
          <p:cNvSpPr txBox="1">
            <a:spLocks noGrp="1"/>
          </p:cNvSpPr>
          <p:nvPr>
            <p:ph type="title"/>
          </p:nvPr>
        </p:nvSpPr>
        <p:spPr>
          <a:xfrm>
            <a:off x="142250" y="463300"/>
            <a:ext cx="8281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Abstract</a:t>
            </a:r>
            <a:endParaRPr/>
          </a:p>
        </p:txBody>
      </p:sp>
      <p:sp>
        <p:nvSpPr>
          <p:cNvPr id="261" name="Google Shape;261;p14"/>
          <p:cNvSpPr txBox="1">
            <a:spLocks noGrp="1"/>
          </p:cNvSpPr>
          <p:nvPr>
            <p:ph type="body" idx="1"/>
          </p:nvPr>
        </p:nvSpPr>
        <p:spPr>
          <a:xfrm>
            <a:off x="85775" y="952600"/>
            <a:ext cx="62322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Patrick Hand"/>
                <a:ea typeface="Patrick Hand"/>
                <a:cs typeface="Patrick Hand"/>
                <a:sym typeface="Patrick Hand"/>
              </a:rPr>
              <a:t>Dataset of personal medical data of 1,338 patients with a variety of variables that have an affect on the cost of medical services provided. The purpose of the analysis is to analyze the effects of variables on the cost of medical care, e.g. age, gender, region, etc. </a:t>
            </a:r>
            <a:endParaRPr>
              <a:latin typeface="Patrick Hand"/>
              <a:ea typeface="Patrick Hand"/>
              <a:cs typeface="Patrick Hand"/>
              <a:sym typeface="Patrick Hand"/>
            </a:endParaRPr>
          </a:p>
        </p:txBody>
      </p:sp>
      <p:pic>
        <p:nvPicPr>
          <p:cNvPr id="262" name="Google Shape;262;p14"/>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body" idx="1"/>
          </p:nvPr>
        </p:nvSpPr>
        <p:spPr>
          <a:xfrm>
            <a:off x="0" y="669275"/>
            <a:ext cx="6232200" cy="3181800"/>
          </a:xfrm>
          <a:prstGeom prst="rect">
            <a:avLst/>
          </a:prstGeom>
        </p:spPr>
        <p:txBody>
          <a:bodyPr spcFirstLastPara="1" wrap="square" lIns="91425" tIns="0" rIns="91425" bIns="0" anchor="t" anchorCtr="0">
            <a:noAutofit/>
          </a:bodyPr>
          <a:lstStyle/>
          <a:p>
            <a:pPr marL="0" lvl="0" indent="0" algn="l" rtl="0">
              <a:lnSpc>
                <a:spcPct val="95000"/>
              </a:lnSpc>
              <a:spcBef>
                <a:spcPts val="0"/>
              </a:spcBef>
              <a:spcAft>
                <a:spcPts val="0"/>
              </a:spcAft>
              <a:buClr>
                <a:srgbClr val="000000"/>
              </a:buClr>
              <a:buSzPts val="852"/>
              <a:buFont typeface="Arial"/>
              <a:buNone/>
            </a:pPr>
            <a:r>
              <a:rPr lang="en" sz="1230">
                <a:solidFill>
                  <a:srgbClr val="000000"/>
                </a:solidFill>
                <a:latin typeface="Patrick Hand"/>
                <a:ea typeface="Patrick Hand"/>
                <a:cs typeface="Patrick Hand"/>
                <a:sym typeface="Patrick Hand"/>
              </a:rPr>
              <a:t>There are a variety of variables that will impact the outcome of this analysis:</a:t>
            </a:r>
            <a:endParaRPr sz="1230">
              <a:solidFill>
                <a:srgbClr val="000000"/>
              </a:solidFill>
              <a:latin typeface="Patrick Hand"/>
              <a:ea typeface="Patrick Hand"/>
              <a:cs typeface="Patrick Hand"/>
              <a:sym typeface="Patrick Hand"/>
            </a:endParaRPr>
          </a:p>
          <a:p>
            <a:pPr marL="0" lvl="0" indent="0" algn="l" rtl="0">
              <a:lnSpc>
                <a:spcPct val="95000"/>
              </a:lnSpc>
              <a:spcBef>
                <a:spcPts val="0"/>
              </a:spcBef>
              <a:spcAft>
                <a:spcPts val="0"/>
              </a:spcAft>
              <a:buClr>
                <a:srgbClr val="000000"/>
              </a:buClr>
              <a:buSzPts val="852"/>
              <a:buFont typeface="Arial"/>
              <a:buNone/>
            </a:pP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Age: age of primary beneficiary</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Teen:13-19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Adult: 20-39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Middle Age Adult : 40-59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Senior Adult :60+</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Sex: Self- identified gender of the patient</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Male </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Female</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Body Mass Index (BMI): Weight to height body mass ratio</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Underweight: Below 18.5</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Normal: 18.5 - 24.9</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Overweight: 25.0 – 29.9</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Obese: Greater Than or equal to 30.0 </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Children: Number of dependents</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Smoker: Smoking</a:t>
            </a:r>
            <a:endParaRPr sz="1230">
              <a:solidFill>
                <a:srgbClr val="000000"/>
              </a:solidFill>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Region: Region of domicile of the patient in the United States.</a:t>
            </a:r>
            <a:endParaRPr sz="1230">
              <a:solidFill>
                <a:srgbClr val="000000"/>
              </a:solidFill>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Northeast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Southeast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Southwest </a:t>
            </a:r>
            <a:endParaRPr sz="1230">
              <a:solidFill>
                <a:srgbClr val="000000"/>
              </a:solidFill>
              <a:highlight>
                <a:schemeClr val="accent4"/>
              </a:highlight>
              <a:latin typeface="Patrick Hand"/>
              <a:ea typeface="Patrick Hand"/>
              <a:cs typeface="Patrick Hand"/>
              <a:sym typeface="Patrick Hand"/>
            </a:endParaRPr>
          </a:p>
          <a:p>
            <a:pPr marL="914400" lvl="1" indent="-306705" algn="l" rtl="0">
              <a:lnSpc>
                <a:spcPct val="95000"/>
              </a:lnSpc>
              <a:spcBef>
                <a:spcPts val="0"/>
              </a:spcBef>
              <a:spcAft>
                <a:spcPts val="0"/>
              </a:spcAft>
              <a:buClr>
                <a:srgbClr val="000000"/>
              </a:buClr>
              <a:buSzPts val="1230"/>
              <a:buFont typeface="Patrick Hand"/>
              <a:buChar char="○"/>
            </a:pPr>
            <a:r>
              <a:rPr lang="en" sz="1230">
                <a:solidFill>
                  <a:srgbClr val="000000"/>
                </a:solidFill>
                <a:highlight>
                  <a:schemeClr val="accent4"/>
                </a:highlight>
                <a:latin typeface="Patrick Hand"/>
                <a:ea typeface="Patrick Hand"/>
                <a:cs typeface="Patrick Hand"/>
                <a:sym typeface="Patrick Hand"/>
              </a:rPr>
              <a:t>Northwest</a:t>
            </a:r>
            <a:endParaRPr sz="1230">
              <a:solidFill>
                <a:srgbClr val="000000"/>
              </a:solidFill>
              <a:highlight>
                <a:schemeClr val="accent4"/>
              </a:highlight>
              <a:latin typeface="Patrick Hand"/>
              <a:ea typeface="Patrick Hand"/>
              <a:cs typeface="Patrick Hand"/>
              <a:sym typeface="Patrick Hand"/>
            </a:endParaRPr>
          </a:p>
          <a:p>
            <a:pPr marL="457200" lvl="0" indent="-306705" algn="l" rtl="0">
              <a:lnSpc>
                <a:spcPct val="95000"/>
              </a:lnSpc>
              <a:spcBef>
                <a:spcPts val="0"/>
              </a:spcBef>
              <a:spcAft>
                <a:spcPts val="0"/>
              </a:spcAft>
              <a:buClr>
                <a:srgbClr val="000000"/>
              </a:buClr>
              <a:buSzPts val="1230"/>
              <a:buFont typeface="Patrick Hand"/>
              <a:buChar char="●"/>
            </a:pPr>
            <a:r>
              <a:rPr lang="en" sz="1230">
                <a:solidFill>
                  <a:srgbClr val="000000"/>
                </a:solidFill>
                <a:latin typeface="Patrick Hand"/>
                <a:ea typeface="Patrick Hand"/>
                <a:cs typeface="Patrick Hand"/>
                <a:sym typeface="Patrick Hand"/>
              </a:rPr>
              <a:t>Charges: Individual medical costs billed by health insurance for services provided</a:t>
            </a:r>
            <a:endParaRPr sz="1695">
              <a:solidFill>
                <a:srgbClr val="595959"/>
              </a:solidFill>
              <a:latin typeface="Patrick Hand"/>
              <a:ea typeface="Patrick Hand"/>
              <a:cs typeface="Patrick Hand"/>
              <a:sym typeface="Patrick Hand"/>
            </a:endParaRPr>
          </a:p>
          <a:p>
            <a:pPr marL="0" lvl="0" indent="0" algn="l" rtl="0">
              <a:spcBef>
                <a:spcPts val="0"/>
              </a:spcBef>
              <a:spcAft>
                <a:spcPts val="1200"/>
              </a:spcAft>
              <a:buNone/>
            </a:pPr>
            <a:endParaRPr/>
          </a:p>
        </p:txBody>
      </p:sp>
      <p:sp>
        <p:nvSpPr>
          <p:cNvPr id="268" name="Google Shape;268;p15"/>
          <p:cNvSpPr txBox="1">
            <a:spLocks noGrp="1"/>
          </p:cNvSpPr>
          <p:nvPr>
            <p:ph type="title"/>
          </p:nvPr>
        </p:nvSpPr>
        <p:spPr>
          <a:xfrm>
            <a:off x="52400" y="179975"/>
            <a:ext cx="83715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Variables</a:t>
            </a:r>
            <a:endParaRPr/>
          </a:p>
        </p:txBody>
      </p:sp>
      <p:pic>
        <p:nvPicPr>
          <p:cNvPr id="269" name="Google Shape;269;p15"/>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
          <p:cNvSpPr txBox="1">
            <a:spLocks noGrp="1"/>
          </p:cNvSpPr>
          <p:nvPr>
            <p:ph type="body" idx="1"/>
          </p:nvPr>
        </p:nvSpPr>
        <p:spPr>
          <a:xfrm>
            <a:off x="0" y="952600"/>
            <a:ext cx="62322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This analysis seeks to answer the following questions: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120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Which region has the lowest cost of medical care?</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Which gender has the highest typical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Is there correlation between the number of dependents a patient has and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Is there correlation between age and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Do individuals with higher BMI have higher medical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0"/>
              </a:spcBef>
              <a:spcAft>
                <a:spcPts val="0"/>
              </a:spcAft>
              <a:buClr>
                <a:srgbClr val="000000"/>
              </a:buClr>
              <a:buSzPts val="1200"/>
              <a:buFont typeface="Patrick Hand"/>
              <a:buAutoNum type="arabicPeriod"/>
            </a:pPr>
            <a:r>
              <a:rPr lang="en" sz="1200">
                <a:solidFill>
                  <a:srgbClr val="000000"/>
                </a:solidFill>
                <a:latin typeface="Patrick Hand"/>
                <a:ea typeface="Patrick Hand"/>
                <a:cs typeface="Patrick Hand"/>
                <a:sym typeface="Patrick Hand"/>
              </a:rPr>
              <a:t>What is the relationship between smoking and medical charges?</a:t>
            </a:r>
            <a:endParaRPr sz="1200">
              <a:solidFill>
                <a:srgbClr val="000000"/>
              </a:solidFill>
              <a:latin typeface="Patrick Hand"/>
              <a:ea typeface="Patrick Hand"/>
              <a:cs typeface="Patrick Hand"/>
              <a:sym typeface="Patrick Hand"/>
            </a:endParaRPr>
          </a:p>
        </p:txBody>
      </p:sp>
      <p:sp>
        <p:nvSpPr>
          <p:cNvPr id="275" name="Google Shape;275;p16"/>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Objective</a:t>
            </a:r>
            <a:endParaRPr/>
          </a:p>
        </p:txBody>
      </p:sp>
      <p:pic>
        <p:nvPicPr>
          <p:cNvPr id="276" name="Google Shape;276;p16"/>
          <p:cNvPicPr preferRelativeResize="0"/>
          <p:nvPr/>
        </p:nvPicPr>
        <p:blipFill>
          <a:blip r:embed="rId3">
            <a:alphaModFix amt="20000"/>
          </a:blip>
          <a:stretch>
            <a:fillRect/>
          </a:stretch>
        </p:blipFill>
        <p:spPr>
          <a:xfrm>
            <a:off x="8560350" y="4559850"/>
            <a:ext cx="583650" cy="58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7"/>
          <p:cNvSpPr txBox="1">
            <a:spLocks noGrp="1"/>
          </p:cNvSpPr>
          <p:nvPr>
            <p:ph type="body" idx="1"/>
          </p:nvPr>
        </p:nvSpPr>
        <p:spPr>
          <a:xfrm>
            <a:off x="1361550" y="3883700"/>
            <a:ext cx="6420900" cy="12120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1200"/>
              </a:spcAft>
              <a:buNone/>
            </a:pPr>
            <a:r>
              <a:rPr lang="en" sz="1200">
                <a:solidFill>
                  <a:srgbClr val="000000"/>
                </a:solidFill>
                <a:latin typeface="Patrick Hand"/>
                <a:ea typeface="Patrick Hand"/>
                <a:cs typeface="Patrick Hand"/>
                <a:sym typeface="Patrick Hand"/>
              </a:rPr>
              <a:t>The overall average of charges in the dataset is $13,270.42. However, there is an uneven distribution of charges in the dataset. As indicated in the histogram above there is a right skew that is affecting the average. The median charge, $9,377.90, is a better indication of the amount of a typical medical charge. </a:t>
            </a:r>
            <a:endParaRPr sz="1200">
              <a:solidFill>
                <a:srgbClr val="000000"/>
              </a:solidFill>
              <a:latin typeface="Patrick Hand"/>
              <a:ea typeface="Patrick Hand"/>
              <a:cs typeface="Patrick Hand"/>
              <a:sym typeface="Patrick Hand"/>
            </a:endParaRPr>
          </a:p>
        </p:txBody>
      </p:sp>
      <p:sp>
        <p:nvSpPr>
          <p:cNvPr id="282" name="Google Shape;282;p1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3100"/>
              <a:t>Which region has the lowest cost of medical care?</a:t>
            </a:r>
            <a:endParaRPr sz="3100"/>
          </a:p>
        </p:txBody>
      </p:sp>
      <p:pic>
        <p:nvPicPr>
          <p:cNvPr id="283" name="Google Shape;283;p17"/>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284" name="Google Shape;284;p17"/>
          <p:cNvPicPr preferRelativeResize="0"/>
          <p:nvPr/>
        </p:nvPicPr>
        <p:blipFill>
          <a:blip r:embed="rId4">
            <a:alphaModFix/>
          </a:blip>
          <a:stretch>
            <a:fillRect/>
          </a:stretch>
        </p:blipFill>
        <p:spPr>
          <a:xfrm>
            <a:off x="2241588" y="952600"/>
            <a:ext cx="4660824" cy="28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8"/>
          <p:cNvSpPr txBox="1">
            <a:spLocks noGrp="1"/>
          </p:cNvSpPr>
          <p:nvPr>
            <p:ph type="body" idx="1"/>
          </p:nvPr>
        </p:nvSpPr>
        <p:spPr>
          <a:xfrm>
            <a:off x="961950" y="3805500"/>
            <a:ext cx="7220100" cy="12324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 Southwest region has the lowest average of health care due to the following risk factors associated with charges:</a:t>
            </a:r>
            <a:endParaRPr sz="1200">
              <a:solidFill>
                <a:srgbClr val="000000"/>
              </a:solidFill>
              <a:latin typeface="Patrick Hand"/>
              <a:ea typeface="Patrick Hand"/>
              <a:cs typeface="Patrick Hand"/>
              <a:sym typeface="Patrick Hand"/>
            </a:endParaRPr>
          </a:p>
          <a:p>
            <a:pPr marL="457200" lvl="0" indent="-304800" algn="l" rtl="0">
              <a:lnSpc>
                <a:spcPct val="115000"/>
              </a:lnSpc>
              <a:spcBef>
                <a:spcPts val="1200"/>
              </a:spcBef>
              <a:spcAft>
                <a:spcPts val="0"/>
              </a:spcAft>
              <a:buClr>
                <a:srgbClr val="000000"/>
              </a:buClr>
              <a:buSzPts val="1200"/>
              <a:buFont typeface="Arial"/>
              <a:buChar char="★"/>
            </a:pPr>
            <a:r>
              <a:rPr lang="en" sz="1200" b="1">
                <a:solidFill>
                  <a:srgbClr val="000000"/>
                </a:solidFill>
                <a:latin typeface="Patrick Hand"/>
                <a:ea typeface="Patrick Hand"/>
                <a:cs typeface="Patrick Hand"/>
                <a:sym typeface="Patrick Hand"/>
              </a:rPr>
              <a:t>Smoking</a:t>
            </a:r>
            <a:r>
              <a:rPr lang="en" sz="1200">
                <a:solidFill>
                  <a:srgbClr val="000000"/>
                </a:solidFill>
                <a:latin typeface="Patrick Hand"/>
                <a:ea typeface="Patrick Hand"/>
                <a:cs typeface="Patrick Hand"/>
                <a:sym typeface="Patrick Hand"/>
              </a:rPr>
              <a:t>: This can be attributed to the Southwest region having the least amount of smokers, 58, overall, the least amount of female smokers, 21, in the dataset, and the second smallest amount of male smokers, 37, in the dataset. This is significant due to smokers incurring charges that are four times greater than non-smokers on average!</a:t>
            </a:r>
            <a:endParaRPr sz="1200">
              <a:solidFill>
                <a:srgbClr val="000000"/>
              </a:solidFill>
              <a:latin typeface="Patrick Hand"/>
              <a:ea typeface="Patrick Hand"/>
              <a:cs typeface="Patrick Hand"/>
              <a:sym typeface="Patrick Hand"/>
            </a:endParaRPr>
          </a:p>
        </p:txBody>
      </p:sp>
      <p:sp>
        <p:nvSpPr>
          <p:cNvPr id="290" name="Google Shape;290;p18"/>
          <p:cNvSpPr txBox="1">
            <a:spLocks noGrp="1"/>
          </p:cNvSpPr>
          <p:nvPr>
            <p:ph type="title"/>
          </p:nvPr>
        </p:nvSpPr>
        <p:spPr>
          <a:xfrm>
            <a:off x="72000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3100"/>
              <a:t>Which region has the lowest cost of medical care?</a:t>
            </a:r>
            <a:endParaRPr sz="3100"/>
          </a:p>
        </p:txBody>
      </p:sp>
      <p:pic>
        <p:nvPicPr>
          <p:cNvPr id="291" name="Google Shape;291;p18"/>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292" name="Google Shape;292;p18"/>
          <p:cNvPicPr preferRelativeResize="0"/>
          <p:nvPr/>
        </p:nvPicPr>
        <p:blipFill>
          <a:blip r:embed="rId4">
            <a:alphaModFix/>
          </a:blip>
          <a:stretch>
            <a:fillRect/>
          </a:stretch>
        </p:blipFill>
        <p:spPr>
          <a:xfrm>
            <a:off x="1767625" y="952600"/>
            <a:ext cx="5608751" cy="269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9"/>
          <p:cNvSpPr txBox="1">
            <a:spLocks noGrp="1"/>
          </p:cNvSpPr>
          <p:nvPr>
            <p:ph type="body" idx="1"/>
          </p:nvPr>
        </p:nvSpPr>
        <p:spPr>
          <a:xfrm>
            <a:off x="42000" y="1134650"/>
            <a:ext cx="3851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 distribution of the charges of both male and females have a right skew in which outliers are impacting the calculation of the average charges. </a:t>
            </a: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0"/>
              </a:spcAft>
              <a:buNone/>
            </a:pPr>
            <a:r>
              <a:rPr lang="en" sz="1200">
                <a:solidFill>
                  <a:srgbClr val="000000"/>
                </a:solidFill>
                <a:latin typeface="Patrick Hand"/>
                <a:ea typeface="Patrick Hand"/>
                <a:cs typeface="Patrick Hand"/>
                <a:sym typeface="Patrick Hand"/>
              </a:rPr>
              <a:t>The median charges of each sex is a better indicator of the typical charges. Males have a median charge of $9,369.62  and females have a median charge of  $9,412.96 as indicated in the bar chart to the right.</a:t>
            </a: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0"/>
              </a:spcAft>
              <a:buNone/>
            </a:pPr>
            <a:endParaRPr sz="1200">
              <a:solidFill>
                <a:srgbClr val="000000"/>
              </a:solidFill>
              <a:latin typeface="Patrick Hand"/>
              <a:ea typeface="Patrick Hand"/>
              <a:cs typeface="Patrick Hand"/>
              <a:sym typeface="Patrick Hand"/>
            </a:endParaRPr>
          </a:p>
          <a:p>
            <a:pPr marL="0" lvl="0" indent="0" algn="l" rtl="0">
              <a:lnSpc>
                <a:spcPct val="115000"/>
              </a:lnSpc>
              <a:spcBef>
                <a:spcPts val="1200"/>
              </a:spcBef>
              <a:spcAft>
                <a:spcPts val="1200"/>
              </a:spcAft>
              <a:buNone/>
            </a:pPr>
            <a:endParaRPr sz="1200">
              <a:solidFill>
                <a:srgbClr val="000000"/>
              </a:solidFill>
              <a:latin typeface="Patrick Hand"/>
              <a:ea typeface="Patrick Hand"/>
              <a:cs typeface="Patrick Hand"/>
              <a:sym typeface="Patrick Hand"/>
            </a:endParaRPr>
          </a:p>
        </p:txBody>
      </p:sp>
      <p:sp>
        <p:nvSpPr>
          <p:cNvPr id="298" name="Google Shape;298;p19"/>
          <p:cNvSpPr txBox="1">
            <a:spLocks noGrp="1"/>
          </p:cNvSpPr>
          <p:nvPr>
            <p:ph type="title"/>
          </p:nvPr>
        </p:nvSpPr>
        <p:spPr>
          <a:xfrm>
            <a:off x="0" y="463300"/>
            <a:ext cx="842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Which  gender has the highest typical charges?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299" name="Google Shape;299;p19"/>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00" name="Google Shape;300;p19"/>
          <p:cNvPicPr preferRelativeResize="0"/>
          <p:nvPr/>
        </p:nvPicPr>
        <p:blipFill>
          <a:blip r:embed="rId4">
            <a:alphaModFix/>
          </a:blip>
          <a:stretch>
            <a:fillRect/>
          </a:stretch>
        </p:blipFill>
        <p:spPr>
          <a:xfrm>
            <a:off x="3893100" y="1134650"/>
            <a:ext cx="5279900" cy="27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0"/>
          <p:cNvSpPr txBox="1">
            <a:spLocks noGrp="1"/>
          </p:cNvSpPr>
          <p:nvPr>
            <p:ph type="body" idx="1"/>
          </p:nvPr>
        </p:nvSpPr>
        <p:spPr>
          <a:xfrm>
            <a:off x="61050" y="1105000"/>
            <a:ext cx="3524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As indicated in the scatter plot there is no linear correlation between number of dependents and charges. The correlation coefficient of comparing the number of children a patient has to charges incurred is .07, indicating that there is no correlation. This is also evident in the line of best fit seen on the scatter plot.</a:t>
            </a:r>
            <a:endParaRPr>
              <a:latin typeface="Patrick Hand"/>
              <a:ea typeface="Patrick Hand"/>
              <a:cs typeface="Patrick Hand"/>
              <a:sym typeface="Patrick Hand"/>
            </a:endParaRPr>
          </a:p>
        </p:txBody>
      </p:sp>
      <p:sp>
        <p:nvSpPr>
          <p:cNvPr id="306" name="Google Shape;306;p20"/>
          <p:cNvSpPr txBox="1">
            <a:spLocks noGrp="1"/>
          </p:cNvSpPr>
          <p:nvPr>
            <p:ph type="title"/>
          </p:nvPr>
        </p:nvSpPr>
        <p:spPr>
          <a:xfrm>
            <a:off x="61050" y="463300"/>
            <a:ext cx="8362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1800"/>
              <a:t>Is there correlation between the number of dependents a patient has and medical charges?</a:t>
            </a:r>
            <a:endParaRPr sz="18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07" name="Google Shape;307;p20"/>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08" name="Google Shape;308;p20"/>
          <p:cNvPicPr preferRelativeResize="0"/>
          <p:nvPr/>
        </p:nvPicPr>
        <p:blipFill>
          <a:blip r:embed="rId4">
            <a:alphaModFix/>
          </a:blip>
          <a:stretch>
            <a:fillRect/>
          </a:stretch>
        </p:blipFill>
        <p:spPr>
          <a:xfrm>
            <a:off x="3676500" y="1105000"/>
            <a:ext cx="5315100" cy="32786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1"/>
          <p:cNvSpPr txBox="1">
            <a:spLocks noGrp="1"/>
          </p:cNvSpPr>
          <p:nvPr>
            <p:ph type="title"/>
          </p:nvPr>
        </p:nvSpPr>
        <p:spPr>
          <a:xfrm>
            <a:off x="61050" y="463300"/>
            <a:ext cx="8362800" cy="4893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1800"/>
              <a:t>Is there correlation between age and medical charges?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14" name="Google Shape;314;p21"/>
          <p:cNvPicPr preferRelativeResize="0"/>
          <p:nvPr/>
        </p:nvPicPr>
        <p:blipFill>
          <a:blip r:embed="rId3">
            <a:alphaModFix amt="20000"/>
          </a:blip>
          <a:stretch>
            <a:fillRect/>
          </a:stretch>
        </p:blipFill>
        <p:spPr>
          <a:xfrm>
            <a:off x="8560350" y="4559850"/>
            <a:ext cx="583650" cy="583650"/>
          </a:xfrm>
          <a:prstGeom prst="rect">
            <a:avLst/>
          </a:prstGeom>
          <a:noFill/>
          <a:ln>
            <a:noFill/>
          </a:ln>
        </p:spPr>
      </p:pic>
      <p:pic>
        <p:nvPicPr>
          <p:cNvPr id="315" name="Google Shape;315;p21"/>
          <p:cNvPicPr preferRelativeResize="0"/>
          <p:nvPr/>
        </p:nvPicPr>
        <p:blipFill>
          <a:blip r:embed="rId4">
            <a:alphaModFix/>
          </a:blip>
          <a:stretch>
            <a:fillRect/>
          </a:stretch>
        </p:blipFill>
        <p:spPr>
          <a:xfrm>
            <a:off x="3754925" y="1105000"/>
            <a:ext cx="5254050" cy="2871204"/>
          </a:xfrm>
          <a:prstGeom prst="rect">
            <a:avLst/>
          </a:prstGeom>
          <a:noFill/>
          <a:ln>
            <a:noFill/>
          </a:ln>
        </p:spPr>
      </p:pic>
      <p:sp>
        <p:nvSpPr>
          <p:cNvPr id="316" name="Google Shape;316;p21"/>
          <p:cNvSpPr txBox="1">
            <a:spLocks noGrp="1"/>
          </p:cNvSpPr>
          <p:nvPr>
            <p:ph type="body" idx="1"/>
          </p:nvPr>
        </p:nvSpPr>
        <p:spPr>
          <a:xfrm>
            <a:off x="0" y="1028800"/>
            <a:ext cx="3524100" cy="3181800"/>
          </a:xfrm>
          <a:prstGeom prst="rect">
            <a:avLst/>
          </a:prstGeom>
        </p:spPr>
        <p:txBody>
          <a:bodyPr spcFirstLastPara="1" wrap="square" lIns="91425" tIns="0" rIns="91425" bIns="0" anchor="t" anchorCtr="0">
            <a:noAutofit/>
          </a:bodyPr>
          <a:lstStyle/>
          <a:p>
            <a:pPr marL="0" lvl="0" indent="0" algn="l" rtl="0">
              <a:lnSpc>
                <a:spcPct val="115000"/>
              </a:lnSpc>
              <a:spcBef>
                <a:spcPts val="0"/>
              </a:spcBef>
              <a:spcAft>
                <a:spcPts val="0"/>
              </a:spcAft>
              <a:buNone/>
            </a:pPr>
            <a:r>
              <a:rPr lang="en" sz="1200">
                <a:solidFill>
                  <a:srgbClr val="000000"/>
                </a:solidFill>
                <a:latin typeface="Patrick Hand"/>
                <a:ea typeface="Patrick Hand"/>
                <a:cs typeface="Patrick Hand"/>
                <a:sym typeface="Patrick Hand"/>
              </a:rPr>
              <a:t>There is a low correlation between age and charges incurred by patients. This is indicated by the correlation coefficient of 0.30 as well as the line of best fit in the scatter plot above. This is also indicated in the average charges of each age category as well. Teens have an average medical charge of $8,407.35, Adults have an average charge of $10,603.65, Middle Aged Adults have an average medical charge of $15,431.97, and Seniors have an average medical charge of $21,248.02. There is a clear pattern of increased cost as the age of the patient increases.</a:t>
            </a:r>
            <a:endParaRPr sz="1200">
              <a:solidFill>
                <a:srgbClr val="000000"/>
              </a:solidFill>
              <a:latin typeface="Patrick Hand"/>
              <a:ea typeface="Patrick Hand"/>
              <a:cs typeface="Patrick Hand"/>
              <a:sym typeface="Patrick Hand"/>
            </a:endParaRPr>
          </a:p>
          <a:p>
            <a:pPr marL="0" lvl="0" indent="0" algn="l" rtl="0">
              <a:lnSpc>
                <a:spcPct val="115000"/>
              </a:lnSpc>
              <a:spcBef>
                <a:spcPts val="0"/>
              </a:spcBef>
              <a:spcAft>
                <a:spcPts val="0"/>
              </a:spcAft>
              <a:buNone/>
            </a:pPr>
            <a:endParaRPr sz="1200">
              <a:solidFill>
                <a:srgbClr val="000000"/>
              </a:solidFill>
              <a:latin typeface="Patrick Hand"/>
              <a:ea typeface="Patrick Hand"/>
              <a:cs typeface="Patrick Hand"/>
              <a:sym typeface="Patrick Hand"/>
            </a:endParaRPr>
          </a:p>
          <a:p>
            <a:pPr marL="0" lvl="0" indent="0" algn="l" rtl="0">
              <a:lnSpc>
                <a:spcPct val="115000"/>
              </a:lnSpc>
              <a:spcBef>
                <a:spcPts val="0"/>
              </a:spcBef>
              <a:spcAft>
                <a:spcPts val="0"/>
              </a:spcAft>
              <a:buNone/>
            </a:pPr>
            <a:endParaRPr sz="1200">
              <a:solidFill>
                <a:srgbClr val="000000"/>
              </a:solidFill>
              <a:latin typeface="Patrick Hand"/>
              <a:ea typeface="Patrick Hand"/>
              <a:cs typeface="Patrick Hand"/>
              <a:sym typeface="Patrick Hand"/>
            </a:endParaRPr>
          </a:p>
        </p:txBody>
      </p:sp>
    </p:spTree>
  </p:cSld>
  <p:clrMapOvr>
    <a:masterClrMapping/>
  </p:clrMapOvr>
</p:sld>
</file>

<file path=ppt/theme/theme1.xml><?xml version="1.0" encoding="utf-8"?>
<a:theme xmlns:a="http://schemas.openxmlformats.org/drawingml/2006/main" name="Autoimmune Disease Infographics by Slidesgo">
  <a:themeElements>
    <a:clrScheme name="Simple Light">
      <a:dk1>
        <a:srgbClr val="3C557D"/>
      </a:dk1>
      <a:lt1>
        <a:srgbClr val="E5F3FF"/>
      </a:lt1>
      <a:dk2>
        <a:srgbClr val="23395C"/>
      </a:dk2>
      <a:lt2>
        <a:srgbClr val="E27F86"/>
      </a:lt2>
      <a:accent1>
        <a:srgbClr val="CFE2F3"/>
      </a:accent1>
      <a:accent2>
        <a:srgbClr val="FFFFFF"/>
      </a:accent2>
      <a:accent3>
        <a:srgbClr val="FFFFFF"/>
      </a:accent3>
      <a:accent4>
        <a:srgbClr val="FFFFFF"/>
      </a:accent4>
      <a:accent5>
        <a:srgbClr val="FFFFFF"/>
      </a:accent5>
      <a:accent6>
        <a:srgbClr val="FFFFFF"/>
      </a:accent6>
      <a:hlink>
        <a:srgbClr val="2339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997</Words>
  <Application>Microsoft Office PowerPoint</Application>
  <PresentationFormat>Peragaan Layar (16:9)</PresentationFormat>
  <Paragraphs>66</Paragraphs>
  <Slides>15</Slides>
  <Notes>15</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15</vt:i4>
      </vt:variant>
    </vt:vector>
  </HeadingPairs>
  <TitlesOfParts>
    <vt:vector size="21" baseType="lpstr">
      <vt:lpstr>Nerko One</vt:lpstr>
      <vt:lpstr>Anaheim</vt:lpstr>
      <vt:lpstr>Arial</vt:lpstr>
      <vt:lpstr>Patrick Hand</vt:lpstr>
      <vt:lpstr>Fira Sans</vt:lpstr>
      <vt:lpstr>Autoimmune Disease Infographics by Slidesgo</vt:lpstr>
      <vt:lpstr>Personal Medical Data Analysis</vt:lpstr>
      <vt:lpstr>Abstract</vt:lpstr>
      <vt:lpstr>Variables</vt:lpstr>
      <vt:lpstr>Objective</vt:lpstr>
      <vt:lpstr>Which region has the lowest cost of medical care?</vt:lpstr>
      <vt:lpstr>Which region has the lowest cost of medical care?</vt:lpstr>
      <vt:lpstr>Which  gender has the highest typical charges?  </vt:lpstr>
      <vt:lpstr>Is there correlation between the number of dependents a patient has and medical charges?   </vt:lpstr>
      <vt:lpstr>Is there correlation between age and medical charges?     </vt:lpstr>
      <vt:lpstr>Do individuals with higher BMI have higher medical costs?  </vt:lpstr>
      <vt:lpstr>What is the relationship between smoking and medical charges?</vt:lpstr>
      <vt:lpstr>What is the relationship between smoking and medical charges?</vt:lpstr>
      <vt:lpstr>What is the relationship between smoking and medical charges?</vt:lpstr>
      <vt:lpstr>What is the relationship between smoking and medical charges?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Medical Data Analysis</dc:title>
  <dc:creator>U S E R</dc:creator>
  <cp:lastModifiedBy>rafly rahman</cp:lastModifiedBy>
  <cp:revision>2</cp:revision>
  <dcterms:modified xsi:type="dcterms:W3CDTF">2023-12-15T10:55:33Z</dcterms:modified>
</cp:coreProperties>
</file>