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1" r:id="rId1"/>
  </p:sldMasterIdLst>
  <p:notesMasterIdLst>
    <p:notesMasterId r:id="rId17"/>
  </p:notesMasterIdLst>
  <p:sldIdLst>
    <p:sldId id="256" r:id="rId2"/>
    <p:sldId id="257" r:id="rId3"/>
    <p:sldId id="268" r:id="rId4"/>
    <p:sldId id="258" r:id="rId5"/>
    <p:sldId id="259" r:id="rId6"/>
    <p:sldId id="270" r:id="rId7"/>
    <p:sldId id="271" r:id="rId8"/>
    <p:sldId id="272" r:id="rId9"/>
    <p:sldId id="273" r:id="rId10"/>
    <p:sldId id="276" r:id="rId11"/>
    <p:sldId id="274" r:id="rId12"/>
    <p:sldId id="275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FE7D4F-5482-4641-8290-866608F95AC4}" v="45" dt="2025-05-05T01:56:05.384"/>
    <p1510:client id="{8165E0F6-CFBF-CB40-B485-81F9EC14E9BF}" v="1175" dt="2025-05-05T02:55:25.6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04"/>
    <p:restoredTop sz="93298"/>
  </p:normalViewPr>
  <p:slideViewPr>
    <p:cSldViewPr snapToGrid="0">
      <p:cViewPr>
        <p:scale>
          <a:sx n="83" d="100"/>
          <a:sy n="83" d="100"/>
        </p:scale>
        <p:origin x="1296" y="704"/>
      </p:cViewPr>
      <p:guideLst/>
    </p:cSldViewPr>
  </p:slideViewPr>
  <p:notesTextViewPr>
    <p:cViewPr>
      <p:scale>
        <a:sx n="90" d="100"/>
        <a:sy n="9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D57F4F-02AD-1442-A322-FB49D7485669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335A9E-1412-0B45-8121-6F3B27E3C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899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Gini</a:t>
            </a:r>
            <a:r>
              <a:rPr lang="en-US" dirty="0"/>
              <a:t>: A measure of impurity (0 = pure, 0.5 = mixed)</a:t>
            </a:r>
          </a:p>
          <a:p>
            <a:r>
              <a:rPr lang="en-US" b="1" dirty="0"/>
              <a:t>Samples</a:t>
            </a:r>
            <a:r>
              <a:rPr lang="en-US" dirty="0"/>
              <a:t>: Number of records that reached this node</a:t>
            </a:r>
          </a:p>
          <a:p>
            <a:r>
              <a:rPr lang="en-US" b="1" dirty="0"/>
              <a:t>Value</a:t>
            </a:r>
            <a:r>
              <a:rPr lang="en-US" dirty="0"/>
              <a:t>: [# non-serious, # serious] outcomes</a:t>
            </a:r>
          </a:p>
          <a:p>
            <a:r>
              <a:rPr lang="en-US" b="1" dirty="0"/>
              <a:t>Class</a:t>
            </a:r>
            <a:r>
              <a:rPr lang="en-US" dirty="0"/>
              <a:t>: Predicted class at that node (Serious or Non-serious)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35A9E-1412-0B45-8121-6F3B27E3C0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Rahma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335A9E-1412-0B45-8121-6F3B27E3C08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91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269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57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637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0521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552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02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71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3044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954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1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78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98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16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736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22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833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597BBB-63E0-634B-8FF1-E18C23CBEF0C}" type="datetimeFigureOut">
              <a:rPr lang="en-US" smtClean="0"/>
              <a:t>5/4/25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A24035B-56C1-244D-A0A2-1B0720CCEE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86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92F3-7AFE-965E-CFE0-72FFF64D7D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60257" y="648929"/>
            <a:ext cx="6272981" cy="3736802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FDA Adverse Reactions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30607-4FE3-3D5C-C55D-B44165A17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60257" y="4385733"/>
            <a:ext cx="6272981" cy="1828804"/>
          </a:xfrm>
        </p:spPr>
        <p:txBody>
          <a:bodyPr>
            <a:norm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Chloe Schnydman and Rahma Semma</a:t>
            </a:r>
          </a:p>
        </p:txBody>
      </p:sp>
      <p:pic>
        <p:nvPicPr>
          <p:cNvPr id="15" name="Graphic 14" descr="Medicine">
            <a:extLst>
              <a:ext uri="{FF2B5EF4-FFF2-40B4-BE49-F238E27FC236}">
                <a16:creationId xmlns:a16="http://schemas.microsoft.com/office/drawing/2014/main" id="{79AF95DE-5F51-0BB8-A356-21F074C26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3464" y="1423220"/>
            <a:ext cx="3997361" cy="399736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51753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46630-732D-5BBE-BA0A-77D5AD64D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378824"/>
            <a:ext cx="4265022" cy="1687044"/>
          </a:xfrm>
        </p:spPr>
        <p:txBody>
          <a:bodyPr>
            <a:normAutofit fontScale="90000"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Dosages by Death Outcome per Top 20 Drugs</a:t>
            </a:r>
            <a:b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728539-9971-130D-B1D9-F98CDA5D104F}"/>
              </a:ext>
            </a:extLst>
          </p:cNvPr>
          <p:cNvSpPr txBox="1"/>
          <p:nvPr/>
        </p:nvSpPr>
        <p:spPr>
          <a:xfrm>
            <a:off x="5460274" y="217715"/>
            <a:ext cx="568082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does well in identifying non-death cases (Class 0).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It struggles with precision on death cases (Class 1): when it predicts a death, it's often wrong.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However, recall for deaths is strong (0.70) — it captures 70% of real deaths.</a:t>
            </a:r>
            <a:endParaRPr lang="en-US" sz="16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trade-off is expected in imbalanced data, and you did the right thing using </a:t>
            </a:r>
            <a:r>
              <a:rPr lang="en-US" sz="16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class_weight</a:t>
            </a:r>
            <a:r>
              <a:rPr lang="en-US" sz="1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='balanced'.</a:t>
            </a: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chart with different colored squares and lines&#10;&#10;AI-generated content may be incorrect.">
            <a:extLst>
              <a:ext uri="{FF2B5EF4-FFF2-40B4-BE49-F238E27FC236}">
                <a16:creationId xmlns:a16="http://schemas.microsoft.com/office/drawing/2014/main" id="{38B50CE1-431A-6F29-6D32-9EC3D50275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4326" y="2246264"/>
            <a:ext cx="9943348" cy="4232912"/>
          </a:xfrm>
        </p:spPr>
      </p:pic>
    </p:spTree>
    <p:extLst>
      <p:ext uri="{BB962C8B-B14F-4D97-AF65-F5344CB8AC3E}">
        <p14:creationId xmlns:p14="http://schemas.microsoft.com/office/powerpoint/2010/main" val="2830725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A0E64EB-25E7-5D01-F176-4FF32104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432" y="2319510"/>
            <a:ext cx="8725135" cy="42098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ED41017F-4E47-5613-C1A2-0ECD1E587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Autofit/>
          </a:bodyPr>
          <a:lstStyle/>
          <a:p>
            <a:r>
              <a:rPr lang="en-US" sz="32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 Predicting Serious Outcomes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20D53106-916A-305F-4F7B-FB2711E0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679695"/>
            <a:ext cx="5604827" cy="1463040"/>
          </a:xfrm>
        </p:spPr>
        <p:txBody>
          <a:bodyPr anchor="ctr">
            <a:noAutofit/>
          </a:bodyPr>
          <a:lstStyle/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Vedolizumab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strongly associated with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non-serious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almost always leads to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non-serious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outcomes (Gini ≈ 0.1).</a:t>
            </a:r>
          </a:p>
          <a:p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Off-label use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ineffective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important features that separate serious from non-serious cases.</a:t>
            </a:r>
          </a:p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with lower Gini and larger sample size indicate </a:t>
            </a: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stronger and more confident predictions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983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FB27D-6FB1-58E3-40E5-40980F998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9706" y="530772"/>
            <a:ext cx="4779617" cy="1456267"/>
          </a:xfrm>
        </p:spPr>
        <p:txBody>
          <a:bodyPr>
            <a:noAutofit/>
          </a:bodyPr>
          <a:lstStyle/>
          <a:p>
            <a:r>
              <a:rPr lang="en-US" sz="28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Drug Effects On Death Odds Logistic Regression And Its Coefficients</a:t>
            </a:r>
            <a:br>
              <a:rPr lang="en-US" sz="2800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E57998-7D20-4BE8-9019-4A4122CE3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-1590" y="3429000"/>
            <a:ext cx="4637598" cy="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D9E5B7-4A3E-4337-9675-32F6772516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39524"/>
          <a:stretch/>
        </p:blipFill>
        <p:spPr>
          <a:xfrm>
            <a:off x="-53169" y="3872391"/>
            <a:ext cx="5794887" cy="3024553"/>
          </a:xfr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EC01BF1-FEAA-4AF6-96A5-24556C1F6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42096" y="0"/>
            <a:ext cx="680" cy="6858000"/>
          </a:xfrm>
          <a:prstGeom prst="line">
            <a:avLst/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C1454CE9-928E-8600-EC45-A55E1DF5C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" y="1"/>
            <a:ext cx="5683204" cy="385689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CAA3E18-1D8A-6716-3EED-D62A0DC997DF}"/>
              </a:ext>
            </a:extLst>
          </p:cNvPr>
          <p:cNvSpPr txBox="1"/>
          <p:nvPr/>
        </p:nvSpPr>
        <p:spPr>
          <a:xfrm>
            <a:off x="6509706" y="1740854"/>
            <a:ext cx="56822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This shows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how much each drug affects the odds of death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with:</a:t>
            </a:r>
            <a:endParaRPr lang="en-US" sz="16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Positive coefficients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increase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odds of death</a:t>
            </a:r>
            <a:endParaRPr lang="en-US" sz="16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Negative coefficients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→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decrease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the odds of death</a:t>
            </a: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Drugs with Highest Positive Coefficients (↑ Death Odds):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Eliquis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Nuplazid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Dapagliflozin</a:t>
            </a:r>
            <a:r>
              <a:rPr lang="en-US" sz="16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were most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strongly associated with death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(at least in this report data).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Drugs with Strong Negative Coefficients (↓ Death Odds):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Inflectra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US" sz="1600" b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Vedolizumab</a:t>
            </a:r>
            <a:r>
              <a:rPr lang="en-US" sz="16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en-US" sz="1600" b="1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Dupixent</a:t>
            </a:r>
            <a:r>
              <a:rPr lang="en-US" sz="160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were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associated with lower death odds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in your dataset.</a:t>
            </a:r>
            <a:endParaRPr lang="en-US" sz="16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Model found them more often in non-death cases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 b="1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Disclaimer:</a:t>
            </a:r>
            <a:endParaRPr lang="en-US" sz="1600" b="1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These are </a:t>
            </a:r>
            <a:r>
              <a:rPr lang="en-US" sz="1600" b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associations</a:t>
            </a: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not causation. It’s possible:</a:t>
            </a: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Deaths are more commonly reported with certain drugs due to the conditions they treat (e.g., cancer vs. allergy).</a:t>
            </a:r>
            <a:endParaRPr lang="en-US" sz="160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marR="0" indent="-285750">
              <a:buFont typeface="Arial" panose="020B0604020202020204" pitchFamily="34" charset="0"/>
              <a:buChar char="•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r>
              <a:rPr lang="en-US" sz="160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Some drugs appear “safer” because they’re used in healthier populations.</a:t>
            </a:r>
            <a:endParaRPr lang="en-US" sz="160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</a:pPr>
            <a:endParaRPr lang="en-US" sz="160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855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72863-A228-FDC9-D83C-74255B57F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F7CEC-3F60-0B6C-5BC2-402B124D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Informed Consent &amp; Data Collection: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FAERS data is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collected voluntarily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by healthcare providers, patients, and manufacturers.</a:t>
            </a:r>
          </a:p>
          <a:p>
            <a:pPr lvl="1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While not obtained directly from patients, ethical research involves acknowledging the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voluntarily reported data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and ensuring the data is used for legitimate scientific purposes.</a:t>
            </a:r>
          </a:p>
          <a:p>
            <a:pPr>
              <a:lnSpc>
                <a:spcPct val="110000"/>
              </a:lnSpc>
              <a:buFont typeface="+mj-lt"/>
              <a:buAutoNum type="arabicPeriod"/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Bias &amp; Limitations of Voluntary Reporting: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Selection Bias: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are more likely to include </a:t>
            </a: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serious or unusual adverse events</a:t>
            </a: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rather than common, mild reactions.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Underreporting is a significant limitation that can skew findings.</a:t>
            </a:r>
          </a:p>
          <a:p>
            <a:pPr lvl="1">
              <a:lnSpc>
                <a:spcPct val="110000"/>
              </a:lnSpc>
            </a:pPr>
            <a:r>
              <a:rPr lang="en-US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Reporting Bias:</a:t>
            </a:r>
            <a:endParaRPr lang="en-US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Reports may be influenced by media coverage, legal actions, or manufacturer promotions.</a:t>
            </a:r>
          </a:p>
          <a:p>
            <a:pPr lvl="2">
              <a:lnSpc>
                <a:spcPct val="110000"/>
              </a:lnSpc>
            </a:pPr>
            <a:r>
              <a:rPr lang="en-US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and analysis should account for potential biases where possible.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1007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136A-3EDC-B291-DC13-69617F59A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</p:txBody>
      </p:sp>
      <p:pic>
        <p:nvPicPr>
          <p:cNvPr id="5" name="Picture 4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E20EFD7C-3C95-E647-AA02-E91E86C0A2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839917"/>
            <a:ext cx="8316531" cy="462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84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A7307-03F3-0BE0-4044-9DB65A04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1EAC1-AFB7-0521-6B69-A036AFE5DB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9173306" cy="3649133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 h</a:t>
            </a:r>
            <a:r>
              <a:rPr lang="en-US" dirty="0">
                <a:effectLst/>
                <a:latin typeface="Times New Roman" panose="02020603050405020304" pitchFamily="18" charset="0"/>
              </a:rPr>
              <a:t>andful of drugs, such as Eliquis and Humira, were responsible for a disproportionate number of adverse event reports, suggesting their widespread use and potential safety concerns.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Times New Roman" panose="02020603050405020304" pitchFamily="18" charset="0"/>
              </a:rPr>
              <a:t>Among reported reactions, “Death,” “Off-label use,” and “Drug ineffective” stood out not only in frequency but also in severity, emphasizing the importance of monitoring treatment effectiveness and proper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</a:rPr>
              <a:t>Note: Most of these drugs are highly advertised!!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8954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2D711-5D82-3CB3-A93C-74A222410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458" y="639097"/>
            <a:ext cx="6593075" cy="16124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pic>
        <p:nvPicPr>
          <p:cNvPr id="16" name="Picture 15" descr="Capsules and pills inside a glass bowl">
            <a:extLst>
              <a:ext uri="{FF2B5EF4-FFF2-40B4-BE49-F238E27FC236}">
                <a16:creationId xmlns:a16="http://schemas.microsoft.com/office/drawing/2014/main" id="{4C6360BE-ECC5-3AA6-DACB-288EE96B68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300"/>
          <a:stretch/>
        </p:blipFill>
        <p:spPr>
          <a:xfrm>
            <a:off x="20" y="975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20010-48EB-A392-E3B7-429769E0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458" y="2251587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The FDA’s FAERS (FDA Adverse Event Reporting System) database collects voluntary reports of adverse drug reactions from healthcare providers, patients, and manufacturers. </a:t>
            </a:r>
          </a:p>
          <a:p>
            <a:pPr marL="0" indent="0">
              <a:buNone/>
            </a:pPr>
            <a:r>
              <a:rPr lang="en-US" dirty="0">
                <a:effectLst/>
                <a:latin typeface="Times New Roman" panose="02020603050405020304" pitchFamily="18" charset="0"/>
              </a:rPr>
              <a:t>It serves as a critical resource for detecting new safety concerns, understanding drug risks, and making regulatory decisions.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875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93AAB-B9E1-B8EF-B8E9-23F72AFF1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AAE8B-FC55-879E-C333-F019178A7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700">
                <a:latin typeface="Times New Roman" panose="02020603050405020304" pitchFamily="18" charset="0"/>
              </a:rPr>
              <a:t>This is only the last Quarter of 2024</a:t>
            </a:r>
          </a:p>
          <a:p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There are 6 datasets in this database: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emographic and administrative information and the initial report image ID number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rug information from the case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eaction information from the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Patient outcome information from the reports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700" i="1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Outc</a:t>
            </a:r>
            <a:r>
              <a:rPr lang="en-US" sz="27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on the source of the reports (</a:t>
            </a:r>
            <a:r>
              <a:rPr lang="en-US" sz="27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Rpsr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Drug therapy start dates and end dates from the reports (</a:t>
            </a:r>
            <a:r>
              <a:rPr lang="en-US" sz="27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Ther</a:t>
            </a:r>
            <a:r>
              <a:rPr lang="en-US" sz="27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Only wanted to focus on </a:t>
            </a:r>
            <a:r>
              <a:rPr 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Drug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Reac</a:t>
            </a:r>
            <a:r>
              <a:rPr lang="en-US" sz="3000" i="1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30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30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Outc</a:t>
            </a:r>
            <a:endParaRPr lang="en-US" sz="3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095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8DCA8-BE09-3B1F-EA6A-4DB803479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7" y="658915"/>
            <a:ext cx="6593075" cy="1612490"/>
          </a:xfrm>
        </p:spPr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Project</a:t>
            </a:r>
          </a:p>
        </p:txBody>
      </p:sp>
      <p:pic>
        <p:nvPicPr>
          <p:cNvPr id="5" name="Picture 4" descr="Colorful pills stacked to make a bar graph">
            <a:extLst>
              <a:ext uri="{FF2B5EF4-FFF2-40B4-BE49-F238E27FC236}">
                <a16:creationId xmlns:a16="http://schemas.microsoft.com/office/drawing/2014/main" id="{8098A630-2D60-957C-339D-858826AB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301" r="17224" b="-1"/>
          <a:stretch/>
        </p:blipFill>
        <p:spPr>
          <a:xfrm>
            <a:off x="7556012" y="0"/>
            <a:ext cx="4635988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91B87-03C0-4432-C87C-1600B2D1F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344" y="2271405"/>
            <a:ext cx="6593075" cy="39722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The purpose of this project is to analyze adverse drug reactions in the fourth quarter of 2024. This analysis aims to: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1. Identify patterns and trends in adverse reactions related to various drugs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2. Determine which drugs are associated with severe or common adverse reactions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3. Examine demographic factors that may influence the likelihood or severity of reported reactions</a:t>
            </a:r>
          </a:p>
          <a:p>
            <a:pPr marL="457200" lvl="1" indent="0">
              <a:buNone/>
            </a:pPr>
            <a:r>
              <a:rPr lang="en-US">
                <a:effectLst/>
                <a:latin typeface="Times New Roman" panose="02020603050405020304" pitchFamily="18" charset="0"/>
              </a:rPr>
              <a:t>4. Provide insights for healthcare professionals and regulatory agencies to improve drug safety and post-market surveillance.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39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040E53-0C2E-7F7B-99E1-416BB3912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1150076"/>
            <a:ext cx="3659389" cy="4557849"/>
          </a:xfrm>
        </p:spPr>
        <p:txBody>
          <a:bodyPr>
            <a:normAutofit/>
          </a:bodyPr>
          <a:lstStyle/>
          <a:p>
            <a:pPr algn="r"/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And Models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66923" y="1668780"/>
            <a:ext cx="0" cy="352044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57E13003-C2A8-CA42-7E49-5782099F8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8658" y="1150076"/>
            <a:ext cx="6841392" cy="4557849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</a:rPr>
              <a:t>Merged </a:t>
            </a:r>
            <a:r>
              <a:rPr lang="en-US" i="1">
                <a:effectLst/>
                <a:latin typeface="Times New Roman" panose="02020603050405020304" pitchFamily="18" charset="0"/>
              </a:rPr>
              <a:t>Drug</a:t>
            </a:r>
            <a:r>
              <a:rPr lang="en-US">
                <a:effectLst/>
                <a:latin typeface="Times New Roman" panose="02020603050405020304" pitchFamily="18" charset="0"/>
              </a:rPr>
              <a:t>, </a:t>
            </a:r>
            <a:r>
              <a:rPr lang="en-US" i="1">
                <a:effectLst/>
                <a:latin typeface="Times New Roman" panose="02020603050405020304" pitchFamily="18" charset="0"/>
              </a:rPr>
              <a:t>Outcome,</a:t>
            </a:r>
            <a:r>
              <a:rPr lang="en-US">
                <a:effectLst/>
                <a:latin typeface="Times New Roman" panose="02020603050405020304" pitchFamily="18" charset="0"/>
              </a:rPr>
              <a:t> and </a:t>
            </a:r>
            <a:r>
              <a:rPr lang="en-US" i="1">
                <a:effectLst/>
                <a:latin typeface="Times New Roman" panose="02020603050405020304" pitchFamily="18" charset="0"/>
              </a:rPr>
              <a:t>Reactions</a:t>
            </a:r>
            <a:r>
              <a:rPr lang="en-US">
                <a:effectLst/>
                <a:latin typeface="Times New Roman" panose="02020603050405020304" pitchFamily="18" charset="0"/>
              </a:rPr>
              <a:t> datasets on </a:t>
            </a:r>
            <a:r>
              <a:rPr lang="en-US">
                <a:latin typeface="Times New Roman" panose="02020603050405020304" pitchFamily="18" charset="0"/>
              </a:rPr>
              <a:t>FAERS report id</a:t>
            </a:r>
          </a:p>
          <a:p>
            <a:r>
              <a:rPr lang="en-US">
                <a:latin typeface="Times New Roman" panose="02020603050405020304" pitchFamily="18" charset="0"/>
              </a:rPr>
              <a:t>Dropped patients who were taking multiple drugs at a time to focus on specific drug reactions and not deal with the reactions that could be affected by taking multiple at a time</a:t>
            </a:r>
          </a:p>
          <a:p>
            <a:r>
              <a:rPr lang="en-US">
                <a:latin typeface="Times New Roman" panose="02020603050405020304" pitchFamily="18" charset="0"/>
              </a:rPr>
              <a:t>P</a:t>
            </a:r>
            <a:r>
              <a:rPr lang="en-US">
                <a:effectLst/>
                <a:latin typeface="Times New Roman" panose="02020603050405020304" pitchFamily="18" charset="0"/>
              </a:rPr>
              <a:t>reprocessed with one-hot encoding</a:t>
            </a:r>
          </a:p>
          <a:p>
            <a:r>
              <a:rPr lang="en-US">
                <a:latin typeface="Times New Roman" panose="02020603050405020304" pitchFamily="18" charset="0"/>
              </a:rPr>
              <a:t>U</a:t>
            </a:r>
            <a:r>
              <a:rPr lang="en-US">
                <a:effectLst/>
                <a:latin typeface="Times New Roman" panose="02020603050405020304" pitchFamily="18" charset="0"/>
              </a:rPr>
              <a:t>sed Python (pandas, seaborn, sci-kit-learn)</a:t>
            </a:r>
          </a:p>
          <a:p>
            <a:pPr lvl="1"/>
            <a:r>
              <a:rPr lang="en-US">
                <a:effectLst/>
                <a:latin typeface="Times New Roman" panose="02020603050405020304" pitchFamily="18" charset="0"/>
              </a:rPr>
              <a:t>visualized the top 10 drugs and adverse events via a heatmap to evaluate predictors of serious outcomes</a:t>
            </a:r>
          </a:p>
          <a:p>
            <a:pPr lvl="1"/>
            <a:r>
              <a:rPr lang="en-US">
                <a:effectLst/>
                <a:latin typeface="Times New Roman" panose="02020603050405020304" pitchFamily="18" charset="0"/>
              </a:rPr>
              <a:t>built a decision tree classifier (max depth = 3) to illustrate how specific PTs and drugs contribute to the classification of serious versus non- serious reports. </a:t>
            </a:r>
          </a:p>
          <a:p>
            <a:r>
              <a:rPr lang="en-US">
                <a:latin typeface="Times New Roman" panose="02020603050405020304" pitchFamily="18" charset="0"/>
              </a:rPr>
              <a:t>M</a:t>
            </a:r>
            <a:r>
              <a:rPr lang="en-US">
                <a:effectLst/>
                <a:latin typeface="Times New Roman" panose="02020603050405020304" pitchFamily="18" charset="0"/>
              </a:rPr>
              <a:t>odels were evaluated on interpretability and visual clarity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5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of a number of drugs&#10;&#10;AI-generated content may be incorrect.">
            <a:extLst>
              <a:ext uri="{FF2B5EF4-FFF2-40B4-BE49-F238E27FC236}">
                <a16:creationId xmlns:a16="http://schemas.microsoft.com/office/drawing/2014/main" id="{8007E8D3-9057-7CBE-E798-170F7262B8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3644" y="1272231"/>
            <a:ext cx="10283327" cy="509361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F97ED2-C976-5D89-4A00-4CFBE9C40B08}"/>
              </a:ext>
            </a:extLst>
          </p:cNvPr>
          <p:cNvSpPr txBox="1"/>
          <p:nvPr/>
        </p:nvSpPr>
        <p:spPr>
          <a:xfrm>
            <a:off x="5667872" y="1604967"/>
            <a:ext cx="54790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most reported drugs are </a:t>
            </a:r>
            <a:r>
              <a:rPr lang="en-US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Vedolizumab,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Skyrizi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Rinvoq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Vedolizumab: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Treatment for ulcerative colitis (UC) and Crohn’s disease (CD)</a:t>
            </a: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Skyrizi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Plaque psoriasis treatment</a:t>
            </a: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Rinvoq</a:t>
            </a:r>
            <a:r>
              <a:rPr lang="en-US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T</a:t>
            </a:r>
            <a:r>
              <a:rPr 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reatment for various inflammatory conditions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solidFill>
                <a:schemeClr val="bg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64A155E-7DC6-FB1E-3FF3-84864A8C9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163" y="-46892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20 Most Reported Drugs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40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with red and black bars&#10;&#10;AI-generated content may be incorrect.">
            <a:extLst>
              <a:ext uri="{FF2B5EF4-FFF2-40B4-BE49-F238E27FC236}">
                <a16:creationId xmlns:a16="http://schemas.microsoft.com/office/drawing/2014/main" id="{EB41C265-2E02-F9B2-93EB-98B6EAE6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739" y="1148861"/>
            <a:ext cx="8196804" cy="5409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5EC3E1-1FFC-CF1F-20A8-FA9754D7096F}"/>
              </a:ext>
            </a:extLst>
          </p:cNvPr>
          <p:cNvSpPr txBox="1"/>
          <p:nvPr/>
        </p:nvSpPr>
        <p:spPr>
          <a:xfrm>
            <a:off x="10130972" y="1951672"/>
            <a:ext cx="2061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label use: prescribed to take something, but taking it for something else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7C039C-52AC-3880-D0EE-BE2A05515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1739" y="-246735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15 Reported Reactions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60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graph of a number of reports&#10;&#10;AI-generated content may be incorrect.">
            <a:extLst>
              <a:ext uri="{FF2B5EF4-FFF2-40B4-BE49-F238E27FC236}">
                <a16:creationId xmlns:a16="http://schemas.microsoft.com/office/drawing/2014/main" id="{A0F5165C-1CA2-973E-7E5E-B2F7039B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628" y="1386879"/>
            <a:ext cx="6931009" cy="4573904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10A550-253B-6467-02A3-5EAD8AD03D74}"/>
              </a:ext>
            </a:extLst>
          </p:cNvPr>
          <p:cNvSpPr txBox="1"/>
          <p:nvPr/>
        </p:nvSpPr>
        <p:spPr>
          <a:xfrm>
            <a:off x="515816" y="1827171"/>
            <a:ext cx="377409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drugs most associated with death are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Eliquis, </a:t>
            </a:r>
            <a:r>
              <a:rPr lang="en-US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Eliquis: 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Blood thinner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Antipsychotic for Parkinson’s disease psychosis 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Dapagliflozin:</a:t>
            </a:r>
            <a:r>
              <a:rPr lang="en-US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Treatment for type 2 diabetes, heart failure, and chronic kidney disease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0BA5033-FA7A-BECE-6489-FFEB425AA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63" y="69789"/>
            <a:ext cx="8551984" cy="1687044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Top Drugs Associated with Deat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Outcomes</a:t>
            </a:r>
          </a:p>
        </p:txBody>
      </p:sp>
    </p:spTree>
    <p:extLst>
      <p:ext uri="{BB962C8B-B14F-4D97-AF65-F5344CB8AC3E}">
        <p14:creationId xmlns:p14="http://schemas.microsoft.com/office/powerpoint/2010/main" val="1837170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EF39491-9A25-2AB9-0126-864B03FF7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1029" y="16419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Acetaminophen (624): Toxicity to various agents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Vedolizumab (542): Off label use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Eliquis (538): Death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Clozapine (505): Neutropenia</a:t>
            </a:r>
          </a:p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Dapagliflozin (497): Death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Nuplazid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(410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Death</a:t>
            </a:r>
            <a:endParaRPr lang="en-US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3996250-5439-3B00-AB8E-FE9B3F928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35" y="619476"/>
            <a:ext cx="7671054" cy="56190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D9FF954-3A93-084F-12BA-5CF6C65E30BF}"/>
              </a:ext>
            </a:extLst>
          </p:cNvPr>
          <p:cNvSpPr txBox="1"/>
          <p:nvPr/>
        </p:nvSpPr>
        <p:spPr>
          <a:xfrm>
            <a:off x="8341029" y="5791200"/>
            <a:ext cx="3706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Neutropenia: low levels of Neutrophiles (white blood cells)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BCC9B78-C8AE-E040-7832-539E8E10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6133" y="343969"/>
            <a:ext cx="1960145" cy="803133"/>
          </a:xfrm>
        </p:spPr>
        <p:txBody>
          <a:bodyPr>
            <a:normAutofit/>
          </a:bodyPr>
          <a:lstStyle/>
          <a:p>
            <a:r>
              <a:rPr lang="en-US" b="0" cap="non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Heatmap</a:t>
            </a:r>
            <a:endParaRPr lang="en-US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41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1040</Words>
  <Application>Microsoft Macintosh PowerPoint</Application>
  <PresentationFormat>Widescreen</PresentationFormat>
  <Paragraphs>99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Arial</vt:lpstr>
      <vt:lpstr>Calibri</vt:lpstr>
      <vt:lpstr>Calibri Light</vt:lpstr>
      <vt:lpstr>Times New Roman</vt:lpstr>
      <vt:lpstr>Celestial</vt:lpstr>
      <vt:lpstr>FDA Adverse Reactions Analysis</vt:lpstr>
      <vt:lpstr>Background</vt:lpstr>
      <vt:lpstr>Dataset</vt:lpstr>
      <vt:lpstr>Purpose Of Project</vt:lpstr>
      <vt:lpstr>Methods And Models</vt:lpstr>
      <vt:lpstr>Top 20 Most Reported Drugs</vt:lpstr>
      <vt:lpstr>Top 15 Reported Reactions</vt:lpstr>
      <vt:lpstr>Top Drugs Associated with Death Outcomes</vt:lpstr>
      <vt:lpstr>Heatmap</vt:lpstr>
      <vt:lpstr>Dosages by Death Outcome per Top 20 Drugs </vt:lpstr>
      <vt:lpstr>Decision Tree Predicting Serious Outcomes</vt:lpstr>
      <vt:lpstr>Drug Effects On Death Odds Logistic Regression And Its Coefficients </vt:lpstr>
      <vt:lpstr>Ethical Considerations</vt:lpstr>
      <vt:lpstr>Stakeholders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Schnydman, Chloe</dc:creator>
  <cp:lastModifiedBy>Schnydman, Chloe</cp:lastModifiedBy>
  <cp:revision>1</cp:revision>
  <dcterms:created xsi:type="dcterms:W3CDTF">2025-04-29T13:41:20Z</dcterms:created>
  <dcterms:modified xsi:type="dcterms:W3CDTF">2025-05-05T02:55:25Z</dcterms:modified>
</cp:coreProperties>
</file>