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219456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7392" userDrawn="1">
          <p15:clr>
            <a:srgbClr val="A4A3A4"/>
          </p15:clr>
        </p15:guide>
        <p15:guide id="2" pos="13440"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8D24A8-128A-8F40-A277-F747233F3B35}" v="227" dt="2024-12-18T22:08:18.391"/>
    <p1510:client id="{C53DC8DD-90BC-E9BA-DE8C-698889C1B877}" v="485" dt="2024-12-18T22:06:40.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37" d="100"/>
          <a:sy n="37" d="100"/>
        </p:scale>
        <p:origin x="752" y="440"/>
      </p:cViewPr>
      <p:guideLst>
        <p:guide orient="horz" pos="7392"/>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68263" y="889000"/>
            <a:ext cx="908843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68263" y="889000"/>
            <a:ext cx="9088437" cy="4545013"/>
          </a:xfrm>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4" y="6817784"/>
            <a:ext cx="37306957" cy="4703233"/>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2435417"/>
            <a:ext cx="30722711" cy="5609167"/>
          </a:xfrm>
          <a:prstGeom prst="rect">
            <a:avLst/>
          </a:prstGeom>
        </p:spPr>
        <p:txBody>
          <a:bodyPr/>
          <a:lstStyle>
            <a:defPPr>
              <a:defRPr kern="1200"/>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5120217"/>
            <a:ext cx="39502643" cy="14483293"/>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878417"/>
            <a:ext cx="9874956" cy="18725093"/>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878417"/>
            <a:ext cx="29492222" cy="18725093"/>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5120217"/>
            <a:ext cx="39502643" cy="14483293"/>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293"/>
            <a:ext cx="37306957" cy="4358217"/>
          </a:xfrm>
          <a:prstGeom prst="rect">
            <a:avLst/>
          </a:prstGeom>
        </p:spPr>
        <p:txBody>
          <a:bodyPr anchor="t"/>
          <a:lstStyle>
            <a:defPPr>
              <a:defRPr kern="1200"/>
            </a:defPPr>
            <a:lvl1pPr algn="l">
              <a:defRPr sz="2667" b="1" cap="all"/>
            </a:lvl1pPr>
          </a:lstStyle>
          <a:p>
            <a:r>
              <a:rPr lang="en-US"/>
              <a:t>Click to edit Master title style</a:t>
            </a:r>
          </a:p>
        </p:txBody>
      </p:sp>
      <p:sp>
        <p:nvSpPr>
          <p:cNvPr id="3" name="Text Placeholder 2"/>
          <p:cNvSpPr>
            <a:spLocks noGrp="1"/>
          </p:cNvSpPr>
          <p:nvPr>
            <p:ph type="body" idx="1"/>
          </p:nvPr>
        </p:nvSpPr>
        <p:spPr>
          <a:xfrm>
            <a:off x="3467101" y="9301692"/>
            <a:ext cx="37306957" cy="4800600"/>
          </a:xfrm>
          <a:prstGeom prst="rect">
            <a:avLst/>
          </a:prstGeom>
        </p:spPr>
        <p:txBody>
          <a:bodyPr anchor="b"/>
          <a:lstStyle>
            <a:defPPr>
              <a:defRPr kern="1200"/>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5120217"/>
            <a:ext cx="19683588" cy="14483293"/>
          </a:xfrm>
          <a:prstGeom prst="rect">
            <a:avLst/>
          </a:prstGeo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5" y="5120217"/>
            <a:ext cx="19683589" cy="14483293"/>
          </a:xfrm>
          <a:prstGeom prst="rect">
            <a:avLst/>
          </a:prstGeo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4912784"/>
            <a:ext cx="19392900" cy="2046817"/>
          </a:xfrm>
          <a:prstGeom prst="rect">
            <a:avLst/>
          </a:prstGeo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2194278" y="6959601"/>
            <a:ext cx="19392900" cy="12643908"/>
          </a:xfrm>
          <a:prstGeom prst="rect">
            <a:avLst/>
          </a:prstGeo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4912784"/>
            <a:ext cx="19401368" cy="2046817"/>
          </a:xfrm>
          <a:prstGeom prst="rect">
            <a:avLst/>
          </a:prstGeo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22295555" y="6959601"/>
            <a:ext cx="19401368" cy="12643908"/>
          </a:xfrm>
          <a:prstGeom prst="rect">
            <a:avLst/>
          </a:prstGeo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874184"/>
            <a:ext cx="14439900" cy="3717925"/>
          </a:xfrm>
          <a:prstGeom prst="rect">
            <a:avLst/>
          </a:prstGeom>
        </p:spPr>
        <p:txBody>
          <a:bodyPr anchor="b"/>
          <a:lstStyle>
            <a:defPPr>
              <a:defRPr kern="1200"/>
            </a:defPPr>
            <a:lvl1pPr algn="l">
              <a:defRPr sz="1333" b="1"/>
            </a:lvl1pPr>
          </a:lstStyle>
          <a:p>
            <a:r>
              <a:rPr lang="en-US"/>
              <a:t>Click to edit Master title style</a:t>
            </a:r>
          </a:p>
        </p:txBody>
      </p:sp>
      <p:sp>
        <p:nvSpPr>
          <p:cNvPr id="3" name="Content Placeholder 2"/>
          <p:cNvSpPr>
            <a:spLocks noGrp="1"/>
          </p:cNvSpPr>
          <p:nvPr>
            <p:ph idx="1"/>
          </p:nvPr>
        </p:nvSpPr>
        <p:spPr>
          <a:xfrm>
            <a:off x="17160523" y="874184"/>
            <a:ext cx="24536400" cy="18729325"/>
          </a:xfrm>
          <a:prstGeom prst="rect">
            <a:avLst/>
          </a:prstGeom>
        </p:spPr>
        <p:txBody>
          <a:bodyPr/>
          <a:lstStyle>
            <a:defPPr>
              <a:defRPr kern="1200"/>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4592109"/>
            <a:ext cx="14439900" cy="15011400"/>
          </a:xfrm>
          <a:prstGeom prst="rect">
            <a:avLst/>
          </a:prstGeo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6" y="15361710"/>
            <a:ext cx="26334157" cy="1813983"/>
          </a:xfrm>
          <a:prstGeom prst="rect">
            <a:avLst/>
          </a:prstGeom>
        </p:spPr>
        <p:txBody>
          <a:bodyPr anchor="b"/>
          <a:lstStyle>
            <a:defPPr>
              <a:defRPr kern="1200"/>
            </a:defPPr>
            <a:lvl1pPr algn="l">
              <a:defRPr sz="1333" b="1"/>
            </a:lvl1pPr>
          </a:lstStyle>
          <a:p>
            <a:r>
              <a:rPr lang="en-US"/>
              <a:t>Click to edit Master title style</a:t>
            </a:r>
          </a:p>
        </p:txBody>
      </p:sp>
      <p:sp>
        <p:nvSpPr>
          <p:cNvPr id="3" name="Picture Placeholder 2"/>
          <p:cNvSpPr>
            <a:spLocks noGrp="1"/>
          </p:cNvSpPr>
          <p:nvPr>
            <p:ph type="pic" idx="1"/>
          </p:nvPr>
        </p:nvSpPr>
        <p:spPr>
          <a:xfrm>
            <a:off x="8603546" y="1961093"/>
            <a:ext cx="26334157" cy="13166725"/>
          </a:xfrm>
          <a:prstGeom prst="rect">
            <a:avLst/>
          </a:prstGeom>
        </p:spPr>
        <p:txBody>
          <a:bodyPr/>
          <a:lstStyle>
            <a:defPPr>
              <a:defRPr kern="1200"/>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8603546" y="17175693"/>
            <a:ext cx="26334157" cy="2574925"/>
          </a:xfrm>
          <a:prstGeom prst="rect">
            <a:avLst/>
          </a:prstGeo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0972800"/>
            <a:ext cx="14274800" cy="3937000"/>
          </a:xfrm>
          <a:prstGeom prst="rect">
            <a:avLst/>
          </a:prstGeom>
        </p:spPr>
      </p:pic>
      <p:pic>
        <p:nvPicPr>
          <p:cNvPr id="3" name="New picture"/>
          <p:cNvPicPr/>
          <p:nvPr/>
        </p:nvPicPr>
        <p:blipFill>
          <a:blip r:embed="rId13"/>
          <a:stretch>
            <a:fillRect/>
          </a:stretch>
        </p:blipFill>
        <p:spPr>
          <a:xfrm rot="5400000">
            <a:off x="40690800" y="10972800"/>
            <a:ext cx="14274800" cy="3937000"/>
          </a:xfrm>
          <a:prstGeom prst="rect">
            <a:avLst/>
          </a:prstGeom>
        </p:spPr>
      </p:pic>
      <p:pic>
        <p:nvPicPr>
          <p:cNvPr id="4" name="New picture"/>
          <p:cNvPicPr/>
          <p:nvPr/>
        </p:nvPicPr>
        <p:blipFill>
          <a:blip r:embed="rId14"/>
          <a:stretch>
            <a:fillRect/>
          </a:stretch>
        </p:blipFill>
        <p:spPr>
          <a:xfrm>
            <a:off x="6946900" y="22453600"/>
            <a:ext cx="29997400" cy="1447800"/>
          </a:xfrm>
          <a:prstGeom prst="rect">
            <a:avLst/>
          </a:prstGeom>
        </p:spPr>
      </p:pic>
      <p:sp>
        <p:nvSpPr>
          <p:cNvPr id="5" name="New shape"/>
          <p:cNvSpPr/>
          <p:nvPr/>
        </p:nvSpPr>
        <p:spPr>
          <a:xfrm>
            <a:off x="6946900" y="230251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48x24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050094" rtl="0" eaLnBrk="0" fontAlgn="base" hangingPunct="0">
        <a:spcBef>
          <a:spcPct val="0"/>
        </a:spcBef>
        <a:spcAft>
          <a:spcPct val="0"/>
        </a:spcAft>
        <a:defRPr sz="9867">
          <a:solidFill>
            <a:schemeClr val="tx2"/>
          </a:solidFill>
          <a:latin typeface="+mj-lt"/>
          <a:ea typeface="+mj-ea"/>
          <a:cs typeface="+mj-cs"/>
        </a:defRPr>
      </a:lvl1pPr>
      <a:lvl2pPr algn="ctr" defTabSz="2050094" rtl="0" eaLnBrk="0" fontAlgn="base" hangingPunct="0">
        <a:spcBef>
          <a:spcPct val="0"/>
        </a:spcBef>
        <a:spcAft>
          <a:spcPct val="0"/>
        </a:spcAft>
        <a:defRPr sz="9867">
          <a:solidFill>
            <a:schemeClr val="tx2"/>
          </a:solidFill>
          <a:latin typeface="Times New Roman" pitchFamily="18" charset="0"/>
        </a:defRPr>
      </a:lvl2pPr>
      <a:lvl3pPr algn="ctr" defTabSz="2050094" rtl="0" eaLnBrk="0" fontAlgn="base" hangingPunct="0">
        <a:spcBef>
          <a:spcPct val="0"/>
        </a:spcBef>
        <a:spcAft>
          <a:spcPct val="0"/>
        </a:spcAft>
        <a:defRPr sz="9867">
          <a:solidFill>
            <a:schemeClr val="tx2"/>
          </a:solidFill>
          <a:latin typeface="Times New Roman" pitchFamily="18" charset="0"/>
        </a:defRPr>
      </a:lvl3pPr>
      <a:lvl4pPr algn="ctr" defTabSz="2050094" rtl="0" eaLnBrk="0" fontAlgn="base" hangingPunct="0">
        <a:spcBef>
          <a:spcPct val="0"/>
        </a:spcBef>
        <a:spcAft>
          <a:spcPct val="0"/>
        </a:spcAft>
        <a:defRPr sz="9867">
          <a:solidFill>
            <a:schemeClr val="tx2"/>
          </a:solidFill>
          <a:latin typeface="Times New Roman" pitchFamily="18" charset="0"/>
        </a:defRPr>
      </a:lvl4pPr>
      <a:lvl5pPr algn="ctr" defTabSz="2050094" rtl="0" eaLnBrk="0" fontAlgn="base" hangingPunct="0">
        <a:spcBef>
          <a:spcPct val="0"/>
        </a:spcBef>
        <a:spcAft>
          <a:spcPct val="0"/>
        </a:spcAft>
        <a:defRPr sz="9867">
          <a:solidFill>
            <a:schemeClr val="tx2"/>
          </a:solidFill>
          <a:latin typeface="Times New Roman" pitchFamily="18" charset="0"/>
        </a:defRPr>
      </a:lvl5pPr>
      <a:lvl6pPr marL="304815" algn="ctr" defTabSz="2050094" rtl="0" eaLnBrk="0" fontAlgn="base" hangingPunct="0">
        <a:spcBef>
          <a:spcPct val="0"/>
        </a:spcBef>
        <a:spcAft>
          <a:spcPct val="0"/>
        </a:spcAft>
        <a:defRPr sz="9867">
          <a:solidFill>
            <a:schemeClr val="tx2"/>
          </a:solidFill>
          <a:latin typeface="Times New Roman" pitchFamily="18" charset="0"/>
        </a:defRPr>
      </a:lvl6pPr>
      <a:lvl7pPr marL="609630" algn="ctr" defTabSz="2050094" rtl="0" eaLnBrk="0" fontAlgn="base" hangingPunct="0">
        <a:spcBef>
          <a:spcPct val="0"/>
        </a:spcBef>
        <a:spcAft>
          <a:spcPct val="0"/>
        </a:spcAft>
        <a:defRPr sz="9867">
          <a:solidFill>
            <a:schemeClr val="tx2"/>
          </a:solidFill>
          <a:latin typeface="Times New Roman" pitchFamily="18" charset="0"/>
        </a:defRPr>
      </a:lvl7pPr>
      <a:lvl8pPr marL="914446" algn="ctr" defTabSz="2050094" rtl="0" eaLnBrk="0" fontAlgn="base" hangingPunct="0">
        <a:spcBef>
          <a:spcPct val="0"/>
        </a:spcBef>
        <a:spcAft>
          <a:spcPct val="0"/>
        </a:spcAft>
        <a:defRPr sz="9867">
          <a:solidFill>
            <a:schemeClr val="tx2"/>
          </a:solidFill>
          <a:latin typeface="Times New Roman" pitchFamily="18" charset="0"/>
        </a:defRPr>
      </a:lvl8pPr>
      <a:lvl9pPr marL="1219261" algn="ctr" defTabSz="2050094" rtl="0" eaLnBrk="0" fontAlgn="base" hangingPunct="0">
        <a:spcBef>
          <a:spcPct val="0"/>
        </a:spcBef>
        <a:spcAft>
          <a:spcPct val="0"/>
        </a:spcAft>
        <a:defRPr sz="9867">
          <a:solidFill>
            <a:schemeClr val="tx2"/>
          </a:solidFill>
          <a:latin typeface="Times New Roman" pitchFamily="18" charset="0"/>
        </a:defRPr>
      </a:lvl9pPr>
    </p:titleStyle>
    <p:bodyStyle>
      <a:defPPr>
        <a:defRPr kern="1200"/>
      </a:defPPr>
      <a:lvl1pPr marL="767330" indent="-767330" algn="l" defTabSz="2050094" rtl="0" eaLnBrk="0" fontAlgn="base" hangingPunct="0">
        <a:spcBef>
          <a:spcPct val="20000"/>
        </a:spcBef>
        <a:spcAft>
          <a:spcPct val="0"/>
        </a:spcAft>
        <a:buChar char="•"/>
        <a:defRPr sz="7134">
          <a:solidFill>
            <a:schemeClr val="tx1"/>
          </a:solidFill>
          <a:latin typeface="+mn-lt"/>
          <a:ea typeface="+mn-ea"/>
          <a:cs typeface="+mn-cs"/>
        </a:defRPr>
      </a:lvl1pPr>
      <a:lvl2pPr marL="1664842" indent="-640324" algn="l" defTabSz="2050094" rtl="0" eaLnBrk="0" fontAlgn="base" hangingPunct="0">
        <a:spcBef>
          <a:spcPct val="20000"/>
        </a:spcBef>
        <a:spcAft>
          <a:spcPct val="0"/>
        </a:spcAft>
        <a:buChar char="–"/>
        <a:defRPr sz="6334">
          <a:solidFill>
            <a:schemeClr val="tx1"/>
          </a:solidFill>
          <a:latin typeface="+mn-lt"/>
        </a:defRPr>
      </a:lvl2pPr>
      <a:lvl3pPr marL="2562353" indent="-512259" algn="l" defTabSz="2050094" rtl="0" eaLnBrk="0" fontAlgn="base" hangingPunct="0">
        <a:spcBef>
          <a:spcPct val="20000"/>
        </a:spcBef>
        <a:spcAft>
          <a:spcPct val="0"/>
        </a:spcAft>
        <a:buChar char="•"/>
        <a:defRPr sz="5400">
          <a:solidFill>
            <a:schemeClr val="tx1"/>
          </a:solidFill>
          <a:latin typeface="+mn-lt"/>
        </a:defRPr>
      </a:lvl3pPr>
      <a:lvl4pPr marL="3590046" indent="-515434" algn="l" defTabSz="2050094" rtl="0" eaLnBrk="0" fontAlgn="base" hangingPunct="0">
        <a:spcBef>
          <a:spcPct val="20000"/>
        </a:spcBef>
        <a:spcAft>
          <a:spcPct val="0"/>
        </a:spcAft>
        <a:buChar char="–"/>
        <a:defRPr sz="4334">
          <a:solidFill>
            <a:schemeClr val="tx1"/>
          </a:solidFill>
          <a:latin typeface="+mn-lt"/>
        </a:defRPr>
      </a:lvl4pPr>
      <a:lvl5pPr marL="4614564" indent="-512259" algn="l" defTabSz="2050094" rtl="0" eaLnBrk="0" fontAlgn="base" hangingPunct="0">
        <a:spcBef>
          <a:spcPct val="20000"/>
        </a:spcBef>
        <a:spcAft>
          <a:spcPct val="0"/>
        </a:spcAft>
        <a:buChar char="»"/>
        <a:defRPr sz="4334">
          <a:solidFill>
            <a:schemeClr val="tx1"/>
          </a:solidFill>
          <a:latin typeface="+mn-lt"/>
        </a:defRPr>
      </a:lvl5pPr>
      <a:lvl6pPr marL="4919379" indent="-512259" algn="l" defTabSz="2050094" rtl="0" eaLnBrk="0" fontAlgn="base" hangingPunct="0">
        <a:spcBef>
          <a:spcPct val="20000"/>
        </a:spcBef>
        <a:spcAft>
          <a:spcPct val="0"/>
        </a:spcAft>
        <a:buChar char="»"/>
        <a:defRPr sz="4334">
          <a:solidFill>
            <a:schemeClr val="tx1"/>
          </a:solidFill>
          <a:latin typeface="+mn-lt"/>
        </a:defRPr>
      </a:lvl6pPr>
      <a:lvl7pPr marL="5224195" indent="-512259" algn="l" defTabSz="2050094" rtl="0" eaLnBrk="0" fontAlgn="base" hangingPunct="0">
        <a:spcBef>
          <a:spcPct val="20000"/>
        </a:spcBef>
        <a:spcAft>
          <a:spcPct val="0"/>
        </a:spcAft>
        <a:buChar char="»"/>
        <a:defRPr sz="4334">
          <a:solidFill>
            <a:schemeClr val="tx1"/>
          </a:solidFill>
          <a:latin typeface="+mn-lt"/>
        </a:defRPr>
      </a:lvl7pPr>
      <a:lvl8pPr marL="5529010" indent="-512259" algn="l" defTabSz="2050094" rtl="0" eaLnBrk="0" fontAlgn="base" hangingPunct="0">
        <a:spcBef>
          <a:spcPct val="20000"/>
        </a:spcBef>
        <a:spcAft>
          <a:spcPct val="0"/>
        </a:spcAft>
        <a:buChar char="»"/>
        <a:defRPr sz="4334">
          <a:solidFill>
            <a:schemeClr val="tx1"/>
          </a:solidFill>
          <a:latin typeface="+mn-lt"/>
        </a:defRPr>
      </a:lvl8pPr>
      <a:lvl9pPr marL="5833825" indent="-512259" algn="l" defTabSz="2050094" rtl="0" eaLnBrk="0" fontAlgn="base" hangingPunct="0">
        <a:spcBef>
          <a:spcPct val="20000"/>
        </a:spcBef>
        <a:spcAft>
          <a:spcPct val="0"/>
        </a:spcAft>
        <a:buChar char="»"/>
        <a:defRPr sz="4334">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457200" y="357312"/>
            <a:ext cx="42976800" cy="4053748"/>
          </a:xfrm>
          <a:prstGeom prst="snip2DiagRect">
            <a:avLst/>
          </a:prstGeom>
          <a:solidFill>
            <a:srgbClr val="E64B3C"/>
          </a:solidFill>
          <a:ln w="25400">
            <a:noFill/>
            <a:miter lim="800000"/>
          </a:ln>
        </p:spPr>
        <p:txBody>
          <a:bodyPr lIns="40780" tIns="20389" rIns="40780" bIns="20389"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28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9753600" y="767310"/>
            <a:ext cx="24384000" cy="1958293"/>
          </a:xfrm>
          <a:prstGeom prst="rect">
            <a:avLst/>
          </a:prstGeom>
        </p:spPr>
        <p:txBody>
          <a:bodyPr lIns="0" tIns="0" rIns="0" bIns="0" anchor="t">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US" sz="8000" b="1" dirty="0">
                <a:solidFill>
                  <a:schemeClr val="bg1"/>
                </a:solidFill>
                <a:effectLst/>
                <a:latin typeface="Quattrocento"/>
              </a:rPr>
              <a:t>Heart Disease Prediction Model</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9753600" y="2901664"/>
            <a:ext cx="24384000" cy="1264192"/>
          </a:xfrm>
          <a:prstGeom prst="rect">
            <a:avLst/>
          </a:prstGeom>
        </p:spPr>
        <p:txBody>
          <a:bodyPr lIns="0" tIns="0" rIns="0" bIns="0" anchor="t">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chemeClr val="bg1"/>
                </a:solidFill>
                <a:effectLst/>
                <a:latin typeface="Quattrocento"/>
                <a:cs typeface="Arial"/>
              </a:rPr>
              <a:t>Rahma Semma and Nishtha Sharma</a:t>
            </a:r>
            <a:endParaRPr lang="en-US" sz="3700" dirty="0">
              <a:solidFill>
                <a:schemeClr val="bg1"/>
              </a:solidFill>
              <a:effectLst/>
              <a:latin typeface="Quattrocento" panose="02020802030000000404" pitchFamily="18" charset="0"/>
              <a:cs typeface="Arial" pitchFamily="34" charset="0"/>
            </a:endParaRPr>
          </a:p>
          <a:p>
            <a:pPr algn="ctr">
              <a:defRPr/>
            </a:pPr>
            <a:r>
              <a:rPr lang="en-US" sz="3700" dirty="0">
                <a:solidFill>
                  <a:schemeClr val="bg1"/>
                </a:solidFill>
                <a:effectLst/>
                <a:latin typeface="Quattrocento"/>
                <a:cs typeface="Arial"/>
              </a:rPr>
              <a:t>Data Analytics Department, Dickinson College</a:t>
            </a:r>
            <a:endParaRPr lang="en-US" sz="3700" dirty="0">
              <a:solidFill>
                <a:schemeClr val="bg1"/>
              </a:solidFill>
              <a:effectLst/>
              <a:latin typeface="Quattrocento" panose="02020802030000000404" pitchFamily="18" charset="0"/>
              <a:cs typeface="Arial" pitchFamily="34" charset="0"/>
            </a:endParaRPr>
          </a:p>
        </p:txBody>
      </p:sp>
      <p:sp>
        <p:nvSpPr>
          <p:cNvPr id="75" name="Rectangle 74">
            <a:extLst>
              <a:ext uri="{FF2B5EF4-FFF2-40B4-BE49-F238E27FC236}">
                <a16:creationId xmlns:a16="http://schemas.microsoft.com/office/drawing/2014/main" id="{C24D4BC5-5256-4C2E-B3FB-87EA69B63AF3}"/>
              </a:ext>
            </a:extLst>
          </p:cNvPr>
          <p:cNvSpPr/>
          <p:nvPr/>
        </p:nvSpPr>
        <p:spPr>
          <a:xfrm>
            <a:off x="668922" y="5527165"/>
            <a:ext cx="10056404" cy="5872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775584" y="6007142"/>
            <a:ext cx="9822514" cy="543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nchor="t">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a:ea typeface="ＭＳ Ｐゴシック"/>
                <a:cs typeface="Times New Roman"/>
              </a:rPr>
              <a:t>Heart disease remains a leading global cause of mortality. This project leverages machine learning to predict heart disease risk by analyzing the Framingham Heart Study dataset. Our primary goal is to identify key predictors such as age, cholesterol, and blood pressure and develop interpretable models that assist clinicians in making data-driven healthcare decisions. The study evaluates multiple models, emphasizing predictive accuracy and clinical relevance, while integrating SHAP (</a:t>
            </a:r>
            <a:r>
              <a:rPr lang="en-US" sz="3200" dirty="0" err="1">
                <a:latin typeface="Times New Roman"/>
                <a:ea typeface="ＭＳ Ｐゴシック"/>
                <a:cs typeface="Times New Roman"/>
              </a:rPr>
              <a:t>SHapley</a:t>
            </a:r>
            <a:r>
              <a:rPr lang="en-US" sz="3200" dirty="0">
                <a:latin typeface="Times New Roman"/>
                <a:ea typeface="ＭＳ Ｐゴシック"/>
                <a:cs typeface="Times New Roman"/>
              </a:rPr>
              <a:t> Additive </a:t>
            </a:r>
            <a:r>
              <a:rPr lang="en-US" sz="3200" dirty="0" err="1">
                <a:latin typeface="Times New Roman"/>
                <a:ea typeface="ＭＳ Ｐゴシック"/>
                <a:cs typeface="Times New Roman"/>
              </a:rPr>
              <a:t>exPlanations</a:t>
            </a:r>
            <a:r>
              <a:rPr lang="en-US" sz="3200" dirty="0">
                <a:latin typeface="Times New Roman"/>
                <a:ea typeface="ＭＳ Ｐゴシック"/>
                <a:cs typeface="Times New Roman"/>
              </a:rPr>
              <a:t>) for model transparency.</a:t>
            </a:r>
            <a:endParaRPr lang="en-US" sz="3200" dirty="0">
              <a:latin typeface="Times New Roman"/>
              <a:cs typeface="Times New Roman"/>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8922" y="5181600"/>
            <a:ext cx="10056404" cy="569747"/>
          </a:xfrm>
          <a:prstGeom prst="snipRoundRect">
            <a:avLst>
              <a:gd name="adj1" fmla="val 0"/>
              <a:gd name="adj2" fmla="val 50000"/>
            </a:avLst>
          </a:prstGeom>
          <a:solidFill>
            <a:srgbClr val="3684A0"/>
          </a:solidFill>
          <a:ln w="12700">
            <a:noFill/>
            <a:miter lim="800000"/>
          </a:ln>
        </p:spPr>
        <p:txBody>
          <a:bodyPr wrap="none" lIns="182880" tIns="48768" rIns="182880" bIns="45709" anchor="ctr" anchorCtr="0"/>
          <a:lstStyle>
            <a:defPPr>
              <a:defRPr kern="1200"/>
            </a:defPPr>
          </a:lstStyle>
          <a:p>
            <a:pPr defTabSz="3135215">
              <a:defRPr/>
            </a:pPr>
            <a:r>
              <a:rPr lang="en-US"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494794" y="5527164"/>
            <a:ext cx="10056404" cy="15808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724860" y="5924872"/>
            <a:ext cx="9596272" cy="9678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nchor="t">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285750" indent="-285750" algn="just">
              <a:buFont typeface="Arial"/>
              <a:buChar char="•"/>
            </a:pPr>
            <a:r>
              <a:rPr lang="en-US" sz="3200" b="1" dirty="0">
                <a:effectLst/>
                <a:latin typeface="Times New Roman"/>
                <a:ea typeface="ＭＳ Ｐゴシック"/>
                <a:cs typeface="Arial"/>
              </a:rPr>
              <a:t>Data Preprocessing:</a:t>
            </a:r>
            <a:endParaRPr lang="en-US" sz="3200" b="1" dirty="0">
              <a:latin typeface="Times New Roman"/>
            </a:endParaRPr>
          </a:p>
          <a:p>
            <a:pPr marL="742950" lvl="1" indent="-285750" algn="just">
              <a:buFont typeface="Arial"/>
              <a:buChar char="•"/>
            </a:pPr>
            <a:r>
              <a:rPr lang="en-US" sz="3200" dirty="0">
                <a:effectLst/>
                <a:latin typeface="Times New Roman"/>
                <a:ea typeface="ＭＳ Ｐゴシック"/>
                <a:cs typeface="Arial"/>
              </a:rPr>
              <a:t>Missing values (12.74%) were handled by retaining glucose due to its clinical significance.</a:t>
            </a:r>
            <a:endParaRPr lang="en-US" sz="3200" dirty="0">
              <a:latin typeface="Times New Roman"/>
            </a:endParaRPr>
          </a:p>
          <a:p>
            <a:pPr marL="742950" lvl="1" indent="-285750" algn="just">
              <a:buFont typeface="Arial"/>
              <a:buChar char="•"/>
            </a:pPr>
            <a:r>
              <a:rPr lang="en-US" sz="3200" dirty="0">
                <a:effectLst/>
                <a:latin typeface="Times New Roman"/>
                <a:ea typeface="ＭＳ Ｐゴシック"/>
                <a:cs typeface="Arial"/>
              </a:rPr>
              <a:t>Standardization of features like age, cholesterol, and glucose was applied.</a:t>
            </a:r>
            <a:endParaRPr lang="en-US" sz="3200" dirty="0">
              <a:latin typeface="Times New Roman"/>
            </a:endParaRPr>
          </a:p>
          <a:p>
            <a:pPr marL="285750" indent="-285750" algn="just">
              <a:buFont typeface="Arial"/>
              <a:buChar char="•"/>
            </a:pPr>
            <a:r>
              <a:rPr lang="en-US" sz="3200" b="1" dirty="0">
                <a:effectLst/>
                <a:latin typeface="Times New Roman"/>
                <a:ea typeface="ＭＳ Ｐゴシック"/>
                <a:cs typeface="Arial"/>
              </a:rPr>
              <a:t>Feature Selection:</a:t>
            </a:r>
            <a:endParaRPr lang="en-US" sz="3200" b="1" dirty="0">
              <a:latin typeface="Times New Roman"/>
            </a:endParaRPr>
          </a:p>
          <a:p>
            <a:pPr marL="742950" lvl="1" indent="-285750" algn="just">
              <a:buFont typeface="Arial"/>
              <a:buChar char="•"/>
            </a:pPr>
            <a:r>
              <a:rPr lang="en-US" sz="3200" dirty="0">
                <a:effectLst/>
                <a:latin typeface="Times New Roman"/>
                <a:ea typeface="ＭＳ Ｐゴシック"/>
                <a:cs typeface="Arial"/>
              </a:rPr>
              <a:t>Recursive Feature Elimination (RFE) identified key predictors: age, cholesterol, glucose, systolic blood pressure, and smoking habits.</a:t>
            </a:r>
            <a:endParaRPr lang="en-US" sz="3200" dirty="0">
              <a:latin typeface="Times New Roman"/>
            </a:endParaRPr>
          </a:p>
          <a:p>
            <a:pPr marL="285750" indent="-285750" algn="just">
              <a:buFont typeface="Arial"/>
              <a:buChar char="•"/>
            </a:pPr>
            <a:r>
              <a:rPr lang="en-US" sz="3200" b="1" dirty="0">
                <a:effectLst/>
                <a:latin typeface="Times New Roman"/>
                <a:ea typeface="ＭＳ Ｐゴシック"/>
                <a:cs typeface="Arial"/>
              </a:rPr>
              <a:t>Model Development:</a:t>
            </a:r>
            <a:endParaRPr lang="en-US" sz="3200" b="1" dirty="0">
              <a:latin typeface="Times New Roman"/>
            </a:endParaRPr>
          </a:p>
          <a:p>
            <a:pPr marL="742950" lvl="1" indent="-285750" algn="just">
              <a:buFont typeface="Arial"/>
              <a:buChar char="•"/>
            </a:pPr>
            <a:r>
              <a:rPr lang="en-US" sz="3200" dirty="0">
                <a:effectLst/>
                <a:latin typeface="Times New Roman"/>
                <a:ea typeface="ＭＳ Ｐゴシック"/>
                <a:cs typeface="Arial"/>
              </a:rPr>
              <a:t>Trained Logistic Regression, Random Forest, Support Vector Machine (SVM), and </a:t>
            </a:r>
            <a:r>
              <a:rPr lang="en-US" sz="3200" dirty="0" err="1">
                <a:effectLst/>
                <a:latin typeface="Times New Roman"/>
                <a:ea typeface="ＭＳ Ｐゴシック"/>
                <a:cs typeface="Arial"/>
              </a:rPr>
              <a:t>LightGBM</a:t>
            </a:r>
            <a:r>
              <a:rPr lang="en-US" sz="3200" dirty="0">
                <a:effectLst/>
                <a:latin typeface="Times New Roman"/>
                <a:ea typeface="ＭＳ Ｐゴシック"/>
                <a:cs typeface="Arial"/>
              </a:rPr>
              <a:t> models.</a:t>
            </a:r>
            <a:endParaRPr lang="en-US" sz="3200" dirty="0">
              <a:latin typeface="Times New Roman"/>
            </a:endParaRPr>
          </a:p>
          <a:p>
            <a:pPr marL="742950" lvl="1" indent="-285750" algn="just">
              <a:buFont typeface="Arial"/>
              <a:buChar char="•"/>
            </a:pPr>
            <a:r>
              <a:rPr lang="en-US" sz="3200" dirty="0">
                <a:effectLst/>
                <a:latin typeface="Times New Roman"/>
                <a:ea typeface="ＭＳ Ｐゴシック"/>
                <a:cs typeface="Arial"/>
              </a:rPr>
              <a:t>Evaluation using AUC-ROC scores to measure predictive performance.</a:t>
            </a:r>
            <a:endParaRPr lang="en-US" sz="3200" dirty="0">
              <a:latin typeface="Times New Roman"/>
            </a:endParaRPr>
          </a:p>
          <a:p>
            <a:pPr marL="285750" indent="-285750" algn="just">
              <a:buFont typeface="Arial"/>
              <a:buChar char="•"/>
            </a:pPr>
            <a:r>
              <a:rPr lang="en-US" sz="3200" b="1" dirty="0">
                <a:effectLst/>
                <a:latin typeface="Times New Roman"/>
                <a:ea typeface="ＭＳ Ｐゴシック"/>
                <a:cs typeface="Arial"/>
              </a:rPr>
              <a:t>Model Interpretability:</a:t>
            </a:r>
            <a:endParaRPr lang="en-US" sz="3200" b="1" dirty="0">
              <a:latin typeface="Times New Roman"/>
            </a:endParaRPr>
          </a:p>
          <a:p>
            <a:pPr marL="742950" lvl="1" indent="-285750" algn="just">
              <a:buFont typeface="Arial"/>
              <a:buChar char="•"/>
            </a:pPr>
            <a:r>
              <a:rPr lang="en-US" sz="3200" dirty="0">
                <a:effectLst/>
                <a:latin typeface="Times New Roman"/>
                <a:ea typeface="ＭＳ Ｐゴシック"/>
                <a:cs typeface="Arial"/>
              </a:rPr>
              <a:t>SHAP was utilized to explain feature contributions to predictions, ensuring clinical alignment and interpretability.</a:t>
            </a:r>
            <a:endParaRPr lang="en-US" sz="3200" dirty="0">
              <a:latin typeface="Times New Roman"/>
            </a:endParaRPr>
          </a:p>
          <a:p>
            <a:pPr algn="just">
              <a:lnSpc>
                <a:spcPct val="110000"/>
              </a:lnSpc>
            </a:pPr>
            <a:endParaRPr lang="en-US" sz="1600" dirty="0">
              <a:effectLst/>
              <a:latin typeface="Quattrocento Sans"/>
              <a:ea typeface="ＭＳ Ｐゴシック"/>
              <a:cs typeface="Arial"/>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94794" y="5181600"/>
            <a:ext cx="10056404" cy="569747"/>
          </a:xfrm>
          <a:prstGeom prst="snipRoundRect">
            <a:avLst>
              <a:gd name="adj1" fmla="val 0"/>
              <a:gd name="adj2" fmla="val 50000"/>
            </a:avLst>
          </a:prstGeom>
          <a:solidFill>
            <a:srgbClr val="664F93"/>
          </a:solidFill>
          <a:ln w="12700">
            <a:noFill/>
            <a:miter lim="800000"/>
          </a:ln>
        </p:spPr>
        <p:txBody>
          <a:bodyPr wrap="none" lIns="182880" tIns="48768" rIns="182880" bIns="45709" anchor="ctr" anchorCtr="0"/>
          <a:lstStyle>
            <a:defPPr>
              <a:defRPr kern="1200"/>
            </a:defPPr>
          </a:lstStyle>
          <a:p>
            <a:pPr defTabSz="3135215">
              <a:defRPr/>
            </a:pPr>
            <a:r>
              <a:rPr lang="en-US" b="1">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2320665" y="5527164"/>
            <a:ext cx="10056404" cy="15808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mj-lt"/>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20665" y="5181600"/>
            <a:ext cx="10056404" cy="569747"/>
          </a:xfrm>
          <a:prstGeom prst="snipRoundRect">
            <a:avLst>
              <a:gd name="adj1" fmla="val 0"/>
              <a:gd name="adj2" fmla="val 50000"/>
            </a:avLst>
          </a:prstGeom>
          <a:solidFill>
            <a:srgbClr val="664F93"/>
          </a:solidFill>
          <a:ln w="12700">
            <a:noFill/>
            <a:miter lim="800000"/>
          </a:ln>
        </p:spPr>
        <p:txBody>
          <a:bodyPr wrap="none" lIns="182880" tIns="48768" rIns="182880" bIns="45709" anchor="ctr" anchorCtr="0"/>
          <a:lstStyle>
            <a:defPPr>
              <a:defRPr kern="1200"/>
            </a:defPPr>
          </a:lstStyle>
          <a:p>
            <a:pPr defTabSz="3135215">
              <a:defRPr/>
            </a:pPr>
            <a:r>
              <a:rPr lang="en-US" b="1">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33182127" y="5731420"/>
            <a:ext cx="10056404" cy="11793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kern="1200"/>
            </a:defPPr>
          </a:lstStyle>
          <a:p>
            <a:pPr algn="l"/>
            <a:endParaRPr lang="en-US" sz="2800" b="0" i="0" u="none" strike="noStrike" dirty="0">
              <a:solidFill>
                <a:srgbClr val="000000"/>
              </a:solidFill>
              <a:effectLst/>
            </a:endParaRPr>
          </a:p>
          <a:p>
            <a:pPr algn="l"/>
            <a:endParaRPr lang="en-US" sz="2800" dirty="0">
              <a:solidFill>
                <a:srgbClr val="000000"/>
              </a:solidFill>
              <a:effectLst/>
            </a:endParaRPr>
          </a:p>
          <a:p>
            <a:pPr algn="l"/>
            <a:endParaRPr lang="en-US" sz="2800" b="0" i="0" u="none" strike="noStrike" dirty="0">
              <a:solidFill>
                <a:srgbClr val="000000"/>
              </a:solidFill>
              <a:effectLst/>
            </a:endParaRPr>
          </a:p>
          <a:p>
            <a:pPr algn="l"/>
            <a:endParaRPr lang="en-US" sz="2500" dirty="0">
              <a:solidFill>
                <a:srgbClr val="000000"/>
              </a:solidFill>
              <a:effectLst/>
            </a:endParaRPr>
          </a:p>
          <a:p>
            <a:pPr algn="l"/>
            <a:endParaRPr lang="en-US" sz="2500" b="0" i="0" u="none" strike="noStrike" dirty="0">
              <a:solidFill>
                <a:srgbClr val="000000"/>
              </a:solidFill>
              <a:effectLst/>
            </a:endParaRPr>
          </a:p>
          <a:p>
            <a:pPr algn="l"/>
            <a:endParaRPr lang="en-US" sz="2500" dirty="0">
              <a:solidFill>
                <a:srgbClr val="000000"/>
              </a:solidFill>
              <a:effectLst/>
            </a:endParaRPr>
          </a:p>
          <a:p>
            <a:endParaRPr lang="en-US" sz="2500" dirty="0"/>
          </a:p>
          <a:p>
            <a:endParaRPr lang="en-US" sz="2500" dirty="0">
              <a:solidFill>
                <a:srgbClr val="FFFFFF"/>
              </a:solidFill>
              <a:ea typeface="+mn-lt"/>
              <a:cs typeface="Arial"/>
            </a:endParaRPr>
          </a:p>
          <a:p>
            <a:endParaRPr lang="en-US" sz="2500" dirty="0">
              <a:solidFill>
                <a:srgbClr val="FFFFFF"/>
              </a:solidFill>
              <a:ea typeface="+mn-lt"/>
              <a:cs typeface="Arial"/>
            </a:endParaRPr>
          </a:p>
          <a:p>
            <a:endParaRPr lang="en-US" sz="2500" dirty="0">
              <a:solidFill>
                <a:srgbClr val="FFFFFF"/>
              </a:solidFill>
              <a:ea typeface="+mn-lt"/>
              <a:cs typeface="Arial"/>
            </a:endParaRPr>
          </a:p>
          <a:p>
            <a:endParaRPr lang="en-US" sz="2500" dirty="0">
              <a:solidFill>
                <a:srgbClr val="FFFFFF"/>
              </a:solidFill>
              <a:ea typeface="+mn-lt"/>
              <a:cs typeface="Arial"/>
            </a:endParaRPr>
          </a:p>
          <a:p>
            <a:endParaRPr lang="en-US" sz="2500" dirty="0">
              <a:solidFill>
                <a:srgbClr val="FFFFFF"/>
              </a:solidFill>
              <a:ea typeface="+mn-lt"/>
              <a:cs typeface="Arial"/>
            </a:endParaRPr>
          </a:p>
          <a:p>
            <a:pPr marL="285750" indent="-285750">
              <a:buFont typeface="Arial"/>
              <a:buChar char="•"/>
            </a:pPr>
            <a:r>
              <a:rPr lang="en-US" sz="2500" b="1" dirty="0">
                <a:solidFill>
                  <a:srgbClr val="000000"/>
                </a:solidFill>
                <a:effectLst/>
                <a:ea typeface="+mn-lt"/>
                <a:cs typeface="+mn-lt"/>
              </a:rPr>
              <a:t>Objective:</a:t>
            </a:r>
            <a:r>
              <a:rPr lang="en-US" sz="2500" dirty="0">
                <a:solidFill>
                  <a:srgbClr val="000000"/>
                </a:solidFill>
                <a:effectLst/>
                <a:ea typeface="+mn-lt"/>
                <a:cs typeface="+mn-lt"/>
              </a:rPr>
              <a:t> Develop </a:t>
            </a:r>
            <a:r>
              <a:rPr lang="en-US" sz="2500" b="0" i="0" u="none" strike="noStrike" dirty="0">
                <a:solidFill>
                  <a:srgbClr val="000000"/>
                </a:solidFill>
                <a:effectLst/>
                <a:ea typeface="+mn-lt"/>
                <a:cs typeface="+mn-lt"/>
              </a:rPr>
              <a:t>a</a:t>
            </a:r>
            <a:r>
              <a:rPr lang="en-US" sz="2500" dirty="0">
                <a:solidFill>
                  <a:srgbClr val="000000"/>
                </a:solidFill>
                <a:effectLst/>
                <a:ea typeface="+mn-lt"/>
                <a:cs typeface="+mn-lt"/>
              </a:rPr>
              <a:t> </a:t>
            </a:r>
            <a:r>
              <a:rPr lang="en-US" sz="2500" i="0" u="none" strike="noStrike" dirty="0">
                <a:solidFill>
                  <a:srgbClr val="000000"/>
                </a:solidFill>
                <a:effectLst/>
                <a:ea typeface="+mn-lt"/>
                <a:cs typeface="+mn-lt"/>
              </a:rPr>
              <a:t>Disease Prediction Model</a:t>
            </a:r>
            <a:r>
              <a:rPr lang="en-US" sz="2500" b="0" i="0" u="none" strike="noStrike" dirty="0">
                <a:solidFill>
                  <a:srgbClr val="000000"/>
                </a:solidFill>
                <a:effectLst/>
                <a:ea typeface="+mn-lt"/>
                <a:cs typeface="+mn-lt"/>
              </a:rPr>
              <a:t> using machine learning </a:t>
            </a:r>
            <a:r>
              <a:rPr lang="en-US" sz="2500" dirty="0">
                <a:solidFill>
                  <a:srgbClr val="000000"/>
                </a:solidFill>
                <a:effectLst/>
                <a:ea typeface="+mn-lt"/>
                <a:cs typeface="+mn-lt"/>
              </a:rPr>
              <a:t>to predict disease risk</a:t>
            </a:r>
            <a:r>
              <a:rPr lang="en-US" sz="2500" b="0" i="0" u="none" strike="noStrike" dirty="0">
                <a:solidFill>
                  <a:srgbClr val="000000"/>
                </a:solidFill>
                <a:effectLst/>
                <a:ea typeface="+mn-lt"/>
                <a:cs typeface="+mn-lt"/>
              </a:rPr>
              <a:t>.</a:t>
            </a:r>
            <a:endParaRPr lang="en-US" sz="2500" dirty="0">
              <a:ea typeface="+mn-lt"/>
              <a:cs typeface="+mn-lt"/>
            </a:endParaRPr>
          </a:p>
          <a:p>
            <a:pPr marL="285750" indent="-285750">
              <a:buFont typeface="Arial"/>
              <a:buChar char="•"/>
            </a:pPr>
            <a:r>
              <a:rPr lang="en-US" sz="2500" b="1" dirty="0">
                <a:solidFill>
                  <a:srgbClr val="000000"/>
                </a:solidFill>
                <a:effectLst/>
                <a:ea typeface="+mn-lt"/>
                <a:cs typeface="+mn-lt"/>
              </a:rPr>
              <a:t>Process:</a:t>
            </a:r>
            <a:r>
              <a:rPr lang="en-US" sz="2500" dirty="0">
                <a:solidFill>
                  <a:srgbClr val="000000"/>
                </a:solidFill>
                <a:effectLst/>
                <a:ea typeface="+mn-lt"/>
                <a:cs typeface="+mn-lt"/>
              </a:rPr>
              <a:t> </a:t>
            </a:r>
            <a:endParaRPr lang="en-US" sz="2500" dirty="0"/>
          </a:p>
          <a:p>
            <a:pPr marL="742950" lvl="1" indent="-285750">
              <a:buFont typeface="Arial"/>
              <a:buChar char="•"/>
            </a:pPr>
            <a:r>
              <a:rPr lang="en-US" sz="2500" dirty="0">
                <a:solidFill>
                  <a:srgbClr val="000000"/>
                </a:solidFill>
                <a:effectLst/>
                <a:ea typeface="+mn-lt"/>
                <a:cs typeface="+mn-lt"/>
              </a:rPr>
              <a:t>Data</a:t>
            </a:r>
            <a:r>
              <a:rPr lang="en-US" sz="2500" b="0" i="0" u="none" strike="noStrike" dirty="0">
                <a:solidFill>
                  <a:srgbClr val="000000"/>
                </a:solidFill>
                <a:effectLst/>
                <a:ea typeface="+mn-lt"/>
                <a:cs typeface="+mn-lt"/>
              </a:rPr>
              <a:t> preprocessing</a:t>
            </a:r>
            <a:r>
              <a:rPr lang="en-US" sz="2500" dirty="0">
                <a:solidFill>
                  <a:srgbClr val="000000"/>
                </a:solidFill>
                <a:effectLst/>
                <a:ea typeface="+mn-lt"/>
                <a:cs typeface="+mn-lt"/>
              </a:rPr>
              <a:t> and </a:t>
            </a:r>
            <a:r>
              <a:rPr lang="en-US" sz="2500" b="0" i="0" u="none" strike="noStrike" dirty="0">
                <a:solidFill>
                  <a:srgbClr val="000000"/>
                </a:solidFill>
                <a:effectLst/>
                <a:ea typeface="+mn-lt"/>
                <a:cs typeface="+mn-lt"/>
              </a:rPr>
              <a:t>exploratory analysis</a:t>
            </a:r>
            <a:r>
              <a:rPr lang="en-US" sz="2500" dirty="0">
                <a:solidFill>
                  <a:srgbClr val="000000"/>
                </a:solidFill>
                <a:effectLst/>
                <a:ea typeface="+mn-lt"/>
                <a:cs typeface="+mn-lt"/>
              </a:rPr>
              <a:t>.</a:t>
            </a:r>
            <a:endParaRPr lang="en-US" sz="2500" dirty="0"/>
          </a:p>
          <a:p>
            <a:pPr marL="742950" lvl="1" indent="-285750">
              <a:buFont typeface="Arial"/>
              <a:buChar char="•"/>
            </a:pPr>
            <a:r>
              <a:rPr lang="en-US" sz="2500" dirty="0">
                <a:solidFill>
                  <a:srgbClr val="000000"/>
                </a:solidFill>
                <a:effectLst/>
                <a:ea typeface="+mn-lt"/>
                <a:cs typeface="+mn-lt"/>
              </a:rPr>
              <a:t>Model </a:t>
            </a:r>
            <a:r>
              <a:rPr lang="en-US" sz="2500" b="0" i="0" u="none" strike="noStrike" dirty="0">
                <a:solidFill>
                  <a:srgbClr val="000000"/>
                </a:solidFill>
                <a:effectLst/>
                <a:ea typeface="+mn-lt"/>
                <a:cs typeface="+mn-lt"/>
              </a:rPr>
              <a:t>training and </a:t>
            </a:r>
            <a:r>
              <a:rPr lang="en-US" sz="2500" dirty="0">
                <a:solidFill>
                  <a:srgbClr val="000000"/>
                </a:solidFill>
                <a:effectLst/>
                <a:ea typeface="+mn-lt"/>
                <a:cs typeface="+mn-lt"/>
              </a:rPr>
              <a:t>evaluation </a:t>
            </a:r>
            <a:r>
              <a:rPr lang="en-US" sz="2500" b="0" i="0" u="none" strike="noStrike" dirty="0">
                <a:solidFill>
                  <a:srgbClr val="000000"/>
                </a:solidFill>
                <a:effectLst/>
                <a:ea typeface="+mn-lt"/>
                <a:cs typeface="+mn-lt"/>
              </a:rPr>
              <a:t>to ensure accuracy.</a:t>
            </a:r>
            <a:endParaRPr lang="en-US" sz="2500" dirty="0">
              <a:ea typeface="+mn-lt"/>
              <a:cs typeface="+mn-lt"/>
            </a:endParaRPr>
          </a:p>
          <a:p>
            <a:pPr marL="742950" lvl="1" indent="-285750">
              <a:buFont typeface="Arial"/>
              <a:buChar char="•"/>
            </a:pPr>
            <a:r>
              <a:rPr lang="en-US" sz="2500" dirty="0">
                <a:solidFill>
                  <a:srgbClr val="000000"/>
                </a:solidFill>
                <a:effectLst/>
                <a:ea typeface="+mn-lt"/>
                <a:cs typeface="+mn-lt"/>
              </a:rPr>
              <a:t>Emphasis on interpretability for clinical relevance.</a:t>
            </a:r>
            <a:endParaRPr lang="en-US" sz="2500" dirty="0"/>
          </a:p>
          <a:p>
            <a:pPr marL="285750" indent="-285750">
              <a:buFont typeface="Arial"/>
              <a:buChar char="•"/>
            </a:pPr>
            <a:r>
              <a:rPr lang="en-US" sz="2500" b="1" dirty="0">
                <a:solidFill>
                  <a:srgbClr val="000000"/>
                </a:solidFill>
                <a:effectLst/>
                <a:ea typeface="+mn-lt"/>
                <a:cs typeface="+mn-lt"/>
              </a:rPr>
              <a:t>Models Evaluated:</a:t>
            </a:r>
            <a:r>
              <a:rPr lang="en-US" sz="2500" dirty="0">
                <a:solidFill>
                  <a:srgbClr val="000000"/>
                </a:solidFill>
                <a:effectLst/>
                <a:ea typeface="+mn-lt"/>
                <a:cs typeface="+mn-lt"/>
              </a:rPr>
              <a:t> </a:t>
            </a:r>
            <a:endParaRPr lang="en-US" sz="2500" dirty="0"/>
          </a:p>
          <a:p>
            <a:pPr marL="742950" lvl="1" indent="-285750">
              <a:buFont typeface="Arial"/>
              <a:buChar char="•"/>
            </a:pPr>
            <a:r>
              <a:rPr lang="en-US" sz="2500" i="0" u="none" strike="noStrike" dirty="0">
                <a:solidFill>
                  <a:srgbClr val="000000"/>
                </a:solidFill>
                <a:effectLst/>
                <a:ea typeface="+mn-lt"/>
                <a:cs typeface="+mn-lt"/>
              </a:rPr>
              <a:t>Logistic Regression</a:t>
            </a:r>
            <a:r>
              <a:rPr lang="en-US" sz="2500" b="0" i="0" u="none" strike="noStrike" dirty="0">
                <a:solidFill>
                  <a:srgbClr val="000000"/>
                </a:solidFill>
                <a:effectLst/>
                <a:ea typeface="+mn-lt"/>
                <a:cs typeface="+mn-lt"/>
              </a:rPr>
              <a:t>,</a:t>
            </a:r>
            <a:r>
              <a:rPr lang="en-US" sz="2500" dirty="0">
                <a:solidFill>
                  <a:srgbClr val="000000"/>
                </a:solidFill>
                <a:effectLst/>
                <a:ea typeface="+mn-lt"/>
                <a:cs typeface="+mn-lt"/>
              </a:rPr>
              <a:t> </a:t>
            </a:r>
            <a:r>
              <a:rPr lang="en-US" sz="2500" i="0" u="none" strike="noStrike" dirty="0">
                <a:solidFill>
                  <a:srgbClr val="000000"/>
                </a:solidFill>
                <a:effectLst/>
                <a:ea typeface="+mn-lt"/>
                <a:cs typeface="+mn-lt"/>
              </a:rPr>
              <a:t>Random Forest</a:t>
            </a:r>
            <a:r>
              <a:rPr lang="en-US" sz="2500" b="0" i="0" u="none" strike="noStrike" dirty="0">
                <a:solidFill>
                  <a:srgbClr val="000000"/>
                </a:solidFill>
                <a:effectLst/>
                <a:ea typeface="+mn-lt"/>
                <a:cs typeface="+mn-lt"/>
              </a:rPr>
              <a:t>,</a:t>
            </a:r>
            <a:r>
              <a:rPr lang="en-US" sz="2500" dirty="0">
                <a:solidFill>
                  <a:srgbClr val="000000"/>
                </a:solidFill>
                <a:effectLst/>
                <a:ea typeface="+mn-lt"/>
                <a:cs typeface="+mn-lt"/>
              </a:rPr>
              <a:t> </a:t>
            </a:r>
            <a:r>
              <a:rPr lang="en-US" sz="2500" i="0" u="none" strike="noStrike" dirty="0">
                <a:solidFill>
                  <a:srgbClr val="000000"/>
                </a:solidFill>
                <a:effectLst/>
                <a:ea typeface="+mn-lt"/>
                <a:cs typeface="+mn-lt"/>
              </a:rPr>
              <a:t>SVM</a:t>
            </a:r>
            <a:r>
              <a:rPr lang="en-US" sz="2500" b="0" i="0" u="none" strike="noStrike" dirty="0">
                <a:solidFill>
                  <a:srgbClr val="000000"/>
                </a:solidFill>
                <a:effectLst/>
                <a:ea typeface="+mn-lt"/>
                <a:cs typeface="+mn-lt"/>
              </a:rPr>
              <a:t>, and</a:t>
            </a:r>
            <a:r>
              <a:rPr lang="en-US" sz="2500" dirty="0">
                <a:solidFill>
                  <a:srgbClr val="000000"/>
                </a:solidFill>
                <a:effectLst/>
                <a:ea typeface="+mn-lt"/>
                <a:cs typeface="+mn-lt"/>
              </a:rPr>
              <a:t> </a:t>
            </a:r>
            <a:r>
              <a:rPr lang="en-US" sz="2500" i="0" u="none" strike="noStrike" dirty="0" err="1">
                <a:solidFill>
                  <a:srgbClr val="000000"/>
                </a:solidFill>
                <a:effectLst/>
                <a:ea typeface="+mn-lt"/>
                <a:cs typeface="+mn-lt"/>
              </a:rPr>
              <a:t>LightGBM</a:t>
            </a:r>
            <a:r>
              <a:rPr lang="en-US" sz="2500" b="0" i="0" u="none" strike="noStrike" dirty="0">
                <a:solidFill>
                  <a:srgbClr val="000000"/>
                </a:solidFill>
                <a:effectLst/>
                <a:ea typeface="+mn-lt"/>
                <a:cs typeface="+mn-lt"/>
              </a:rPr>
              <a:t>.</a:t>
            </a:r>
            <a:endParaRPr lang="en-US" sz="2500" dirty="0">
              <a:ea typeface="+mn-lt"/>
              <a:cs typeface="+mn-lt"/>
            </a:endParaRPr>
          </a:p>
          <a:p>
            <a:pPr marL="742950" lvl="1" indent="-285750">
              <a:buFont typeface="Arial"/>
              <a:buChar char="•"/>
            </a:pPr>
            <a:r>
              <a:rPr lang="en-US" sz="2500" b="1" i="0" u="none" strike="noStrike" dirty="0" err="1">
                <a:solidFill>
                  <a:srgbClr val="000000"/>
                </a:solidFill>
                <a:effectLst/>
                <a:ea typeface="+mn-lt"/>
                <a:cs typeface="+mn-lt"/>
              </a:rPr>
              <a:t>LightGBM</a:t>
            </a:r>
            <a:r>
              <a:rPr lang="en-US" sz="2500" dirty="0">
                <a:solidFill>
                  <a:srgbClr val="000000"/>
                </a:solidFill>
                <a:effectLst/>
                <a:ea typeface="+mn-lt"/>
                <a:cs typeface="+mn-lt"/>
              </a:rPr>
              <a:t> performed </a:t>
            </a:r>
            <a:r>
              <a:rPr lang="en-US" sz="2500" b="0" i="0" u="none" strike="noStrike" dirty="0">
                <a:solidFill>
                  <a:srgbClr val="000000"/>
                </a:solidFill>
                <a:effectLst/>
                <a:ea typeface="+mn-lt"/>
                <a:cs typeface="+mn-lt"/>
              </a:rPr>
              <a:t>best with an</a:t>
            </a:r>
            <a:r>
              <a:rPr lang="en-US" sz="2500" dirty="0">
                <a:solidFill>
                  <a:srgbClr val="000000"/>
                </a:solidFill>
                <a:effectLst/>
                <a:ea typeface="+mn-lt"/>
                <a:cs typeface="+mn-lt"/>
              </a:rPr>
              <a:t> </a:t>
            </a:r>
            <a:r>
              <a:rPr lang="en-US" sz="2500" i="0" u="none" strike="noStrike" dirty="0">
                <a:solidFill>
                  <a:srgbClr val="000000"/>
                </a:solidFill>
                <a:effectLst/>
                <a:ea typeface="+mn-lt"/>
                <a:cs typeface="+mn-lt"/>
              </a:rPr>
              <a:t>AUC-ROC score of 0.88</a:t>
            </a:r>
            <a:r>
              <a:rPr lang="en-US" sz="2500" b="0" i="0" u="none" strike="noStrike" dirty="0">
                <a:solidFill>
                  <a:srgbClr val="000000"/>
                </a:solidFill>
                <a:effectLst/>
                <a:ea typeface="+mn-lt"/>
                <a:cs typeface="+mn-lt"/>
              </a:rPr>
              <a:t>, </a:t>
            </a:r>
            <a:r>
              <a:rPr lang="en-US" sz="2500" dirty="0">
                <a:solidFill>
                  <a:srgbClr val="000000"/>
                </a:solidFill>
                <a:effectLst/>
                <a:ea typeface="+mn-lt"/>
                <a:cs typeface="+mn-lt"/>
              </a:rPr>
              <a:t>effectively </a:t>
            </a:r>
            <a:r>
              <a:rPr lang="en-US" sz="2500" b="0" i="0" u="none" strike="noStrike" dirty="0">
                <a:solidFill>
                  <a:srgbClr val="000000"/>
                </a:solidFill>
                <a:effectLst/>
                <a:ea typeface="+mn-lt"/>
                <a:cs typeface="+mn-lt"/>
              </a:rPr>
              <a:t>handling complex data</a:t>
            </a:r>
            <a:r>
              <a:rPr lang="en-US" sz="2500" dirty="0">
                <a:solidFill>
                  <a:srgbClr val="000000"/>
                </a:solidFill>
                <a:effectLst/>
                <a:ea typeface="+mn-lt"/>
                <a:cs typeface="+mn-lt"/>
              </a:rPr>
              <a:t> relationships</a:t>
            </a:r>
            <a:r>
              <a:rPr lang="en-US" sz="2500" b="0" i="0" u="none" strike="noStrike" dirty="0">
                <a:solidFill>
                  <a:srgbClr val="000000"/>
                </a:solidFill>
                <a:effectLst/>
                <a:ea typeface="+mn-lt"/>
                <a:cs typeface="+mn-lt"/>
              </a:rPr>
              <a:t>.</a:t>
            </a:r>
            <a:endParaRPr lang="en-US" sz="2500" dirty="0">
              <a:ea typeface="+mn-lt"/>
              <a:cs typeface="+mn-lt"/>
            </a:endParaRPr>
          </a:p>
          <a:p>
            <a:pPr marL="285750" indent="-285750">
              <a:buFont typeface="Arial"/>
              <a:buChar char="•"/>
            </a:pPr>
            <a:r>
              <a:rPr lang="en-US" sz="2500" b="1" i="0" u="none" strike="noStrike" dirty="0">
                <a:solidFill>
                  <a:srgbClr val="000000"/>
                </a:solidFill>
                <a:effectLst/>
                <a:ea typeface="+mn-lt"/>
                <a:cs typeface="+mn-lt"/>
              </a:rPr>
              <a:t>Key </a:t>
            </a:r>
            <a:r>
              <a:rPr lang="en-US" sz="2500" b="1" dirty="0">
                <a:solidFill>
                  <a:srgbClr val="000000"/>
                </a:solidFill>
                <a:effectLst/>
                <a:ea typeface="+mn-lt"/>
                <a:cs typeface="+mn-lt"/>
              </a:rPr>
              <a:t>Predictors Identified:</a:t>
            </a:r>
            <a:r>
              <a:rPr lang="en-US" sz="2500" dirty="0">
                <a:solidFill>
                  <a:srgbClr val="000000"/>
                </a:solidFill>
                <a:effectLst/>
                <a:ea typeface="+mn-lt"/>
                <a:cs typeface="+mn-lt"/>
              </a:rPr>
              <a:t> </a:t>
            </a:r>
            <a:endParaRPr lang="en-US" sz="2500" dirty="0"/>
          </a:p>
          <a:p>
            <a:pPr marL="742950" lvl="1" indent="-285750">
              <a:buFont typeface="Arial"/>
              <a:buChar char="•"/>
            </a:pPr>
            <a:r>
              <a:rPr lang="en-US" sz="2500" i="0" u="none" strike="noStrike" dirty="0">
                <a:solidFill>
                  <a:srgbClr val="000000"/>
                </a:solidFill>
                <a:effectLst/>
                <a:ea typeface="+mn-lt"/>
                <a:cs typeface="+mn-lt"/>
              </a:rPr>
              <a:t>Age</a:t>
            </a:r>
            <a:r>
              <a:rPr lang="en-US" sz="2500" b="0" i="0" u="none" strike="noStrike" dirty="0">
                <a:solidFill>
                  <a:srgbClr val="000000"/>
                </a:solidFill>
                <a:effectLst/>
                <a:ea typeface="+mn-lt"/>
                <a:cs typeface="+mn-lt"/>
              </a:rPr>
              <a:t>,</a:t>
            </a:r>
            <a:r>
              <a:rPr lang="en-US" sz="2500" dirty="0">
                <a:solidFill>
                  <a:srgbClr val="000000"/>
                </a:solidFill>
                <a:effectLst/>
                <a:ea typeface="+mn-lt"/>
                <a:cs typeface="+mn-lt"/>
              </a:rPr>
              <a:t> </a:t>
            </a:r>
            <a:r>
              <a:rPr lang="en-US" sz="2500" i="0" u="none" strike="noStrike" dirty="0">
                <a:solidFill>
                  <a:srgbClr val="000000"/>
                </a:solidFill>
                <a:effectLst/>
                <a:ea typeface="+mn-lt"/>
                <a:cs typeface="+mn-lt"/>
              </a:rPr>
              <a:t>Systolic Blood Pressure (</a:t>
            </a:r>
            <a:r>
              <a:rPr lang="en-US" sz="2500" i="0" u="none" strike="noStrike" dirty="0" err="1">
                <a:solidFill>
                  <a:srgbClr val="000000"/>
                </a:solidFill>
                <a:effectLst/>
                <a:ea typeface="+mn-lt"/>
                <a:cs typeface="+mn-lt"/>
              </a:rPr>
              <a:t>sysBP</a:t>
            </a:r>
            <a:r>
              <a:rPr lang="en-US" sz="2500" i="0" u="none" strike="noStrike" dirty="0">
                <a:solidFill>
                  <a:srgbClr val="000000"/>
                </a:solidFill>
                <a:effectLst/>
                <a:ea typeface="+mn-lt"/>
                <a:cs typeface="+mn-lt"/>
              </a:rPr>
              <a:t>)</a:t>
            </a:r>
            <a:r>
              <a:rPr lang="en-US" sz="2500" b="0" i="0" u="none" strike="noStrike" dirty="0">
                <a:solidFill>
                  <a:srgbClr val="000000"/>
                </a:solidFill>
                <a:effectLst/>
                <a:ea typeface="+mn-lt"/>
                <a:cs typeface="+mn-lt"/>
              </a:rPr>
              <a:t>,</a:t>
            </a:r>
            <a:r>
              <a:rPr lang="en-US" sz="2500" dirty="0">
                <a:solidFill>
                  <a:srgbClr val="000000"/>
                </a:solidFill>
                <a:effectLst/>
                <a:ea typeface="+mn-lt"/>
                <a:cs typeface="+mn-lt"/>
              </a:rPr>
              <a:t> </a:t>
            </a:r>
            <a:r>
              <a:rPr lang="en-US" sz="2500" i="0" u="none" strike="noStrike" dirty="0">
                <a:solidFill>
                  <a:srgbClr val="000000"/>
                </a:solidFill>
                <a:effectLst/>
                <a:ea typeface="+mn-lt"/>
                <a:cs typeface="+mn-lt"/>
              </a:rPr>
              <a:t>Cholesterol</a:t>
            </a:r>
            <a:r>
              <a:rPr lang="en-US" sz="2500" b="0" i="0" u="none" strike="noStrike" dirty="0">
                <a:solidFill>
                  <a:srgbClr val="000000"/>
                </a:solidFill>
                <a:effectLst/>
                <a:ea typeface="+mn-lt"/>
                <a:cs typeface="+mn-lt"/>
              </a:rPr>
              <a:t>, and</a:t>
            </a:r>
            <a:r>
              <a:rPr lang="en-US" sz="2500" dirty="0">
                <a:solidFill>
                  <a:srgbClr val="000000"/>
                </a:solidFill>
                <a:effectLst/>
                <a:ea typeface="+mn-lt"/>
                <a:cs typeface="+mn-lt"/>
              </a:rPr>
              <a:t> </a:t>
            </a:r>
            <a:r>
              <a:rPr lang="en-US" sz="2500" i="0" u="none" strike="noStrike" dirty="0">
                <a:solidFill>
                  <a:srgbClr val="000000"/>
                </a:solidFill>
                <a:effectLst/>
                <a:ea typeface="+mn-lt"/>
                <a:cs typeface="+mn-lt"/>
              </a:rPr>
              <a:t>Glucose</a:t>
            </a:r>
            <a:r>
              <a:rPr lang="en-US" sz="2500" b="0" i="0" u="none" strike="noStrike" dirty="0">
                <a:solidFill>
                  <a:srgbClr val="000000"/>
                </a:solidFill>
                <a:effectLst/>
                <a:ea typeface="+mn-lt"/>
                <a:cs typeface="+mn-lt"/>
              </a:rPr>
              <a:t>, aligning with known clinical risk factors.</a:t>
            </a:r>
            <a:endParaRPr lang="en-US" sz="2500" dirty="0">
              <a:ea typeface="+mn-lt"/>
              <a:cs typeface="+mn-lt"/>
            </a:endParaRPr>
          </a:p>
          <a:p>
            <a:pPr marL="285750" indent="-285750">
              <a:buFont typeface="Arial"/>
              <a:buChar char="•"/>
            </a:pPr>
            <a:r>
              <a:rPr lang="en-US" sz="2500" b="1" dirty="0">
                <a:solidFill>
                  <a:srgbClr val="000000"/>
                </a:solidFill>
                <a:effectLst/>
                <a:ea typeface="+mn-lt"/>
                <a:cs typeface="+mn-lt"/>
              </a:rPr>
              <a:t>Interpretability:</a:t>
            </a:r>
            <a:r>
              <a:rPr lang="en-US" sz="2500" dirty="0">
                <a:solidFill>
                  <a:srgbClr val="000000"/>
                </a:solidFill>
                <a:effectLst/>
                <a:ea typeface="+mn-lt"/>
                <a:cs typeface="+mn-lt"/>
              </a:rPr>
              <a:t> </a:t>
            </a:r>
            <a:endParaRPr lang="en-US" sz="2500" dirty="0"/>
          </a:p>
          <a:p>
            <a:pPr marL="742950" lvl="1" indent="-285750">
              <a:buFont typeface="Arial"/>
              <a:buChar char="•"/>
            </a:pPr>
            <a:r>
              <a:rPr lang="en-US" sz="2500" i="0" u="none" strike="noStrike" dirty="0">
                <a:solidFill>
                  <a:srgbClr val="000000"/>
                </a:solidFill>
                <a:effectLst/>
                <a:ea typeface="+mn-lt"/>
                <a:cs typeface="+mn-lt"/>
              </a:rPr>
              <a:t>SHAP (Shapley Additive Explanations</a:t>
            </a:r>
            <a:r>
              <a:rPr lang="en-US" sz="2500" dirty="0">
                <a:solidFill>
                  <a:srgbClr val="000000"/>
                </a:solidFill>
                <a:effectLst/>
                <a:ea typeface="+mn-lt"/>
                <a:cs typeface="+mn-lt"/>
              </a:rPr>
              <a:t>) explained </a:t>
            </a:r>
            <a:r>
              <a:rPr lang="en-US" sz="2500" b="0" i="0" u="none" strike="noStrike" dirty="0">
                <a:solidFill>
                  <a:srgbClr val="000000"/>
                </a:solidFill>
                <a:effectLst/>
                <a:ea typeface="+mn-lt"/>
                <a:cs typeface="+mn-lt"/>
              </a:rPr>
              <a:t>how </a:t>
            </a:r>
            <a:r>
              <a:rPr lang="en-US" sz="2500" dirty="0">
                <a:solidFill>
                  <a:srgbClr val="000000"/>
                </a:solidFill>
                <a:effectLst/>
                <a:ea typeface="+mn-lt"/>
                <a:cs typeface="+mn-lt"/>
              </a:rPr>
              <a:t>predictors </a:t>
            </a:r>
            <a:r>
              <a:rPr lang="en-US" sz="2500" b="0" i="0" u="none" strike="noStrike" dirty="0">
                <a:solidFill>
                  <a:srgbClr val="000000"/>
                </a:solidFill>
                <a:effectLst/>
                <a:ea typeface="+mn-lt"/>
                <a:cs typeface="+mn-lt"/>
              </a:rPr>
              <a:t>influenced </a:t>
            </a:r>
            <a:r>
              <a:rPr lang="en-US" sz="2500" dirty="0">
                <a:solidFill>
                  <a:srgbClr val="000000"/>
                </a:solidFill>
                <a:effectLst/>
                <a:ea typeface="+mn-lt"/>
                <a:cs typeface="+mn-lt"/>
              </a:rPr>
              <a:t>model </a:t>
            </a:r>
            <a:r>
              <a:rPr lang="en-US" sz="2500" b="0" i="0" u="none" strike="noStrike" dirty="0">
                <a:solidFill>
                  <a:srgbClr val="000000"/>
                </a:solidFill>
                <a:effectLst/>
                <a:ea typeface="+mn-lt"/>
                <a:cs typeface="+mn-lt"/>
              </a:rPr>
              <a:t>predictions.</a:t>
            </a:r>
            <a:endParaRPr lang="en-US" sz="2500" dirty="0">
              <a:ea typeface="+mn-lt"/>
              <a:cs typeface="+mn-lt"/>
            </a:endParaRPr>
          </a:p>
          <a:p>
            <a:pPr marL="285750" indent="-285750">
              <a:buFont typeface="Arial"/>
              <a:buChar char="•"/>
            </a:pPr>
            <a:r>
              <a:rPr lang="en-US" sz="2500" b="1" dirty="0">
                <a:solidFill>
                  <a:srgbClr val="000000"/>
                </a:solidFill>
                <a:effectLst/>
                <a:ea typeface="+mn-lt"/>
                <a:cs typeface="+mn-lt"/>
              </a:rPr>
              <a:t>Impact:</a:t>
            </a:r>
            <a:r>
              <a:rPr lang="en-US" sz="2500" dirty="0">
                <a:solidFill>
                  <a:srgbClr val="000000"/>
                </a:solidFill>
                <a:effectLst/>
                <a:ea typeface="+mn-lt"/>
                <a:cs typeface="+mn-lt"/>
              </a:rPr>
              <a:t> </a:t>
            </a:r>
            <a:endParaRPr lang="en-US" sz="2500" dirty="0"/>
          </a:p>
          <a:p>
            <a:pPr marL="742950" lvl="1" indent="-285750">
              <a:buFont typeface="Arial"/>
              <a:buChar char="•"/>
            </a:pPr>
            <a:r>
              <a:rPr lang="en-US" sz="2500" dirty="0">
                <a:solidFill>
                  <a:srgbClr val="000000"/>
                </a:solidFill>
                <a:effectLst/>
                <a:ea typeface="+mn-lt"/>
                <a:cs typeface="+mn-lt"/>
              </a:rPr>
              <a:t>Accurate </a:t>
            </a:r>
            <a:r>
              <a:rPr lang="en-US" sz="2500" b="0" i="0" u="none" strike="noStrike" dirty="0">
                <a:solidFill>
                  <a:srgbClr val="000000"/>
                </a:solidFill>
                <a:effectLst/>
                <a:ea typeface="+mn-lt"/>
                <a:cs typeface="+mn-lt"/>
              </a:rPr>
              <a:t>and interpretable tool for identifying high-risk individuals</a:t>
            </a:r>
            <a:r>
              <a:rPr lang="en-US" sz="2500" dirty="0">
                <a:solidFill>
                  <a:srgbClr val="000000"/>
                </a:solidFill>
                <a:effectLst/>
                <a:ea typeface="+mn-lt"/>
                <a:cs typeface="+mn-lt"/>
              </a:rPr>
              <a:t>.</a:t>
            </a:r>
            <a:endParaRPr lang="en-US" sz="2500" dirty="0"/>
          </a:p>
          <a:p>
            <a:pPr marL="742950" lvl="1" indent="-285750">
              <a:buFont typeface="Arial"/>
              <a:buChar char="•"/>
            </a:pPr>
            <a:r>
              <a:rPr lang="en-US" sz="2500" dirty="0">
                <a:solidFill>
                  <a:srgbClr val="000000"/>
                </a:solidFill>
                <a:effectLst/>
                <a:ea typeface="+mn-lt"/>
                <a:cs typeface="+mn-lt"/>
              </a:rPr>
              <a:t>Supports </a:t>
            </a:r>
            <a:r>
              <a:rPr lang="en-US" sz="2500" b="0" i="0" u="none" strike="noStrike" dirty="0">
                <a:solidFill>
                  <a:srgbClr val="000000"/>
                </a:solidFill>
                <a:effectLst/>
                <a:ea typeface="+mn-lt"/>
                <a:cs typeface="+mn-lt"/>
              </a:rPr>
              <a:t>early intervention and </a:t>
            </a:r>
            <a:r>
              <a:rPr lang="en-US" sz="2500" dirty="0">
                <a:solidFill>
                  <a:srgbClr val="000000"/>
                </a:solidFill>
                <a:effectLst/>
                <a:ea typeface="+mn-lt"/>
                <a:cs typeface="+mn-lt"/>
              </a:rPr>
              <a:t>improved </a:t>
            </a:r>
            <a:r>
              <a:rPr lang="en-US" sz="2500" b="0" i="0" u="none" strike="noStrike" dirty="0">
                <a:solidFill>
                  <a:srgbClr val="000000"/>
                </a:solidFill>
                <a:effectLst/>
                <a:ea typeface="+mn-lt"/>
                <a:cs typeface="+mn-lt"/>
              </a:rPr>
              <a:t>healthcare </a:t>
            </a:r>
            <a:r>
              <a:rPr lang="en-US" sz="2500" dirty="0">
                <a:solidFill>
                  <a:srgbClr val="000000"/>
                </a:solidFill>
                <a:effectLst/>
                <a:ea typeface="+mn-lt"/>
                <a:cs typeface="+mn-lt"/>
              </a:rPr>
              <a:t>decision-making</a:t>
            </a:r>
            <a:r>
              <a:rPr lang="en-US" sz="2500" b="0" i="0" u="none" strike="noStrike" dirty="0">
                <a:solidFill>
                  <a:srgbClr val="000000"/>
                </a:solidFill>
                <a:effectLst/>
                <a:ea typeface="+mn-lt"/>
                <a:cs typeface="+mn-lt"/>
              </a:rPr>
              <a:t>.</a:t>
            </a:r>
            <a:endParaRPr lang="en-US" sz="2500" dirty="0">
              <a:ea typeface="+mn-lt"/>
              <a:cs typeface="+mn-lt"/>
            </a:endParaRPr>
          </a:p>
          <a:p>
            <a:pPr marL="285750" indent="-285750">
              <a:buFont typeface="Arial"/>
              <a:buChar char="•"/>
            </a:pPr>
            <a:r>
              <a:rPr lang="en-US" sz="2500" b="1" dirty="0">
                <a:solidFill>
                  <a:srgbClr val="000000"/>
                </a:solidFill>
                <a:effectLst/>
                <a:ea typeface="+mn-lt"/>
                <a:cs typeface="+mn-lt"/>
              </a:rPr>
              <a:t>Future Directions:</a:t>
            </a:r>
            <a:r>
              <a:rPr lang="en-US" sz="2500" dirty="0">
                <a:solidFill>
                  <a:srgbClr val="000000"/>
                </a:solidFill>
                <a:effectLst/>
                <a:ea typeface="+mn-lt"/>
                <a:cs typeface="+mn-lt"/>
              </a:rPr>
              <a:t> </a:t>
            </a:r>
            <a:endParaRPr lang="en-US" sz="2500" dirty="0"/>
          </a:p>
          <a:p>
            <a:pPr marL="742950" lvl="1" indent="-285750">
              <a:buFont typeface="Arial"/>
              <a:buChar char="•"/>
            </a:pPr>
            <a:r>
              <a:rPr lang="en-US" sz="2500" dirty="0">
                <a:solidFill>
                  <a:srgbClr val="000000"/>
                </a:solidFill>
                <a:effectLst/>
                <a:ea typeface="+mn-lt"/>
                <a:cs typeface="+mn-lt"/>
              </a:rPr>
              <a:t>Expand</a:t>
            </a:r>
            <a:r>
              <a:rPr lang="en-US" sz="2500" b="0" i="0" u="none" strike="noStrike" dirty="0">
                <a:solidFill>
                  <a:srgbClr val="000000"/>
                </a:solidFill>
                <a:effectLst/>
                <a:ea typeface="+mn-lt"/>
                <a:cs typeface="+mn-lt"/>
              </a:rPr>
              <a:t> model with additional features</a:t>
            </a:r>
            <a:r>
              <a:rPr lang="en-US" sz="2500" dirty="0">
                <a:solidFill>
                  <a:srgbClr val="000000"/>
                </a:solidFill>
                <a:effectLst/>
                <a:ea typeface="+mn-lt"/>
                <a:cs typeface="+mn-lt"/>
              </a:rPr>
              <a:t>.</a:t>
            </a:r>
            <a:endParaRPr lang="en-US" sz="2500" dirty="0"/>
          </a:p>
          <a:p>
            <a:pPr marL="742950" lvl="1" indent="-285750">
              <a:buFont typeface="Arial"/>
              <a:buChar char="•"/>
            </a:pPr>
            <a:r>
              <a:rPr lang="en-US" sz="2500" dirty="0">
                <a:solidFill>
                  <a:srgbClr val="000000"/>
                </a:solidFill>
                <a:effectLst/>
                <a:ea typeface="+mn-lt"/>
                <a:cs typeface="+mn-lt"/>
              </a:rPr>
              <a:t>Integrate</a:t>
            </a:r>
            <a:r>
              <a:rPr lang="en-US" sz="2500" b="0" i="0" u="none" strike="noStrike" dirty="0">
                <a:solidFill>
                  <a:srgbClr val="000000"/>
                </a:solidFill>
                <a:effectLst/>
                <a:ea typeface="+mn-lt"/>
                <a:cs typeface="+mn-lt"/>
              </a:rPr>
              <a:t> into clinical workflows for real-world applications.</a:t>
            </a:r>
            <a:endParaRPr lang="en-US" sz="2500" dirty="0">
              <a:ea typeface="+mn-lt"/>
              <a:cs typeface="+mn-lt"/>
            </a:endParaRPr>
          </a:p>
          <a:p>
            <a:endParaRPr lang="en-US" sz="2800" dirty="0">
              <a:solidFill>
                <a:srgbClr val="000000"/>
              </a:solidFill>
              <a:effectLst/>
            </a:endParaRPr>
          </a:p>
          <a:p>
            <a:pPr algn="l"/>
            <a:endParaRPr lang="en-US" sz="2800" b="0" i="0" u="none" strike="noStrike" dirty="0">
              <a:solidFill>
                <a:srgbClr val="000000"/>
              </a:solidFill>
              <a:effectLst/>
            </a:endParaRPr>
          </a:p>
          <a:p>
            <a:pPr algn="ctr"/>
            <a:endParaRPr lang="en-US" sz="2800" dirty="0">
              <a:latin typeface="+mj-lt"/>
            </a:endParaRP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46538" y="5181600"/>
            <a:ext cx="10056404" cy="569747"/>
          </a:xfrm>
          <a:prstGeom prst="snipRoundRect">
            <a:avLst>
              <a:gd name="adj1" fmla="val 0"/>
              <a:gd name="adj2" fmla="val 50000"/>
            </a:avLst>
          </a:prstGeom>
          <a:solidFill>
            <a:srgbClr val="3684A0"/>
          </a:solidFill>
          <a:ln w="12700">
            <a:noFill/>
            <a:miter lim="800000"/>
          </a:ln>
        </p:spPr>
        <p:txBody>
          <a:bodyPr wrap="none" lIns="182880" tIns="48768" rIns="182880" bIns="45709" anchor="ctr" anchorCtr="0"/>
          <a:lstStyle>
            <a:defPPr>
              <a:defRPr kern="1200"/>
            </a:defPPr>
          </a:lstStyle>
          <a:p>
            <a:pPr defTabSz="3135215">
              <a:defRPr/>
            </a:pPr>
            <a:r>
              <a:rPr lang="en-US"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668922" y="12188750"/>
            <a:ext cx="10056404" cy="9147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775584" y="12718441"/>
            <a:ext cx="9719676" cy="844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nchor="t">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200" b="1">
                <a:effectLst/>
                <a:latin typeface="Times New Roman"/>
                <a:ea typeface="ＭＳ Ｐゴシック"/>
                <a:cs typeface="Arial"/>
              </a:rPr>
              <a:t>Why Heart Disease Prediction Matters:</a:t>
            </a:r>
            <a:endParaRPr lang="en-US" sz="3200">
              <a:latin typeface="Times New Roman"/>
            </a:endParaRPr>
          </a:p>
          <a:p>
            <a:pPr marL="285750" indent="-285750" algn="just">
              <a:buFont typeface="Arial"/>
              <a:buChar char="•"/>
            </a:pPr>
            <a:r>
              <a:rPr lang="en-US" sz="3200">
                <a:effectLst/>
                <a:latin typeface="Times New Roman"/>
                <a:ea typeface="ＭＳ Ｐゴシック"/>
                <a:cs typeface="Arial"/>
              </a:rPr>
              <a:t>Leading cause of global mortality with significant healthcare impacts.</a:t>
            </a:r>
            <a:endParaRPr lang="en-US" sz="3200">
              <a:latin typeface="Times New Roman"/>
            </a:endParaRPr>
          </a:p>
          <a:p>
            <a:pPr marL="285750" indent="-285750" algn="just">
              <a:buFont typeface="Arial"/>
              <a:buChar char="•"/>
            </a:pPr>
            <a:r>
              <a:rPr lang="en-US" sz="3200">
                <a:effectLst/>
                <a:latin typeface="Times New Roman"/>
                <a:ea typeface="ＭＳ Ｐゴシック"/>
                <a:cs typeface="Arial"/>
              </a:rPr>
              <a:t>Early detection saves lives and reduces healthcare costs.</a:t>
            </a:r>
            <a:endParaRPr lang="en-US" sz="3200">
              <a:latin typeface="Times New Roman"/>
            </a:endParaRPr>
          </a:p>
          <a:p>
            <a:pPr algn="just"/>
            <a:r>
              <a:rPr lang="en-US" sz="3200" b="1">
                <a:effectLst/>
                <a:latin typeface="Times New Roman"/>
                <a:ea typeface="ＭＳ Ｐゴシック"/>
                <a:cs typeface="Arial"/>
              </a:rPr>
              <a:t>Role of Machine Learning:</a:t>
            </a:r>
            <a:endParaRPr lang="en-US" sz="3200">
              <a:latin typeface="Times New Roman"/>
            </a:endParaRPr>
          </a:p>
          <a:p>
            <a:pPr marL="285750" indent="-285750" algn="just">
              <a:buFont typeface="Arial"/>
              <a:buChar char="•"/>
            </a:pPr>
            <a:r>
              <a:rPr lang="en-US" sz="3200">
                <a:effectLst/>
                <a:latin typeface="Times New Roman"/>
                <a:ea typeface="ＭＳ Ｐゴシック"/>
                <a:cs typeface="Arial"/>
              </a:rPr>
              <a:t>Identifies risk factors and predicts heart disease with advanced tools.</a:t>
            </a:r>
            <a:endParaRPr lang="en-US" sz="3200">
              <a:latin typeface="Times New Roman"/>
            </a:endParaRPr>
          </a:p>
          <a:p>
            <a:pPr marL="285750" indent="-285750" algn="just">
              <a:buFont typeface="Arial"/>
              <a:buChar char="•"/>
            </a:pPr>
            <a:r>
              <a:rPr lang="en-US" sz="3200">
                <a:effectLst/>
                <a:latin typeface="Times New Roman"/>
                <a:ea typeface="ＭＳ Ｐゴシック"/>
                <a:cs typeface="Arial"/>
              </a:rPr>
              <a:t>Enables data-driven, timely, and actionable clinical decisions.</a:t>
            </a:r>
            <a:endParaRPr lang="en-US" sz="3200">
              <a:latin typeface="Times New Roman"/>
              <a:cs typeface="Arial"/>
            </a:endParaRPr>
          </a:p>
          <a:p>
            <a:pPr algn="just"/>
            <a:r>
              <a:rPr lang="en-US" sz="3200" b="1">
                <a:effectLst/>
                <a:latin typeface="Times New Roman"/>
                <a:ea typeface="ＭＳ Ｐゴシック"/>
                <a:cs typeface="Arial"/>
              </a:rPr>
              <a:t>Goals of the Project:</a:t>
            </a:r>
            <a:endParaRPr lang="en-US" sz="3200">
              <a:latin typeface="Times New Roman"/>
            </a:endParaRPr>
          </a:p>
          <a:p>
            <a:pPr marL="285750" indent="-285750" algn="just">
              <a:buFont typeface="Arial"/>
              <a:buChar char="•"/>
            </a:pPr>
            <a:r>
              <a:rPr lang="en-US" sz="3200" b="1">
                <a:effectLst/>
                <a:latin typeface="Times New Roman"/>
                <a:ea typeface="ＭＳ Ｐゴシック"/>
                <a:cs typeface="Arial"/>
              </a:rPr>
              <a:t>Predictive Models:</a:t>
            </a:r>
            <a:r>
              <a:rPr lang="en-US" sz="3200">
                <a:effectLst/>
                <a:latin typeface="Times New Roman"/>
                <a:ea typeface="ＭＳ Ｐゴシック"/>
                <a:cs typeface="Arial"/>
              </a:rPr>
              <a:t> Build models to estimate heart disease risk.</a:t>
            </a:r>
            <a:endParaRPr lang="en-US" sz="3200">
              <a:latin typeface="Times New Roman"/>
            </a:endParaRPr>
          </a:p>
          <a:p>
            <a:pPr marL="285750" indent="-285750" algn="just">
              <a:buFont typeface="Arial"/>
              <a:buChar char="•"/>
            </a:pPr>
            <a:r>
              <a:rPr lang="en-US" sz="3200" b="1">
                <a:effectLst/>
                <a:latin typeface="Times New Roman"/>
                <a:ea typeface="ＭＳ Ｐゴシック"/>
                <a:cs typeface="Arial"/>
              </a:rPr>
              <a:t>Key Indicators:</a:t>
            </a:r>
            <a:r>
              <a:rPr lang="en-US" sz="3200">
                <a:effectLst/>
                <a:latin typeface="Times New Roman"/>
                <a:ea typeface="ＭＳ Ｐゴシック"/>
                <a:cs typeface="Arial"/>
              </a:rPr>
              <a:t> Highlight critical factors like age, blood pressure, cholesterol, and glucose.</a:t>
            </a:r>
            <a:endParaRPr lang="en-US" sz="3200">
              <a:latin typeface="Times New Roman"/>
            </a:endParaRPr>
          </a:p>
          <a:p>
            <a:pPr marL="285750" indent="-285750" algn="just">
              <a:buFont typeface="Arial"/>
              <a:buChar char="•"/>
            </a:pPr>
            <a:r>
              <a:rPr lang="en-US" sz="3200" b="1">
                <a:effectLst/>
                <a:latin typeface="Times New Roman"/>
                <a:ea typeface="ＭＳ Ｐゴシック"/>
              </a:rPr>
              <a:t>Clinical Interpretability</a:t>
            </a:r>
            <a:r>
              <a:rPr lang="en-US" sz="3200" b="1">
                <a:effectLst/>
                <a:latin typeface="Times New Roman"/>
                <a:ea typeface="ＭＳ Ｐゴシック"/>
                <a:cs typeface="Arial"/>
              </a:rPr>
              <a:t>:</a:t>
            </a:r>
            <a:r>
              <a:rPr lang="en-US" sz="3200">
                <a:effectLst/>
                <a:latin typeface="Times New Roman"/>
                <a:ea typeface="ＭＳ Ｐゴシック"/>
                <a:cs typeface="Arial"/>
              </a:rPr>
              <a:t> Provide interpretable outputs for better patient care integration.</a:t>
            </a:r>
            <a:endParaRPr lang="en-US" sz="3200">
              <a:latin typeface="Times New Roman"/>
            </a:endParaRPr>
          </a:p>
          <a:p>
            <a:pPr algn="just"/>
            <a:endParaRPr lang="en-US" sz="1600" b="1">
              <a:effectLst/>
            </a:endParaRPr>
          </a:p>
          <a:p>
            <a:pPr algn="just">
              <a:lnSpc>
                <a:spcPct val="110000"/>
              </a:lnSpc>
            </a:pPr>
            <a:endParaRPr lang="en-US" sz="1600">
              <a:effectLst/>
              <a:latin typeface="Quattrocento Sans"/>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68922" y="11900503"/>
            <a:ext cx="10056404" cy="569747"/>
          </a:xfrm>
          <a:prstGeom prst="snipRoundRect">
            <a:avLst>
              <a:gd name="adj1" fmla="val 0"/>
              <a:gd name="adj2" fmla="val 50000"/>
            </a:avLst>
          </a:prstGeom>
          <a:solidFill>
            <a:srgbClr val="664F93"/>
          </a:solidFill>
          <a:ln w="12700">
            <a:noFill/>
            <a:miter lim="800000"/>
          </a:ln>
        </p:spPr>
        <p:txBody>
          <a:bodyPr wrap="none" lIns="182880" tIns="48768" rIns="182880" bIns="45709" anchor="ctr" anchorCtr="0"/>
          <a:lstStyle>
            <a:defPPr>
              <a:defRPr kern="1200"/>
            </a:defPPr>
          </a:lstStyle>
          <a:p>
            <a:pPr defTabSz="3135215">
              <a:defRPr/>
            </a:pPr>
            <a:r>
              <a:rPr lang="en-US"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33148997" y="18154348"/>
            <a:ext cx="10056404" cy="31816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79063" y="18601768"/>
            <a:ext cx="9596272" cy="2730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nchor="t">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a:effectLst/>
                <a:latin typeface="Times New Roman"/>
                <a:ea typeface="ＭＳ Ｐゴシック"/>
                <a:cs typeface="Arial"/>
              </a:rPr>
              <a:t>We extend our gratitude to the Framingham Heart Study for providing the dataset and to the faculty at Dickinson College for their guidance. Special thanks to Professor Lulu Wang for their support and guidance for this research.</a:t>
            </a:r>
            <a:endParaRPr lang="en-US" sz="3200">
              <a:latin typeface="Times New Roman"/>
              <a:ea typeface="ＭＳ Ｐゴシック"/>
              <a:cs typeface="Arial"/>
            </a:endParaRP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8997" y="17866100"/>
            <a:ext cx="10056404" cy="569747"/>
          </a:xfrm>
          <a:prstGeom prst="snipRoundRect">
            <a:avLst>
              <a:gd name="adj1" fmla="val 0"/>
              <a:gd name="adj2" fmla="val 46622"/>
            </a:avLst>
          </a:prstGeom>
          <a:solidFill>
            <a:schemeClr val="bg1">
              <a:lumMod val="50000"/>
            </a:schemeClr>
          </a:solidFill>
          <a:ln w="12700">
            <a:noFill/>
            <a:miter lim="800000"/>
          </a:ln>
        </p:spPr>
        <p:txBody>
          <a:bodyPr wrap="none" lIns="182880" tIns="48768" rIns="182880" bIns="45709" anchor="ctr" anchorCtr="0"/>
          <a:lstStyle>
            <a:defPPr>
              <a:defRPr kern="1200"/>
            </a:defPPr>
          </a:lstStyle>
          <a:p>
            <a:pPr defTabSz="3135215">
              <a:defRPr/>
            </a:pPr>
            <a:r>
              <a:rPr lang="en-US" b="1">
                <a:solidFill>
                  <a:schemeClr val="bg1"/>
                </a:solidFill>
                <a:effectLst/>
                <a:latin typeface="Quattrocento" panose="02020802030000000404" pitchFamily="18" charset="0"/>
              </a:rPr>
              <a:t>Acknowledgements</a:t>
            </a:r>
          </a:p>
        </p:txBody>
      </p:sp>
      <p:pic>
        <p:nvPicPr>
          <p:cNvPr id="3" name="Picture 2" descr="A table with numbers and a number of objects&#10;&#10;Description automatically generated with medium confidence">
            <a:extLst>
              <a:ext uri="{FF2B5EF4-FFF2-40B4-BE49-F238E27FC236}">
                <a16:creationId xmlns:a16="http://schemas.microsoft.com/office/drawing/2014/main" id="{4483CCC0-E5DE-DBA4-E9DC-0715D32F4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0664" y="5851761"/>
            <a:ext cx="6103401" cy="4279304"/>
          </a:xfrm>
          <a:prstGeom prst="rect">
            <a:avLst/>
          </a:prstGeom>
        </p:spPr>
      </p:pic>
      <p:pic>
        <p:nvPicPr>
          <p:cNvPr id="5" name="Picture 4" descr="A graph of missing data&#10;&#10;Description automatically generated">
            <a:extLst>
              <a:ext uri="{FF2B5EF4-FFF2-40B4-BE49-F238E27FC236}">
                <a16:creationId xmlns:a16="http://schemas.microsoft.com/office/drawing/2014/main" id="{F550781D-0F20-CEE2-A538-ED07D96B8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24862" y="15386466"/>
            <a:ext cx="9136798" cy="5529118"/>
          </a:xfrm>
          <a:prstGeom prst="rect">
            <a:avLst/>
          </a:prstGeom>
        </p:spPr>
      </p:pic>
      <p:pic>
        <p:nvPicPr>
          <p:cNvPr id="7" name="Picture 6" descr="A graph of different colored bars&#10;&#10;Description automatically generated">
            <a:extLst>
              <a:ext uri="{FF2B5EF4-FFF2-40B4-BE49-F238E27FC236}">
                <a16:creationId xmlns:a16="http://schemas.microsoft.com/office/drawing/2014/main" id="{7671C0CE-6A4C-38E0-CFE3-9BD5A65F70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47894" y="10271442"/>
            <a:ext cx="5593706" cy="3825557"/>
          </a:xfrm>
          <a:prstGeom prst="rect">
            <a:avLst/>
          </a:prstGeom>
        </p:spPr>
      </p:pic>
      <p:pic>
        <p:nvPicPr>
          <p:cNvPr id="9" name="Picture 8" descr="A graph of age distribution&#10;&#10;Description automatically generated">
            <a:extLst>
              <a:ext uri="{FF2B5EF4-FFF2-40B4-BE49-F238E27FC236}">
                <a16:creationId xmlns:a16="http://schemas.microsoft.com/office/drawing/2014/main" id="{31D20F0D-D368-591A-A971-69BD79B526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20664" y="14096999"/>
            <a:ext cx="5720935" cy="3223636"/>
          </a:xfrm>
          <a:prstGeom prst="rect">
            <a:avLst/>
          </a:prstGeom>
        </p:spPr>
      </p:pic>
      <p:pic>
        <p:nvPicPr>
          <p:cNvPr id="11" name="Picture 10" descr="A graph of a curve&#10;&#10;Description automatically generated">
            <a:extLst>
              <a:ext uri="{FF2B5EF4-FFF2-40B4-BE49-F238E27FC236}">
                <a16:creationId xmlns:a16="http://schemas.microsoft.com/office/drawing/2014/main" id="{4D12CE18-CC11-FB33-6758-E60FB7FE4C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00455" y="5854185"/>
            <a:ext cx="6172664" cy="2935453"/>
          </a:xfrm>
          <a:prstGeom prst="rect">
            <a:avLst/>
          </a:prstGeom>
        </p:spPr>
      </p:pic>
      <p:pic>
        <p:nvPicPr>
          <p:cNvPr id="13" name="Picture 12" descr="A graph of different colored lines&#10;&#10;Description automatically generated">
            <a:extLst>
              <a:ext uri="{FF2B5EF4-FFF2-40B4-BE49-F238E27FC236}">
                <a16:creationId xmlns:a16="http://schemas.microsoft.com/office/drawing/2014/main" id="{9E0AADAF-CDF7-DBC7-A861-F6327C24E4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447893" y="17320634"/>
            <a:ext cx="5593705" cy="3594949"/>
          </a:xfrm>
          <a:prstGeom prst="rect">
            <a:avLst/>
          </a:prstGeom>
        </p:spPr>
      </p:pic>
      <p:sp>
        <p:nvSpPr>
          <p:cNvPr id="14" name="TextBox 13">
            <a:extLst>
              <a:ext uri="{FF2B5EF4-FFF2-40B4-BE49-F238E27FC236}">
                <a16:creationId xmlns:a16="http://schemas.microsoft.com/office/drawing/2014/main" id="{5A81969E-0520-B275-7D7A-190D457D3798}"/>
              </a:ext>
            </a:extLst>
          </p:cNvPr>
          <p:cNvSpPr txBox="1"/>
          <p:nvPr/>
        </p:nvSpPr>
        <p:spPr>
          <a:xfrm>
            <a:off x="28003301" y="5706694"/>
            <a:ext cx="4373768" cy="4462760"/>
          </a:xfrm>
          <a:prstGeom prst="rect">
            <a:avLst/>
          </a:prstGeom>
          <a:noFill/>
        </p:spPr>
        <p:txBody>
          <a:bodyPr wrap="square" lIns="91440" tIns="45720" rIns="91440" bIns="45720" rtlCol="0" anchor="t">
            <a:spAutoFit/>
          </a:bodyPr>
          <a:lstStyle/>
          <a:p>
            <a:r>
              <a:rPr lang="en-US" sz="2000" b="1" i="0" u="none" strike="noStrike">
                <a:solidFill>
                  <a:srgbClr val="000000"/>
                </a:solidFill>
                <a:effectLst/>
                <a:latin typeface="Times New Roman"/>
              </a:rPr>
              <a:t>1. Correlation Heatmap of Variables</a:t>
            </a:r>
          </a:p>
          <a:p>
            <a:r>
              <a:rPr lang="en-US" sz="2000">
                <a:solidFill>
                  <a:srgbClr val="000000"/>
                </a:solidFill>
                <a:effectLst/>
                <a:latin typeface="Times New Roman"/>
              </a:rPr>
              <a:t>Shows</a:t>
            </a:r>
            <a:r>
              <a:rPr lang="en-US" sz="2000" b="0" i="0" u="none" strike="noStrike">
                <a:solidFill>
                  <a:srgbClr val="000000"/>
                </a:solidFill>
                <a:effectLst/>
                <a:latin typeface="Times New Roman"/>
              </a:rPr>
              <a:t> the pairwise correlations between features in the dataset.</a:t>
            </a:r>
          </a:p>
          <a:p>
            <a:pPr>
              <a:buFont typeface="Arial" panose="020B0604020202020204" pitchFamily="34" charset="0"/>
              <a:buChar char="•"/>
            </a:pPr>
            <a:r>
              <a:rPr lang="en-US" sz="2000" i="0" u="none" strike="noStrike">
                <a:solidFill>
                  <a:srgbClr val="000000"/>
                </a:solidFill>
                <a:effectLst/>
                <a:latin typeface="Times New Roman"/>
              </a:rPr>
              <a:t>Age</a:t>
            </a:r>
            <a:r>
              <a:rPr lang="en-US" sz="2000" b="0" i="0" u="none" strike="noStrike">
                <a:solidFill>
                  <a:srgbClr val="000000"/>
                </a:solidFill>
                <a:effectLst/>
                <a:latin typeface="Times New Roman"/>
              </a:rPr>
              <a:t> (0.23) and </a:t>
            </a:r>
            <a:r>
              <a:rPr lang="en-US" sz="2000" i="0" u="none" strike="noStrike">
                <a:solidFill>
                  <a:srgbClr val="000000"/>
                </a:solidFill>
                <a:effectLst/>
                <a:latin typeface="Times New Roman"/>
              </a:rPr>
              <a:t>Systolic Blood Pressure (</a:t>
            </a:r>
            <a:r>
              <a:rPr lang="en-US" sz="2000" i="0" u="none" strike="noStrike" err="1">
                <a:solidFill>
                  <a:srgbClr val="000000"/>
                </a:solidFill>
                <a:effectLst/>
                <a:latin typeface="Times New Roman"/>
              </a:rPr>
              <a:t>sysBP</a:t>
            </a:r>
            <a:r>
              <a:rPr lang="en-US" sz="2000" i="0" u="none" strike="noStrike">
                <a:solidFill>
                  <a:srgbClr val="000000"/>
                </a:solidFill>
                <a:effectLst/>
                <a:latin typeface="Times New Roman"/>
              </a:rPr>
              <a:t>) </a:t>
            </a:r>
            <a:r>
              <a:rPr lang="en-US" sz="2000" b="0" i="0" u="none" strike="noStrike">
                <a:solidFill>
                  <a:srgbClr val="000000"/>
                </a:solidFill>
                <a:effectLst/>
                <a:latin typeface="Times New Roman"/>
              </a:rPr>
              <a:t>(0.22) have the highest positive correlation with the target variable </a:t>
            </a:r>
            <a:r>
              <a:rPr lang="en-US" sz="2000" i="0" u="none" strike="noStrike" err="1">
                <a:solidFill>
                  <a:srgbClr val="000000"/>
                </a:solidFill>
                <a:effectLst/>
                <a:latin typeface="Times New Roman"/>
              </a:rPr>
              <a:t>TenYearCHD</a:t>
            </a:r>
            <a:r>
              <a:rPr lang="en-US" sz="2000" i="0" u="none" strike="noStrike">
                <a:solidFill>
                  <a:srgbClr val="000000"/>
                </a:solidFill>
                <a:effectLst/>
                <a:latin typeface="Times New Roman"/>
              </a:rPr>
              <a:t> .</a:t>
            </a:r>
          </a:p>
          <a:p>
            <a:pPr>
              <a:buFont typeface="Arial" panose="020B0604020202020204" pitchFamily="34" charset="0"/>
              <a:buChar char="•"/>
            </a:pPr>
            <a:r>
              <a:rPr lang="en-US" sz="2000" b="0" i="0" u="none" strike="noStrike">
                <a:solidFill>
                  <a:srgbClr val="000000"/>
                </a:solidFill>
                <a:effectLst/>
                <a:latin typeface="Times New Roman"/>
              </a:rPr>
              <a:t>Features like </a:t>
            </a:r>
            <a:r>
              <a:rPr lang="en-US" sz="2000" b="1" i="0" u="none" strike="noStrike">
                <a:solidFill>
                  <a:srgbClr val="000000"/>
                </a:solidFill>
                <a:effectLst/>
                <a:latin typeface="Times New Roman"/>
              </a:rPr>
              <a:t>glucose</a:t>
            </a:r>
            <a:r>
              <a:rPr lang="en-US" sz="2000">
                <a:solidFill>
                  <a:srgbClr val="000000"/>
                </a:solidFill>
                <a:effectLst/>
                <a:latin typeface="Times New Roman"/>
              </a:rPr>
              <a:t> </a:t>
            </a:r>
            <a:r>
              <a:rPr lang="en-US" sz="2000" b="0" i="0" u="none" strike="noStrike">
                <a:solidFill>
                  <a:srgbClr val="000000"/>
                </a:solidFill>
                <a:effectLst/>
                <a:latin typeface="Times New Roman"/>
              </a:rPr>
              <a:t>and </a:t>
            </a:r>
            <a:r>
              <a:rPr lang="en-US" sz="2000" i="0" u="none" strike="noStrike">
                <a:solidFill>
                  <a:srgbClr val="000000"/>
                </a:solidFill>
                <a:effectLst/>
                <a:latin typeface="Times New Roman"/>
              </a:rPr>
              <a:t>cholesterol</a:t>
            </a:r>
            <a:r>
              <a:rPr lang="en-US" sz="2000">
                <a:solidFill>
                  <a:srgbClr val="000000"/>
                </a:solidFill>
                <a:effectLst/>
                <a:latin typeface="Times New Roman"/>
              </a:rPr>
              <a:t> </a:t>
            </a:r>
            <a:r>
              <a:rPr lang="en-US" sz="2000" b="0" i="0" u="none" strike="noStrike">
                <a:solidFill>
                  <a:srgbClr val="000000"/>
                </a:solidFill>
                <a:effectLst/>
                <a:latin typeface="Times New Roman"/>
              </a:rPr>
              <a:t>also show meaningful, though weaker, correlations.</a:t>
            </a:r>
          </a:p>
          <a:p>
            <a:pPr>
              <a:buFont typeface="Arial" panose="020B0604020202020204" pitchFamily="34" charset="0"/>
              <a:buChar char="•"/>
            </a:pPr>
            <a:r>
              <a:rPr lang="en-US" sz="2000" b="0" i="0" u="none" strike="noStrike">
                <a:solidFill>
                  <a:srgbClr val="000000"/>
                </a:solidFill>
                <a:effectLst/>
                <a:latin typeface="Times New Roman"/>
              </a:rPr>
              <a:t>Some features, such as </a:t>
            </a:r>
            <a:r>
              <a:rPr lang="en-US" sz="2000" i="0" u="none" strike="noStrike" err="1">
                <a:solidFill>
                  <a:srgbClr val="000000"/>
                </a:solidFill>
                <a:effectLst/>
                <a:latin typeface="Times New Roman"/>
              </a:rPr>
              <a:t>cigsPerDay</a:t>
            </a:r>
            <a:r>
              <a:rPr lang="en-US" sz="2000">
                <a:solidFill>
                  <a:srgbClr val="000000"/>
                </a:solidFill>
                <a:effectLst/>
                <a:latin typeface="Times New Roman"/>
              </a:rPr>
              <a:t> </a:t>
            </a:r>
            <a:r>
              <a:rPr lang="en-US" sz="2000" b="0" i="0" u="none" strike="noStrike">
                <a:solidFill>
                  <a:srgbClr val="000000"/>
                </a:solidFill>
                <a:effectLst/>
                <a:latin typeface="Times New Roman"/>
              </a:rPr>
              <a:t>and </a:t>
            </a:r>
            <a:r>
              <a:rPr lang="en-US" sz="2000" i="0" u="none" strike="noStrike" err="1">
                <a:solidFill>
                  <a:srgbClr val="000000"/>
                </a:solidFill>
                <a:effectLst/>
                <a:latin typeface="Times New Roman"/>
              </a:rPr>
              <a:t>currentSmoker</a:t>
            </a:r>
            <a:r>
              <a:rPr lang="en-US" sz="2000" b="0" i="0" u="none" strike="noStrike">
                <a:solidFill>
                  <a:srgbClr val="000000"/>
                </a:solidFill>
                <a:effectLst/>
                <a:latin typeface="Times New Roman"/>
              </a:rPr>
              <a:t>, are strongly correlated (multicollinearity).</a:t>
            </a:r>
          </a:p>
          <a:p>
            <a:endParaRPr lang="en-US" dirty="0"/>
          </a:p>
        </p:txBody>
      </p:sp>
      <p:sp>
        <p:nvSpPr>
          <p:cNvPr id="15" name="TextBox 14">
            <a:extLst>
              <a:ext uri="{FF2B5EF4-FFF2-40B4-BE49-F238E27FC236}">
                <a16:creationId xmlns:a16="http://schemas.microsoft.com/office/drawing/2014/main" id="{BB6CF5C4-26CC-94DB-4FA2-A8E9F9D8EB1F}"/>
              </a:ext>
            </a:extLst>
          </p:cNvPr>
          <p:cNvSpPr txBox="1"/>
          <p:nvPr/>
        </p:nvSpPr>
        <p:spPr>
          <a:xfrm>
            <a:off x="28025122" y="9626256"/>
            <a:ext cx="4373768" cy="4154984"/>
          </a:xfrm>
          <a:prstGeom prst="rect">
            <a:avLst/>
          </a:prstGeom>
          <a:noFill/>
        </p:spPr>
        <p:txBody>
          <a:bodyPr wrap="square" rtlCol="0">
            <a:spAutoFit/>
          </a:bodyPr>
          <a:lstStyle/>
          <a:p>
            <a:pPr algn="l"/>
            <a:r>
              <a:rPr lang="en-US" sz="2000" b="1" i="0" u="none" strike="noStrike" dirty="0">
                <a:solidFill>
                  <a:srgbClr val="000000"/>
                </a:solidFill>
                <a:effectLst/>
              </a:rPr>
              <a:t>2. Feature Importance in Predicting Heart Disease</a:t>
            </a:r>
          </a:p>
          <a:p>
            <a:pPr algn="l"/>
            <a:r>
              <a:rPr lang="en-US" sz="2000" i="0" u="none" strike="noStrike" dirty="0">
                <a:solidFill>
                  <a:srgbClr val="000000"/>
                </a:solidFill>
                <a:effectLst/>
              </a:rPr>
              <a:t>This bar chart highlights the most important predictors of heart disease identified by the model.</a:t>
            </a:r>
          </a:p>
          <a:p>
            <a:pPr algn="l">
              <a:buFont typeface="Arial" panose="020B0604020202020204" pitchFamily="34" charset="0"/>
              <a:buChar char="•"/>
            </a:pPr>
            <a:r>
              <a:rPr lang="en-US" sz="2000" i="0" u="none" strike="noStrike" dirty="0">
                <a:solidFill>
                  <a:srgbClr val="000000"/>
                </a:solidFill>
                <a:effectLst/>
              </a:rPr>
              <a:t>Systolic Blood Pressure (</a:t>
            </a:r>
            <a:r>
              <a:rPr lang="en-US" sz="2000" i="0" u="none" strike="noStrike" dirty="0" err="1">
                <a:solidFill>
                  <a:srgbClr val="000000"/>
                </a:solidFill>
                <a:effectLst/>
              </a:rPr>
              <a:t>sysBP</a:t>
            </a:r>
            <a:r>
              <a:rPr lang="en-US" sz="2000" i="0" u="none" strike="noStrike" dirty="0">
                <a:solidFill>
                  <a:srgbClr val="000000"/>
                </a:solidFill>
                <a:effectLst/>
              </a:rPr>
              <a:t>) has the highest importance score, followed by Age, Total Cholesterol (</a:t>
            </a:r>
            <a:r>
              <a:rPr lang="en-US" sz="2000" i="0" u="none" strike="noStrike" dirty="0" err="1">
                <a:solidFill>
                  <a:srgbClr val="000000"/>
                </a:solidFill>
                <a:effectLst/>
              </a:rPr>
              <a:t>totChol</a:t>
            </a:r>
            <a:r>
              <a:rPr lang="en-US" sz="2000" i="0" u="none" strike="noStrike" dirty="0">
                <a:solidFill>
                  <a:srgbClr val="000000"/>
                </a:solidFill>
                <a:effectLst/>
              </a:rPr>
              <a:t>), and Glucose.</a:t>
            </a:r>
          </a:p>
          <a:p>
            <a:pPr algn="l">
              <a:buFont typeface="Arial" panose="020B0604020202020204" pitchFamily="34" charset="0"/>
              <a:buChar char="•"/>
            </a:pPr>
            <a:r>
              <a:rPr lang="en-US" sz="2000" i="0" u="none" strike="noStrike" dirty="0">
                <a:solidFill>
                  <a:srgbClr val="000000"/>
                </a:solidFill>
                <a:effectLst/>
              </a:rPr>
              <a:t>Features like BMI and Cigarettes Per Day (</a:t>
            </a:r>
            <a:r>
              <a:rPr lang="en-US" sz="2000" i="0" u="none" strike="noStrike" dirty="0" err="1">
                <a:solidFill>
                  <a:srgbClr val="000000"/>
                </a:solidFill>
                <a:effectLst/>
              </a:rPr>
              <a:t>cigsPerDay</a:t>
            </a:r>
            <a:r>
              <a:rPr lang="en-US" sz="2000" i="0" u="none" strike="noStrike" dirty="0">
                <a:solidFill>
                  <a:srgbClr val="000000"/>
                </a:solidFill>
                <a:effectLst/>
              </a:rPr>
              <a:t>) also contribute to the predictions.</a:t>
            </a:r>
          </a:p>
          <a:p>
            <a:endParaRPr lang="en-US" dirty="0"/>
          </a:p>
        </p:txBody>
      </p:sp>
      <p:sp>
        <p:nvSpPr>
          <p:cNvPr id="17" name="TextBox 16">
            <a:extLst>
              <a:ext uri="{FF2B5EF4-FFF2-40B4-BE49-F238E27FC236}">
                <a16:creationId xmlns:a16="http://schemas.microsoft.com/office/drawing/2014/main" id="{6BEE6917-3E65-87E6-CFC9-CAB167FBBE21}"/>
              </a:ext>
            </a:extLst>
          </p:cNvPr>
          <p:cNvSpPr txBox="1"/>
          <p:nvPr/>
        </p:nvSpPr>
        <p:spPr>
          <a:xfrm>
            <a:off x="28003301" y="13361618"/>
            <a:ext cx="4229299" cy="4462760"/>
          </a:xfrm>
          <a:prstGeom prst="rect">
            <a:avLst/>
          </a:prstGeom>
          <a:noFill/>
        </p:spPr>
        <p:txBody>
          <a:bodyPr wrap="square" rtlCol="0">
            <a:spAutoFit/>
          </a:bodyPr>
          <a:lstStyle/>
          <a:p>
            <a:pPr algn="l"/>
            <a:r>
              <a:rPr lang="en-US" sz="2000" i="0" u="none" strike="noStrike" dirty="0">
                <a:solidFill>
                  <a:srgbClr val="000000"/>
                </a:solidFill>
                <a:effectLst/>
              </a:rPr>
              <a:t>3. </a:t>
            </a:r>
            <a:r>
              <a:rPr lang="en-US" sz="2000" b="1" i="0" u="none" strike="noStrike" dirty="0">
                <a:solidFill>
                  <a:srgbClr val="000000"/>
                </a:solidFill>
                <a:effectLst/>
              </a:rPr>
              <a:t>Age Distribution in Dataset</a:t>
            </a:r>
          </a:p>
          <a:p>
            <a:pPr algn="l"/>
            <a:r>
              <a:rPr lang="en-US" sz="2000" i="0" u="none" strike="noStrike" dirty="0">
                <a:solidFill>
                  <a:srgbClr val="000000"/>
                </a:solidFill>
                <a:effectLst/>
              </a:rPr>
              <a:t>This shows the age distribution of individuals in the dataset.</a:t>
            </a:r>
          </a:p>
          <a:p>
            <a:pPr algn="l">
              <a:buFont typeface="Arial" panose="020B0604020202020204" pitchFamily="34" charset="0"/>
              <a:buChar char="•"/>
            </a:pPr>
            <a:r>
              <a:rPr lang="en-US" sz="2000" i="0" u="none" strike="noStrike" dirty="0">
                <a:solidFill>
                  <a:srgbClr val="000000"/>
                </a:solidFill>
                <a:effectLst/>
              </a:rPr>
              <a:t>The majority of the data points fall within the 35–65 age range, with a peak around 45 years.</a:t>
            </a:r>
          </a:p>
          <a:p>
            <a:pPr algn="l">
              <a:buFont typeface="Arial" panose="020B0604020202020204" pitchFamily="34" charset="0"/>
              <a:buChar char="•"/>
            </a:pPr>
            <a:r>
              <a:rPr lang="en-US" sz="2000" i="0" u="none" strike="noStrike" dirty="0">
                <a:solidFill>
                  <a:srgbClr val="000000"/>
                </a:solidFill>
                <a:effectLst/>
              </a:rPr>
              <a:t>This indicates that middle-aged individuals dominate the dataset, which aligns with the observed higher risk of heart disease in this group.</a:t>
            </a:r>
          </a:p>
          <a:p>
            <a:pPr algn="l"/>
            <a:r>
              <a:rPr lang="en-US" sz="2000" i="0" u="none" strike="noStrike" dirty="0">
                <a:solidFill>
                  <a:srgbClr val="000000"/>
                </a:solidFill>
                <a:effectLst/>
              </a:rPr>
              <a:t>The 6.35% young adults (under 45) at risk highlights the need for early screening.</a:t>
            </a:r>
          </a:p>
          <a:p>
            <a:endParaRPr lang="en-US" dirty="0"/>
          </a:p>
        </p:txBody>
      </p:sp>
      <p:sp>
        <p:nvSpPr>
          <p:cNvPr id="19" name="TextBox 18">
            <a:extLst>
              <a:ext uri="{FF2B5EF4-FFF2-40B4-BE49-F238E27FC236}">
                <a16:creationId xmlns:a16="http://schemas.microsoft.com/office/drawing/2014/main" id="{55F87765-4718-B794-9791-A976954A0D6F}"/>
              </a:ext>
            </a:extLst>
          </p:cNvPr>
          <p:cNvSpPr txBox="1"/>
          <p:nvPr/>
        </p:nvSpPr>
        <p:spPr>
          <a:xfrm>
            <a:off x="28010706" y="17352928"/>
            <a:ext cx="4114267" cy="4462760"/>
          </a:xfrm>
          <a:prstGeom prst="rect">
            <a:avLst/>
          </a:prstGeom>
          <a:noFill/>
        </p:spPr>
        <p:txBody>
          <a:bodyPr wrap="square" rtlCol="0">
            <a:spAutoFit/>
          </a:bodyPr>
          <a:lstStyle/>
          <a:p>
            <a:pPr algn="l"/>
            <a:r>
              <a:rPr lang="en-US" sz="2000" b="1" i="0" u="none" strike="noStrike" dirty="0">
                <a:solidFill>
                  <a:srgbClr val="000000"/>
                </a:solidFill>
                <a:effectLst/>
              </a:rPr>
              <a:t>4. SHAP Summary Plot</a:t>
            </a:r>
          </a:p>
          <a:p>
            <a:pPr algn="l">
              <a:buFont typeface="Arial" panose="020B0604020202020204" pitchFamily="34" charset="0"/>
              <a:buChar char="•"/>
            </a:pPr>
            <a:r>
              <a:rPr lang="en-US" sz="2000" b="1" i="0" u="none" strike="noStrike" dirty="0">
                <a:solidFill>
                  <a:srgbClr val="000000"/>
                </a:solidFill>
                <a:effectLst/>
              </a:rPr>
              <a:t>Age</a:t>
            </a:r>
            <a:r>
              <a:rPr lang="en-US" sz="2000" b="0" i="0" u="none" strike="noStrike" dirty="0">
                <a:solidFill>
                  <a:srgbClr val="000000"/>
                </a:solidFill>
                <a:effectLst/>
              </a:rPr>
              <a:t> and </a:t>
            </a:r>
            <a:r>
              <a:rPr lang="en-US" sz="2000" b="1" i="0" u="none" strike="noStrike" dirty="0">
                <a:solidFill>
                  <a:srgbClr val="000000"/>
                </a:solidFill>
                <a:effectLst/>
              </a:rPr>
              <a:t>Systolic Blood Pressure (</a:t>
            </a:r>
            <a:r>
              <a:rPr lang="en-US" sz="2000" b="1" i="0" u="none" strike="noStrike" dirty="0" err="1">
                <a:solidFill>
                  <a:srgbClr val="000000"/>
                </a:solidFill>
                <a:effectLst/>
              </a:rPr>
              <a:t>sysBP</a:t>
            </a:r>
            <a:r>
              <a:rPr lang="en-US" sz="2000" b="1" i="0" u="none" strike="noStrike" dirty="0">
                <a:solidFill>
                  <a:srgbClr val="000000"/>
                </a:solidFill>
                <a:effectLst/>
              </a:rPr>
              <a:t>)</a:t>
            </a:r>
            <a:r>
              <a:rPr lang="en-US" sz="2000" b="0" i="0" u="none" strike="noStrike" dirty="0">
                <a:solidFill>
                  <a:srgbClr val="000000"/>
                </a:solidFill>
                <a:effectLst/>
              </a:rPr>
              <a:t> have the highest SHAP value spread, indicating their strong impact on increasing heart disease risk.</a:t>
            </a:r>
          </a:p>
          <a:p>
            <a:pPr algn="l">
              <a:buFont typeface="Arial" panose="020B0604020202020204" pitchFamily="34" charset="0"/>
              <a:buChar char="•"/>
            </a:pPr>
            <a:r>
              <a:rPr lang="en-US" sz="2000" b="0" i="0" u="none" strike="noStrike" dirty="0">
                <a:solidFill>
                  <a:srgbClr val="000000"/>
                </a:solidFill>
                <a:effectLst/>
              </a:rPr>
              <a:t>Positive SHAP values (in pink) signify an increased likelihood of heart disease, while negative SHAP values (in blue) lower the risk.</a:t>
            </a:r>
          </a:p>
          <a:p>
            <a:pPr algn="l">
              <a:buFont typeface="Arial" panose="020B0604020202020204" pitchFamily="34" charset="0"/>
              <a:buChar char="•"/>
            </a:pPr>
            <a:r>
              <a:rPr lang="en-US" sz="2000" b="0" i="0" u="none" strike="noStrike" dirty="0">
                <a:solidFill>
                  <a:srgbClr val="000000"/>
                </a:solidFill>
                <a:effectLst/>
              </a:rPr>
              <a:t>Features like </a:t>
            </a:r>
            <a:r>
              <a:rPr lang="en-US" sz="2000" b="1" i="0" u="none" strike="noStrike" dirty="0">
                <a:solidFill>
                  <a:srgbClr val="000000"/>
                </a:solidFill>
                <a:effectLst/>
              </a:rPr>
              <a:t>Total Cholesterol (</a:t>
            </a:r>
            <a:r>
              <a:rPr lang="en-US" sz="2000" b="1" i="0" u="none" strike="noStrike" dirty="0" err="1">
                <a:solidFill>
                  <a:srgbClr val="000000"/>
                </a:solidFill>
                <a:effectLst/>
              </a:rPr>
              <a:t>totChol</a:t>
            </a:r>
            <a:r>
              <a:rPr lang="en-US" sz="2000" b="1" i="0" u="none" strike="noStrike" dirty="0">
                <a:solidFill>
                  <a:srgbClr val="000000"/>
                </a:solidFill>
                <a:effectLst/>
              </a:rPr>
              <a:t>)</a:t>
            </a:r>
            <a:r>
              <a:rPr lang="en-US" sz="2000" b="0" i="0" u="none" strike="noStrike" dirty="0">
                <a:solidFill>
                  <a:srgbClr val="000000"/>
                </a:solidFill>
                <a:effectLst/>
              </a:rPr>
              <a:t> and </a:t>
            </a:r>
            <a:r>
              <a:rPr lang="en-US" sz="2000" b="1" i="0" u="none" strike="noStrike" dirty="0">
                <a:solidFill>
                  <a:srgbClr val="000000"/>
                </a:solidFill>
                <a:effectLst/>
              </a:rPr>
              <a:t>Glucose</a:t>
            </a:r>
            <a:r>
              <a:rPr lang="en-US" sz="2000" b="0" i="0" u="none" strike="noStrike" dirty="0">
                <a:solidFill>
                  <a:srgbClr val="000000"/>
                </a:solidFill>
                <a:effectLst/>
              </a:rPr>
              <a:t> also consistently influence the model's output.</a:t>
            </a:r>
          </a:p>
          <a:p>
            <a:endParaRPr lang="en-US"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1771</TotalTime>
  <Words>775</Words>
  <Application>Microsoft Macintosh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vt:lpstr>
      <vt:lpstr>Arial</vt:lpstr>
      <vt:lpstr>Times New Roman</vt:lpstr>
      <vt:lpstr>Quattrocento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Semma, Rahma</cp:lastModifiedBy>
  <cp:revision>106</cp:revision>
  <cp:lastPrinted>2000-08-03T00:31:24Z</cp:lastPrinted>
  <dcterms:modified xsi:type="dcterms:W3CDTF">2024-12-18T22:08:18Z</dcterms:modified>
  <cp:category>research posters template</cp:category>
</cp:coreProperties>
</file>