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4" r:id="rId9"/>
    <p:sldId id="265" r:id="rId10"/>
    <p:sldId id="266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3F531-6EF6-AC4D-88A1-0EB961677D0A}" v="16" dt="2024-12-18T02:01:36.052"/>
    <p1510:client id="{4DB8A01B-5C20-DF2E-A9CD-5840B1B50C12}" v="498" dt="2024-12-18T02:29:10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43"/>
    <p:restoredTop sz="94660"/>
  </p:normalViewPr>
  <p:slideViewPr>
    <p:cSldViewPr snapToGrid="0">
      <p:cViewPr varScale="1">
        <p:scale>
          <a:sx n="108" d="100"/>
          <a:sy n="108" d="100"/>
        </p:scale>
        <p:origin x="224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90D7F-0901-4438-8CE9-C32B6637E5F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42AE5E-6D91-4574-A64B-890AF44C23F9}">
      <dgm:prSet/>
      <dgm:spPr/>
      <dgm:t>
        <a:bodyPr/>
        <a:lstStyle/>
        <a:p>
          <a:r>
            <a:rPr lang="en-US" b="1"/>
            <a:t>Why Heart Disease Prediction Matters</a:t>
          </a:r>
          <a:endParaRPr lang="en-US"/>
        </a:p>
      </dgm:t>
    </dgm:pt>
    <dgm:pt modelId="{25142D2A-ED12-4F77-AEC0-D3A5B7B7CB31}" type="parTrans" cxnId="{6A7038A3-32F7-4BE4-8767-E3435B64B671}">
      <dgm:prSet/>
      <dgm:spPr/>
      <dgm:t>
        <a:bodyPr/>
        <a:lstStyle/>
        <a:p>
          <a:endParaRPr lang="en-US"/>
        </a:p>
      </dgm:t>
    </dgm:pt>
    <dgm:pt modelId="{0F859C2C-0CA6-4E4C-B9F3-5E5F7A80D25F}" type="sibTrans" cxnId="{6A7038A3-32F7-4BE4-8767-E3435B64B671}">
      <dgm:prSet/>
      <dgm:spPr/>
      <dgm:t>
        <a:bodyPr/>
        <a:lstStyle/>
        <a:p>
          <a:endParaRPr lang="en-US"/>
        </a:p>
      </dgm:t>
    </dgm:pt>
    <dgm:pt modelId="{604CF223-475F-4B4A-8E5E-C7F247ECF27F}">
      <dgm:prSet/>
      <dgm:spPr/>
      <dgm:t>
        <a:bodyPr/>
        <a:lstStyle/>
        <a:p>
          <a:r>
            <a:rPr lang="en-US"/>
            <a:t>Heart disease is a leading cause of mortality worldwide.</a:t>
          </a:r>
        </a:p>
      </dgm:t>
    </dgm:pt>
    <dgm:pt modelId="{0C817D9C-BD97-4D01-A48F-E0175F9C1032}" type="parTrans" cxnId="{0907A26F-2ADB-4701-821B-20A93165A7BA}">
      <dgm:prSet/>
      <dgm:spPr/>
      <dgm:t>
        <a:bodyPr/>
        <a:lstStyle/>
        <a:p>
          <a:endParaRPr lang="en-US"/>
        </a:p>
      </dgm:t>
    </dgm:pt>
    <dgm:pt modelId="{C9843112-8C16-46E0-BD8D-AF0B42BA12CF}" type="sibTrans" cxnId="{0907A26F-2ADB-4701-821B-20A93165A7BA}">
      <dgm:prSet/>
      <dgm:spPr/>
      <dgm:t>
        <a:bodyPr/>
        <a:lstStyle/>
        <a:p>
          <a:endParaRPr lang="en-US"/>
        </a:p>
      </dgm:t>
    </dgm:pt>
    <dgm:pt modelId="{BBBAFDE1-70CE-4F5C-A3E4-BDC9B6E45331}">
      <dgm:prSet/>
      <dgm:spPr/>
      <dgm:t>
        <a:bodyPr/>
        <a:lstStyle/>
        <a:p>
          <a:r>
            <a:rPr lang="en-US"/>
            <a:t>Early detection is critical to saving lives and reducing healthcare costs.</a:t>
          </a:r>
        </a:p>
      </dgm:t>
    </dgm:pt>
    <dgm:pt modelId="{D8A74773-A4FB-445C-9526-84F8BBE8A6A1}" type="parTrans" cxnId="{3E34EC66-926F-45BF-8181-49BB1535461C}">
      <dgm:prSet/>
      <dgm:spPr/>
      <dgm:t>
        <a:bodyPr/>
        <a:lstStyle/>
        <a:p>
          <a:endParaRPr lang="en-US"/>
        </a:p>
      </dgm:t>
    </dgm:pt>
    <dgm:pt modelId="{09D71C97-6993-413E-BBEA-CE2BEA4BAC4C}" type="sibTrans" cxnId="{3E34EC66-926F-45BF-8181-49BB1535461C}">
      <dgm:prSet/>
      <dgm:spPr/>
      <dgm:t>
        <a:bodyPr/>
        <a:lstStyle/>
        <a:p>
          <a:endParaRPr lang="en-US"/>
        </a:p>
      </dgm:t>
    </dgm:pt>
    <dgm:pt modelId="{648587D3-BF37-4C6E-8E38-81C08C293EB4}">
      <dgm:prSet/>
      <dgm:spPr/>
      <dgm:t>
        <a:bodyPr/>
        <a:lstStyle/>
        <a:p>
          <a:r>
            <a:rPr lang="en-US"/>
            <a:t>Machine learning provides tools to predict risk factors and enable early interventions.</a:t>
          </a:r>
        </a:p>
      </dgm:t>
    </dgm:pt>
    <dgm:pt modelId="{D5CB2CE6-1FDA-4A62-9A18-C2469D69D3E8}" type="parTrans" cxnId="{40BF7609-18E7-4FC5-B92F-F3D4CF5D8205}">
      <dgm:prSet/>
      <dgm:spPr/>
      <dgm:t>
        <a:bodyPr/>
        <a:lstStyle/>
        <a:p>
          <a:endParaRPr lang="en-US"/>
        </a:p>
      </dgm:t>
    </dgm:pt>
    <dgm:pt modelId="{C250B897-1E7D-440C-B539-32986F144E68}" type="sibTrans" cxnId="{40BF7609-18E7-4FC5-B92F-F3D4CF5D8205}">
      <dgm:prSet/>
      <dgm:spPr/>
      <dgm:t>
        <a:bodyPr/>
        <a:lstStyle/>
        <a:p>
          <a:endParaRPr lang="en-US"/>
        </a:p>
      </dgm:t>
    </dgm:pt>
    <dgm:pt modelId="{CCC1FD32-932E-47C9-8131-854C89E323C8}">
      <dgm:prSet/>
      <dgm:spPr/>
      <dgm:t>
        <a:bodyPr/>
        <a:lstStyle/>
        <a:p>
          <a:r>
            <a:rPr lang="en-US" b="1"/>
            <a:t>Goals of the Project</a:t>
          </a:r>
          <a:endParaRPr lang="en-US"/>
        </a:p>
      </dgm:t>
    </dgm:pt>
    <dgm:pt modelId="{8D295342-782A-4073-9795-A64378FA6436}" type="parTrans" cxnId="{CCD2CF0D-DB76-4860-9709-FD020D4B0898}">
      <dgm:prSet/>
      <dgm:spPr/>
      <dgm:t>
        <a:bodyPr/>
        <a:lstStyle/>
        <a:p>
          <a:endParaRPr lang="en-US"/>
        </a:p>
      </dgm:t>
    </dgm:pt>
    <dgm:pt modelId="{54D235E5-E203-45D5-B03E-D6F5CDCAEDC7}" type="sibTrans" cxnId="{CCD2CF0D-DB76-4860-9709-FD020D4B0898}">
      <dgm:prSet/>
      <dgm:spPr/>
      <dgm:t>
        <a:bodyPr/>
        <a:lstStyle/>
        <a:p>
          <a:endParaRPr lang="en-US"/>
        </a:p>
      </dgm:t>
    </dgm:pt>
    <dgm:pt modelId="{F12F60E3-C049-4937-93EE-BD7FA0045F15}">
      <dgm:prSet/>
      <dgm:spPr/>
      <dgm:t>
        <a:bodyPr/>
        <a:lstStyle/>
        <a:p>
          <a:r>
            <a:rPr lang="en-US"/>
            <a:t>Build predictive models for heart disease risk.</a:t>
          </a:r>
        </a:p>
      </dgm:t>
    </dgm:pt>
    <dgm:pt modelId="{FD522C11-F1CF-483D-B6A3-0947FB3B4A5A}" type="parTrans" cxnId="{3F9EA345-9C3F-4A78-8D8C-7ACDEE36956D}">
      <dgm:prSet/>
      <dgm:spPr/>
      <dgm:t>
        <a:bodyPr/>
        <a:lstStyle/>
        <a:p>
          <a:endParaRPr lang="en-US"/>
        </a:p>
      </dgm:t>
    </dgm:pt>
    <dgm:pt modelId="{4BFBA3D7-61C0-4FAC-BF56-2C9972EC5E29}" type="sibTrans" cxnId="{3F9EA345-9C3F-4A78-8D8C-7ACDEE36956D}">
      <dgm:prSet/>
      <dgm:spPr/>
      <dgm:t>
        <a:bodyPr/>
        <a:lstStyle/>
        <a:p>
          <a:endParaRPr lang="en-US"/>
        </a:p>
      </dgm:t>
    </dgm:pt>
    <dgm:pt modelId="{8A2F4016-F53F-4796-B9AA-035DE9DD8D26}">
      <dgm:prSet/>
      <dgm:spPr/>
      <dgm:t>
        <a:bodyPr/>
        <a:lstStyle/>
        <a:p>
          <a:r>
            <a:rPr lang="en-US"/>
            <a:t>Identify key health indicators as risk factors.</a:t>
          </a:r>
        </a:p>
      </dgm:t>
    </dgm:pt>
    <dgm:pt modelId="{D514CDE9-DDA2-4D34-8EB4-726A4B9534A6}" type="parTrans" cxnId="{E529BF29-21DF-4651-9800-D5DD20CDCE18}">
      <dgm:prSet/>
      <dgm:spPr/>
      <dgm:t>
        <a:bodyPr/>
        <a:lstStyle/>
        <a:p>
          <a:endParaRPr lang="en-US"/>
        </a:p>
      </dgm:t>
    </dgm:pt>
    <dgm:pt modelId="{CB8AF288-B16E-4E88-9F3A-F6801CE58441}" type="sibTrans" cxnId="{E529BF29-21DF-4651-9800-D5DD20CDCE18}">
      <dgm:prSet/>
      <dgm:spPr/>
      <dgm:t>
        <a:bodyPr/>
        <a:lstStyle/>
        <a:p>
          <a:endParaRPr lang="en-US"/>
        </a:p>
      </dgm:t>
    </dgm:pt>
    <dgm:pt modelId="{AEE67CA6-1713-41B3-803A-720BD1BE07F9}">
      <dgm:prSet/>
      <dgm:spPr/>
      <dgm:t>
        <a:bodyPr/>
        <a:lstStyle/>
        <a:p>
          <a:pPr rtl="0"/>
          <a:r>
            <a:rPr lang="en-US"/>
            <a:t>Provide interpretable results for clinicians to make</a:t>
          </a:r>
          <a:r>
            <a:rPr lang="en-US">
              <a:latin typeface="Univers Condensed"/>
            </a:rPr>
            <a:t> healthcare</a:t>
          </a:r>
          <a:r>
            <a:rPr lang="en-US"/>
            <a:t> decisions.</a:t>
          </a:r>
        </a:p>
      </dgm:t>
    </dgm:pt>
    <dgm:pt modelId="{65E54E76-E831-4852-A55D-AED669F99111}" type="parTrans" cxnId="{BCCA1F4E-7C43-45BA-84F0-130E13F5C46E}">
      <dgm:prSet/>
      <dgm:spPr/>
      <dgm:t>
        <a:bodyPr/>
        <a:lstStyle/>
        <a:p>
          <a:endParaRPr lang="en-US"/>
        </a:p>
      </dgm:t>
    </dgm:pt>
    <dgm:pt modelId="{183F6408-E547-4F85-A130-BCE1DCD9799A}" type="sibTrans" cxnId="{BCCA1F4E-7C43-45BA-84F0-130E13F5C46E}">
      <dgm:prSet/>
      <dgm:spPr/>
      <dgm:t>
        <a:bodyPr/>
        <a:lstStyle/>
        <a:p>
          <a:endParaRPr lang="en-US"/>
        </a:p>
      </dgm:t>
    </dgm:pt>
    <dgm:pt modelId="{2B3947B1-94BC-4AF1-9AB0-61F8EB1422AD}" type="pres">
      <dgm:prSet presAssocID="{93290D7F-0901-4438-8CE9-C32B6637E5F6}" presName="diagram" presStyleCnt="0">
        <dgm:presLayoutVars>
          <dgm:dir/>
          <dgm:resizeHandles val="exact"/>
        </dgm:presLayoutVars>
      </dgm:prSet>
      <dgm:spPr/>
    </dgm:pt>
    <dgm:pt modelId="{0FEAB1BC-1875-4030-B6EB-C59F20AADC73}" type="pres">
      <dgm:prSet presAssocID="{BB42AE5E-6D91-4574-A64B-890AF44C23F9}" presName="node" presStyleLbl="node1" presStyleIdx="0" presStyleCnt="8">
        <dgm:presLayoutVars>
          <dgm:bulletEnabled val="1"/>
        </dgm:presLayoutVars>
      </dgm:prSet>
      <dgm:spPr/>
    </dgm:pt>
    <dgm:pt modelId="{D2E1B198-596F-474C-B666-A2B2D90CB92A}" type="pres">
      <dgm:prSet presAssocID="{0F859C2C-0CA6-4E4C-B9F3-5E5F7A80D25F}" presName="sibTrans" presStyleCnt="0"/>
      <dgm:spPr/>
    </dgm:pt>
    <dgm:pt modelId="{16B6302E-3819-42DC-9CFD-03BC69133F0D}" type="pres">
      <dgm:prSet presAssocID="{604CF223-475F-4B4A-8E5E-C7F247ECF27F}" presName="node" presStyleLbl="node1" presStyleIdx="1" presStyleCnt="8">
        <dgm:presLayoutVars>
          <dgm:bulletEnabled val="1"/>
        </dgm:presLayoutVars>
      </dgm:prSet>
      <dgm:spPr/>
    </dgm:pt>
    <dgm:pt modelId="{B2E10067-A925-41C7-B8B6-CA898F27F88F}" type="pres">
      <dgm:prSet presAssocID="{C9843112-8C16-46E0-BD8D-AF0B42BA12CF}" presName="sibTrans" presStyleCnt="0"/>
      <dgm:spPr/>
    </dgm:pt>
    <dgm:pt modelId="{4CD908E9-A0AE-4988-8D17-2380ECEFC7E3}" type="pres">
      <dgm:prSet presAssocID="{BBBAFDE1-70CE-4F5C-A3E4-BDC9B6E45331}" presName="node" presStyleLbl="node1" presStyleIdx="2" presStyleCnt="8">
        <dgm:presLayoutVars>
          <dgm:bulletEnabled val="1"/>
        </dgm:presLayoutVars>
      </dgm:prSet>
      <dgm:spPr/>
    </dgm:pt>
    <dgm:pt modelId="{164A8058-A617-434D-91CE-F3C6CB0112E6}" type="pres">
      <dgm:prSet presAssocID="{09D71C97-6993-413E-BBEA-CE2BEA4BAC4C}" presName="sibTrans" presStyleCnt="0"/>
      <dgm:spPr/>
    </dgm:pt>
    <dgm:pt modelId="{84893EC8-72EC-4671-B210-3C2FAD1560DB}" type="pres">
      <dgm:prSet presAssocID="{648587D3-BF37-4C6E-8E38-81C08C293EB4}" presName="node" presStyleLbl="node1" presStyleIdx="3" presStyleCnt="8">
        <dgm:presLayoutVars>
          <dgm:bulletEnabled val="1"/>
        </dgm:presLayoutVars>
      </dgm:prSet>
      <dgm:spPr/>
    </dgm:pt>
    <dgm:pt modelId="{93218D67-51BA-453C-9A52-DCABFD43ECC3}" type="pres">
      <dgm:prSet presAssocID="{C250B897-1E7D-440C-B539-32986F144E68}" presName="sibTrans" presStyleCnt="0"/>
      <dgm:spPr/>
    </dgm:pt>
    <dgm:pt modelId="{D70B0878-58FD-4D83-B04F-8A02545C862B}" type="pres">
      <dgm:prSet presAssocID="{CCC1FD32-932E-47C9-8131-854C89E323C8}" presName="node" presStyleLbl="node1" presStyleIdx="4" presStyleCnt="8">
        <dgm:presLayoutVars>
          <dgm:bulletEnabled val="1"/>
        </dgm:presLayoutVars>
      </dgm:prSet>
      <dgm:spPr/>
    </dgm:pt>
    <dgm:pt modelId="{0F3A49D7-DD49-46F1-B71A-6609F9060396}" type="pres">
      <dgm:prSet presAssocID="{54D235E5-E203-45D5-B03E-D6F5CDCAEDC7}" presName="sibTrans" presStyleCnt="0"/>
      <dgm:spPr/>
    </dgm:pt>
    <dgm:pt modelId="{88EEF2CF-3CD1-4C22-9FB0-AAA51DF06F9B}" type="pres">
      <dgm:prSet presAssocID="{F12F60E3-C049-4937-93EE-BD7FA0045F15}" presName="node" presStyleLbl="node1" presStyleIdx="5" presStyleCnt="8">
        <dgm:presLayoutVars>
          <dgm:bulletEnabled val="1"/>
        </dgm:presLayoutVars>
      </dgm:prSet>
      <dgm:spPr/>
    </dgm:pt>
    <dgm:pt modelId="{88DEB0CE-6AB9-4BC2-B3AC-D6EF1AEC4EB0}" type="pres">
      <dgm:prSet presAssocID="{4BFBA3D7-61C0-4FAC-BF56-2C9972EC5E29}" presName="sibTrans" presStyleCnt="0"/>
      <dgm:spPr/>
    </dgm:pt>
    <dgm:pt modelId="{E9CC1295-5786-4C60-9E77-DA8EBEEC19DA}" type="pres">
      <dgm:prSet presAssocID="{8A2F4016-F53F-4796-B9AA-035DE9DD8D26}" presName="node" presStyleLbl="node1" presStyleIdx="6" presStyleCnt="8">
        <dgm:presLayoutVars>
          <dgm:bulletEnabled val="1"/>
        </dgm:presLayoutVars>
      </dgm:prSet>
      <dgm:spPr/>
    </dgm:pt>
    <dgm:pt modelId="{F13D0B9E-610F-4754-B431-D9008D5147A2}" type="pres">
      <dgm:prSet presAssocID="{CB8AF288-B16E-4E88-9F3A-F6801CE58441}" presName="sibTrans" presStyleCnt="0"/>
      <dgm:spPr/>
    </dgm:pt>
    <dgm:pt modelId="{6BC5462C-E63D-4AD3-8A14-6F932F0F9115}" type="pres">
      <dgm:prSet presAssocID="{AEE67CA6-1713-41B3-803A-720BD1BE07F9}" presName="node" presStyleLbl="node1" presStyleIdx="7" presStyleCnt="8">
        <dgm:presLayoutVars>
          <dgm:bulletEnabled val="1"/>
        </dgm:presLayoutVars>
      </dgm:prSet>
      <dgm:spPr/>
    </dgm:pt>
  </dgm:ptLst>
  <dgm:cxnLst>
    <dgm:cxn modelId="{40BF7609-18E7-4FC5-B92F-F3D4CF5D8205}" srcId="{93290D7F-0901-4438-8CE9-C32B6637E5F6}" destId="{648587D3-BF37-4C6E-8E38-81C08C293EB4}" srcOrd="3" destOrd="0" parTransId="{D5CB2CE6-1FDA-4A62-9A18-C2469D69D3E8}" sibTransId="{C250B897-1E7D-440C-B539-32986F144E68}"/>
    <dgm:cxn modelId="{CCD2CF0D-DB76-4860-9709-FD020D4B0898}" srcId="{93290D7F-0901-4438-8CE9-C32B6637E5F6}" destId="{CCC1FD32-932E-47C9-8131-854C89E323C8}" srcOrd="4" destOrd="0" parTransId="{8D295342-782A-4073-9795-A64378FA6436}" sibTransId="{54D235E5-E203-45D5-B03E-D6F5CDCAEDC7}"/>
    <dgm:cxn modelId="{2BC41B27-593F-4AB1-9FE3-E15A72B8350D}" type="presOf" srcId="{BBBAFDE1-70CE-4F5C-A3E4-BDC9B6E45331}" destId="{4CD908E9-A0AE-4988-8D17-2380ECEFC7E3}" srcOrd="0" destOrd="0" presId="urn:microsoft.com/office/officeart/2005/8/layout/default"/>
    <dgm:cxn modelId="{E529BF29-21DF-4651-9800-D5DD20CDCE18}" srcId="{93290D7F-0901-4438-8CE9-C32B6637E5F6}" destId="{8A2F4016-F53F-4796-B9AA-035DE9DD8D26}" srcOrd="6" destOrd="0" parTransId="{D514CDE9-DDA2-4D34-8EB4-726A4B9534A6}" sibTransId="{CB8AF288-B16E-4E88-9F3A-F6801CE58441}"/>
    <dgm:cxn modelId="{0DBB0B3F-082E-4403-AA7C-F155AAFBDF7A}" type="presOf" srcId="{CCC1FD32-932E-47C9-8131-854C89E323C8}" destId="{D70B0878-58FD-4D83-B04F-8A02545C862B}" srcOrd="0" destOrd="0" presId="urn:microsoft.com/office/officeart/2005/8/layout/default"/>
    <dgm:cxn modelId="{7D4A1E45-046B-4489-8502-83C867124FBC}" type="presOf" srcId="{648587D3-BF37-4C6E-8E38-81C08C293EB4}" destId="{84893EC8-72EC-4671-B210-3C2FAD1560DB}" srcOrd="0" destOrd="0" presId="urn:microsoft.com/office/officeart/2005/8/layout/default"/>
    <dgm:cxn modelId="{3F9EA345-9C3F-4A78-8D8C-7ACDEE36956D}" srcId="{93290D7F-0901-4438-8CE9-C32B6637E5F6}" destId="{F12F60E3-C049-4937-93EE-BD7FA0045F15}" srcOrd="5" destOrd="0" parTransId="{FD522C11-F1CF-483D-B6A3-0947FB3B4A5A}" sibTransId="{4BFBA3D7-61C0-4FAC-BF56-2C9972EC5E29}"/>
    <dgm:cxn modelId="{072AE94B-C6F5-43C6-9CBB-FB822F8B668F}" type="presOf" srcId="{BB42AE5E-6D91-4574-A64B-890AF44C23F9}" destId="{0FEAB1BC-1875-4030-B6EB-C59F20AADC73}" srcOrd="0" destOrd="0" presId="urn:microsoft.com/office/officeart/2005/8/layout/default"/>
    <dgm:cxn modelId="{BCCA1F4E-7C43-45BA-84F0-130E13F5C46E}" srcId="{93290D7F-0901-4438-8CE9-C32B6637E5F6}" destId="{AEE67CA6-1713-41B3-803A-720BD1BE07F9}" srcOrd="7" destOrd="0" parTransId="{65E54E76-E831-4852-A55D-AED669F99111}" sibTransId="{183F6408-E547-4F85-A130-BCE1DCD9799A}"/>
    <dgm:cxn modelId="{BD22BE4F-0EE9-4B70-B3D7-4EF0891B4AE1}" type="presOf" srcId="{604CF223-475F-4B4A-8E5E-C7F247ECF27F}" destId="{16B6302E-3819-42DC-9CFD-03BC69133F0D}" srcOrd="0" destOrd="0" presId="urn:microsoft.com/office/officeart/2005/8/layout/default"/>
    <dgm:cxn modelId="{3E34EC66-926F-45BF-8181-49BB1535461C}" srcId="{93290D7F-0901-4438-8CE9-C32B6637E5F6}" destId="{BBBAFDE1-70CE-4F5C-A3E4-BDC9B6E45331}" srcOrd="2" destOrd="0" parTransId="{D8A74773-A4FB-445C-9526-84F8BBE8A6A1}" sibTransId="{09D71C97-6993-413E-BBEA-CE2BEA4BAC4C}"/>
    <dgm:cxn modelId="{0907A26F-2ADB-4701-821B-20A93165A7BA}" srcId="{93290D7F-0901-4438-8CE9-C32B6637E5F6}" destId="{604CF223-475F-4B4A-8E5E-C7F247ECF27F}" srcOrd="1" destOrd="0" parTransId="{0C817D9C-BD97-4D01-A48F-E0175F9C1032}" sibTransId="{C9843112-8C16-46E0-BD8D-AF0B42BA12CF}"/>
    <dgm:cxn modelId="{2479FE7E-3C39-4EF7-A47C-AF7E3506175B}" type="presOf" srcId="{F12F60E3-C049-4937-93EE-BD7FA0045F15}" destId="{88EEF2CF-3CD1-4C22-9FB0-AAA51DF06F9B}" srcOrd="0" destOrd="0" presId="urn:microsoft.com/office/officeart/2005/8/layout/default"/>
    <dgm:cxn modelId="{047087A0-2CFA-43DF-89E2-D16CE36D8E34}" type="presOf" srcId="{8A2F4016-F53F-4796-B9AA-035DE9DD8D26}" destId="{E9CC1295-5786-4C60-9E77-DA8EBEEC19DA}" srcOrd="0" destOrd="0" presId="urn:microsoft.com/office/officeart/2005/8/layout/default"/>
    <dgm:cxn modelId="{6A7038A3-32F7-4BE4-8767-E3435B64B671}" srcId="{93290D7F-0901-4438-8CE9-C32B6637E5F6}" destId="{BB42AE5E-6D91-4574-A64B-890AF44C23F9}" srcOrd="0" destOrd="0" parTransId="{25142D2A-ED12-4F77-AEC0-D3A5B7B7CB31}" sibTransId="{0F859C2C-0CA6-4E4C-B9F3-5E5F7A80D25F}"/>
    <dgm:cxn modelId="{A2E81EBD-7218-47DA-A0E2-3F4F30D1C648}" type="presOf" srcId="{93290D7F-0901-4438-8CE9-C32B6637E5F6}" destId="{2B3947B1-94BC-4AF1-9AB0-61F8EB1422AD}" srcOrd="0" destOrd="0" presId="urn:microsoft.com/office/officeart/2005/8/layout/default"/>
    <dgm:cxn modelId="{98CE9BFA-C997-4489-B937-580C49B929AA}" type="presOf" srcId="{AEE67CA6-1713-41B3-803A-720BD1BE07F9}" destId="{6BC5462C-E63D-4AD3-8A14-6F932F0F9115}" srcOrd="0" destOrd="0" presId="urn:microsoft.com/office/officeart/2005/8/layout/default"/>
    <dgm:cxn modelId="{9BA34887-ABB8-40FA-AC8A-566E4D4C5805}" type="presParOf" srcId="{2B3947B1-94BC-4AF1-9AB0-61F8EB1422AD}" destId="{0FEAB1BC-1875-4030-B6EB-C59F20AADC73}" srcOrd="0" destOrd="0" presId="urn:microsoft.com/office/officeart/2005/8/layout/default"/>
    <dgm:cxn modelId="{AFC3E550-70BB-48C9-B8C9-8154609FD317}" type="presParOf" srcId="{2B3947B1-94BC-4AF1-9AB0-61F8EB1422AD}" destId="{D2E1B198-596F-474C-B666-A2B2D90CB92A}" srcOrd="1" destOrd="0" presId="urn:microsoft.com/office/officeart/2005/8/layout/default"/>
    <dgm:cxn modelId="{A7C325EC-CC9D-4061-B005-22B7BC95BD79}" type="presParOf" srcId="{2B3947B1-94BC-4AF1-9AB0-61F8EB1422AD}" destId="{16B6302E-3819-42DC-9CFD-03BC69133F0D}" srcOrd="2" destOrd="0" presId="urn:microsoft.com/office/officeart/2005/8/layout/default"/>
    <dgm:cxn modelId="{72C3ABEB-EC06-421B-AC7C-757793151C4E}" type="presParOf" srcId="{2B3947B1-94BC-4AF1-9AB0-61F8EB1422AD}" destId="{B2E10067-A925-41C7-B8B6-CA898F27F88F}" srcOrd="3" destOrd="0" presId="urn:microsoft.com/office/officeart/2005/8/layout/default"/>
    <dgm:cxn modelId="{3D5EF176-EF68-462E-9024-AE77EB3FD94F}" type="presParOf" srcId="{2B3947B1-94BC-4AF1-9AB0-61F8EB1422AD}" destId="{4CD908E9-A0AE-4988-8D17-2380ECEFC7E3}" srcOrd="4" destOrd="0" presId="urn:microsoft.com/office/officeart/2005/8/layout/default"/>
    <dgm:cxn modelId="{ED4BBE93-91E9-4AE4-85E4-6A2C28013EC1}" type="presParOf" srcId="{2B3947B1-94BC-4AF1-9AB0-61F8EB1422AD}" destId="{164A8058-A617-434D-91CE-F3C6CB0112E6}" srcOrd="5" destOrd="0" presId="urn:microsoft.com/office/officeart/2005/8/layout/default"/>
    <dgm:cxn modelId="{BE26C320-1F77-46E1-BBF0-F4A31F7C5B2E}" type="presParOf" srcId="{2B3947B1-94BC-4AF1-9AB0-61F8EB1422AD}" destId="{84893EC8-72EC-4671-B210-3C2FAD1560DB}" srcOrd="6" destOrd="0" presId="urn:microsoft.com/office/officeart/2005/8/layout/default"/>
    <dgm:cxn modelId="{31270D11-97E4-4A21-AA74-1C6484EFA75B}" type="presParOf" srcId="{2B3947B1-94BC-4AF1-9AB0-61F8EB1422AD}" destId="{93218D67-51BA-453C-9A52-DCABFD43ECC3}" srcOrd="7" destOrd="0" presId="urn:microsoft.com/office/officeart/2005/8/layout/default"/>
    <dgm:cxn modelId="{21C88EB6-4FF2-4118-90DB-DE55B45CD6E5}" type="presParOf" srcId="{2B3947B1-94BC-4AF1-9AB0-61F8EB1422AD}" destId="{D70B0878-58FD-4D83-B04F-8A02545C862B}" srcOrd="8" destOrd="0" presId="urn:microsoft.com/office/officeart/2005/8/layout/default"/>
    <dgm:cxn modelId="{10592667-CA0E-42AE-9084-948ACECDC990}" type="presParOf" srcId="{2B3947B1-94BC-4AF1-9AB0-61F8EB1422AD}" destId="{0F3A49D7-DD49-46F1-B71A-6609F9060396}" srcOrd="9" destOrd="0" presId="urn:microsoft.com/office/officeart/2005/8/layout/default"/>
    <dgm:cxn modelId="{621DB61A-FD02-4352-9294-C212E9A70791}" type="presParOf" srcId="{2B3947B1-94BC-4AF1-9AB0-61F8EB1422AD}" destId="{88EEF2CF-3CD1-4C22-9FB0-AAA51DF06F9B}" srcOrd="10" destOrd="0" presId="urn:microsoft.com/office/officeart/2005/8/layout/default"/>
    <dgm:cxn modelId="{E0C94751-0862-4A75-9EC2-BE332300E34E}" type="presParOf" srcId="{2B3947B1-94BC-4AF1-9AB0-61F8EB1422AD}" destId="{88DEB0CE-6AB9-4BC2-B3AC-D6EF1AEC4EB0}" srcOrd="11" destOrd="0" presId="urn:microsoft.com/office/officeart/2005/8/layout/default"/>
    <dgm:cxn modelId="{0946271A-A9A1-4269-9E80-DC9C5401C956}" type="presParOf" srcId="{2B3947B1-94BC-4AF1-9AB0-61F8EB1422AD}" destId="{E9CC1295-5786-4C60-9E77-DA8EBEEC19DA}" srcOrd="12" destOrd="0" presId="urn:microsoft.com/office/officeart/2005/8/layout/default"/>
    <dgm:cxn modelId="{3099ED6F-73A9-4669-B3E3-BDBBAE2851B9}" type="presParOf" srcId="{2B3947B1-94BC-4AF1-9AB0-61F8EB1422AD}" destId="{F13D0B9E-610F-4754-B431-D9008D5147A2}" srcOrd="13" destOrd="0" presId="urn:microsoft.com/office/officeart/2005/8/layout/default"/>
    <dgm:cxn modelId="{8ADF6C9A-8F7A-47B2-B463-87B4D245CD04}" type="presParOf" srcId="{2B3947B1-94BC-4AF1-9AB0-61F8EB1422AD}" destId="{6BC5462C-E63D-4AD3-8A14-6F932F0F911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AB1BC-1875-4030-B6EB-C59F20AADC73}">
      <dsp:nvSpPr>
        <dsp:cNvPr id="0" name=""/>
        <dsp:cNvSpPr/>
      </dsp:nvSpPr>
      <dsp:spPr>
        <a:xfrm>
          <a:off x="3132" y="254817"/>
          <a:ext cx="2485010" cy="14910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Why Heart Disease Prediction Matters</a:t>
          </a:r>
          <a:endParaRPr lang="en-US" sz="2000" kern="1200"/>
        </a:p>
      </dsp:txBody>
      <dsp:txXfrm>
        <a:off x="3132" y="254817"/>
        <a:ext cx="2485010" cy="1491006"/>
      </dsp:txXfrm>
    </dsp:sp>
    <dsp:sp modelId="{16B6302E-3819-42DC-9CFD-03BC69133F0D}">
      <dsp:nvSpPr>
        <dsp:cNvPr id="0" name=""/>
        <dsp:cNvSpPr/>
      </dsp:nvSpPr>
      <dsp:spPr>
        <a:xfrm>
          <a:off x="2736644" y="254817"/>
          <a:ext cx="2485010" cy="14910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Heart disease is a leading cause of mortality worldwide.</a:t>
          </a:r>
        </a:p>
      </dsp:txBody>
      <dsp:txXfrm>
        <a:off x="2736644" y="254817"/>
        <a:ext cx="2485010" cy="1491006"/>
      </dsp:txXfrm>
    </dsp:sp>
    <dsp:sp modelId="{4CD908E9-A0AE-4988-8D17-2380ECEFC7E3}">
      <dsp:nvSpPr>
        <dsp:cNvPr id="0" name=""/>
        <dsp:cNvSpPr/>
      </dsp:nvSpPr>
      <dsp:spPr>
        <a:xfrm>
          <a:off x="5470156" y="254817"/>
          <a:ext cx="2485010" cy="14910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Early detection is critical to saving lives and reducing healthcare costs.</a:t>
          </a:r>
        </a:p>
      </dsp:txBody>
      <dsp:txXfrm>
        <a:off x="5470156" y="254817"/>
        <a:ext cx="2485010" cy="1491006"/>
      </dsp:txXfrm>
    </dsp:sp>
    <dsp:sp modelId="{84893EC8-72EC-4671-B210-3C2FAD1560DB}">
      <dsp:nvSpPr>
        <dsp:cNvPr id="0" name=""/>
        <dsp:cNvSpPr/>
      </dsp:nvSpPr>
      <dsp:spPr>
        <a:xfrm>
          <a:off x="8203668" y="254817"/>
          <a:ext cx="2485010" cy="14910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Machine learning provides tools to predict risk factors and enable early interventions.</a:t>
          </a:r>
        </a:p>
      </dsp:txBody>
      <dsp:txXfrm>
        <a:off x="8203668" y="254817"/>
        <a:ext cx="2485010" cy="1491006"/>
      </dsp:txXfrm>
    </dsp:sp>
    <dsp:sp modelId="{D70B0878-58FD-4D83-B04F-8A02545C862B}">
      <dsp:nvSpPr>
        <dsp:cNvPr id="0" name=""/>
        <dsp:cNvSpPr/>
      </dsp:nvSpPr>
      <dsp:spPr>
        <a:xfrm>
          <a:off x="3132" y="1994325"/>
          <a:ext cx="2485010" cy="14910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Goals of the Project</a:t>
          </a:r>
          <a:endParaRPr lang="en-US" sz="2000" kern="1200"/>
        </a:p>
      </dsp:txBody>
      <dsp:txXfrm>
        <a:off x="3132" y="1994325"/>
        <a:ext cx="2485010" cy="1491006"/>
      </dsp:txXfrm>
    </dsp:sp>
    <dsp:sp modelId="{88EEF2CF-3CD1-4C22-9FB0-AAA51DF06F9B}">
      <dsp:nvSpPr>
        <dsp:cNvPr id="0" name=""/>
        <dsp:cNvSpPr/>
      </dsp:nvSpPr>
      <dsp:spPr>
        <a:xfrm>
          <a:off x="2736644" y="1994325"/>
          <a:ext cx="2485010" cy="14910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 predictive models for heart disease risk.</a:t>
          </a:r>
        </a:p>
      </dsp:txBody>
      <dsp:txXfrm>
        <a:off x="2736644" y="1994325"/>
        <a:ext cx="2485010" cy="1491006"/>
      </dsp:txXfrm>
    </dsp:sp>
    <dsp:sp modelId="{E9CC1295-5786-4C60-9E77-DA8EBEEC19DA}">
      <dsp:nvSpPr>
        <dsp:cNvPr id="0" name=""/>
        <dsp:cNvSpPr/>
      </dsp:nvSpPr>
      <dsp:spPr>
        <a:xfrm>
          <a:off x="5470156" y="1994325"/>
          <a:ext cx="2485010" cy="14910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key health indicators as risk factors.</a:t>
          </a:r>
        </a:p>
      </dsp:txBody>
      <dsp:txXfrm>
        <a:off x="5470156" y="1994325"/>
        <a:ext cx="2485010" cy="1491006"/>
      </dsp:txXfrm>
    </dsp:sp>
    <dsp:sp modelId="{6BC5462C-E63D-4AD3-8A14-6F932F0F9115}">
      <dsp:nvSpPr>
        <dsp:cNvPr id="0" name=""/>
        <dsp:cNvSpPr/>
      </dsp:nvSpPr>
      <dsp:spPr>
        <a:xfrm>
          <a:off x="8203668" y="1994325"/>
          <a:ext cx="2485010" cy="14910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 interpretable results for clinicians to make</a:t>
          </a:r>
          <a:r>
            <a:rPr lang="en-US" sz="2000" kern="1200">
              <a:latin typeface="Univers Condensed"/>
            </a:rPr>
            <a:t> healthcare</a:t>
          </a:r>
          <a:r>
            <a:rPr lang="en-US" sz="2000" kern="1200"/>
            <a:t> decisions.</a:t>
          </a:r>
        </a:p>
      </dsp:txBody>
      <dsp:txXfrm>
        <a:off x="8203668" y="1994325"/>
        <a:ext cx="2485010" cy="1491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7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1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bot and a hand touching a human heart&#10;&#10;Description automatically generated">
            <a:extLst>
              <a:ext uri="{FF2B5EF4-FFF2-40B4-BE49-F238E27FC236}">
                <a16:creationId xmlns:a16="http://schemas.microsoft.com/office/drawing/2014/main" id="{43177A2C-ED1A-8FF1-1BD2-25D7BEC5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94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25926-AFCF-CCE9-7C42-244360F04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Disease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27396-48D5-856D-F5EC-D36EE792D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Heart disease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6E712A-27EA-A400-E892-159AA0967C53}"/>
              </a:ext>
            </a:extLst>
          </p:cNvPr>
          <p:cNvSpPr txBox="1"/>
          <p:nvPr/>
        </p:nvSpPr>
        <p:spPr>
          <a:xfrm>
            <a:off x="7269581" y="6454672"/>
            <a:ext cx="492241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Done by: Rahma Semma &amp; Nishtha Sharma</a:t>
            </a:r>
          </a:p>
        </p:txBody>
      </p:sp>
    </p:spTree>
    <p:extLst>
      <p:ext uri="{BB962C8B-B14F-4D97-AF65-F5344CB8AC3E}">
        <p14:creationId xmlns:p14="http://schemas.microsoft.com/office/powerpoint/2010/main" val="421473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87350-C9E1-BE13-2C84-C3931D82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 b="1"/>
              <a:t>Model Training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36AA-EBE1-E9E6-5022-D09594F0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/>
              <a:t>Splitting Dataset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Dataset was split into training (80%) and testing (20%) sets.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Standardization applied to ensure equal scales for features.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/>
              <a:t>Algorithms Trained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Logistic Regression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Random Forest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Support Vector Machine (SVM)</a:t>
            </a:r>
            <a:endParaRPr lang="en-US" sz="1700"/>
          </a:p>
          <a:p>
            <a:pPr marL="0" indent="0">
              <a:lnSpc>
                <a:spcPct val="100000"/>
              </a:lnSpc>
              <a:buNone/>
            </a:pPr>
            <a:r>
              <a:rPr lang="en-US" sz="1700" b="1">
                <a:ea typeface="+mn-lt"/>
                <a:cs typeface="+mn-lt"/>
              </a:rPr>
              <a:t>Why These Models?</a:t>
            </a:r>
            <a:r>
              <a:rPr lang="en-US" sz="1700">
                <a:ea typeface="+mn-lt"/>
                <a:cs typeface="+mn-lt"/>
              </a:rPr>
              <a:t>: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Logistic Regression: Baseline model for comparison.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Random Forest: Handles non-linear relationships and provides feature importance.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SVM: Effective for smaller datasets.</a:t>
            </a: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</p:txBody>
      </p:sp>
      <p:cxnSp>
        <p:nvCxnSpPr>
          <p:cNvPr id="11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4BB8037-58D5-4E1D-D874-B7C0BC17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4968310"/>
            <a:ext cx="5138688" cy="11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9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ACE7D-855A-E0C4-BDEB-AA048E66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b="1"/>
              <a:t>Model Training and Evaluation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85E0-6BF4-5793-45F3-1030D6BA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Algorithms Used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b="1" dirty="0">
                <a:ea typeface="+mn-lt"/>
                <a:cs typeface="+mn-lt"/>
              </a:rPr>
              <a:t>Random Forest</a:t>
            </a:r>
            <a:r>
              <a:rPr lang="en-US" sz="1700" dirty="0">
                <a:ea typeface="+mn-lt"/>
                <a:cs typeface="+mn-lt"/>
              </a:rPr>
              <a:t>: A robust, ensemble-based method.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b="1" dirty="0" err="1">
                <a:ea typeface="+mn-lt"/>
                <a:cs typeface="+mn-lt"/>
              </a:rPr>
              <a:t>LightGBM</a:t>
            </a:r>
            <a:r>
              <a:rPr lang="en-US" sz="1700" dirty="0">
                <a:ea typeface="+mn-lt"/>
                <a:cs typeface="+mn-lt"/>
              </a:rPr>
              <a:t>: Gradient boosting optimized for performance and speed.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Evaluation Metric</a:t>
            </a:r>
            <a:r>
              <a:rPr lang="en-US" sz="1700" dirty="0"/>
              <a:t>: AUC-ROC Score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ea typeface="+mn-lt"/>
                <a:cs typeface="+mn-lt"/>
              </a:rPr>
              <a:t>Random Forest</a:t>
            </a:r>
            <a:r>
              <a:rPr lang="en-US" sz="1700" dirty="0">
                <a:ea typeface="+mn-lt"/>
                <a:cs typeface="+mn-lt"/>
              </a:rPr>
              <a:t>: 0.85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b="1" dirty="0" err="1">
                <a:ea typeface="+mn-lt"/>
                <a:cs typeface="+mn-lt"/>
              </a:rPr>
              <a:t>LightGBM</a:t>
            </a:r>
            <a:r>
              <a:rPr lang="en-US" sz="1700" dirty="0">
                <a:ea typeface="+mn-lt"/>
                <a:cs typeface="+mn-lt"/>
              </a:rPr>
              <a:t>: 0.88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ea typeface="+mn-lt"/>
                <a:cs typeface="+mn-lt"/>
              </a:rPr>
              <a:t>Key Insight</a:t>
            </a:r>
            <a:r>
              <a:rPr lang="en-US" sz="1700" dirty="0">
                <a:ea typeface="+mn-lt"/>
                <a:cs typeface="+mn-lt"/>
              </a:rPr>
              <a:t>: </a:t>
            </a:r>
            <a:r>
              <a:rPr lang="en-US" sz="1700" dirty="0" err="1">
                <a:ea typeface="+mn-lt"/>
                <a:cs typeface="+mn-lt"/>
              </a:rPr>
              <a:t>LightGBM</a:t>
            </a:r>
            <a:r>
              <a:rPr lang="en-US" sz="1700" dirty="0">
                <a:ea typeface="+mn-lt"/>
                <a:cs typeface="+mn-lt"/>
              </a:rPr>
              <a:t> slightly outperformed Random Forest, demonstrating better predictive accuracy.</a:t>
            </a: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with a blue line and a red line&#10;&#10;Description automatically generated">
            <a:extLst>
              <a:ext uri="{FF2B5EF4-FFF2-40B4-BE49-F238E27FC236}">
                <a16:creationId xmlns:a16="http://schemas.microsoft.com/office/drawing/2014/main" id="{90200366-8AF8-F21B-210A-9715EF50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" y="1885357"/>
            <a:ext cx="6291644" cy="41115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639B0-3DF0-37A1-B735-DFA4D0CA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Model Interpretability with SHAP</a:t>
            </a:r>
            <a:endParaRPr lang="en-US" sz="3700"/>
          </a:p>
          <a:p>
            <a:pPr>
              <a:lnSpc>
                <a:spcPct val="90000"/>
              </a:lnSpc>
            </a:pP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D889-B81F-A39C-2BD1-CD241027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/>
              <a:t>What is SHAP?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SHAP (</a:t>
            </a:r>
            <a:r>
              <a:rPr lang="en-US" sz="1700" err="1">
                <a:ea typeface="+mn-lt"/>
                <a:cs typeface="+mn-lt"/>
              </a:rPr>
              <a:t>SHapley</a:t>
            </a:r>
            <a:r>
              <a:rPr lang="en-US" sz="1700">
                <a:ea typeface="+mn-lt"/>
                <a:cs typeface="+mn-lt"/>
              </a:rPr>
              <a:t> Additive </a:t>
            </a:r>
            <a:r>
              <a:rPr lang="en-US" sz="1700" err="1">
                <a:ea typeface="+mn-lt"/>
                <a:cs typeface="+mn-lt"/>
              </a:rPr>
              <a:t>exPlanations</a:t>
            </a:r>
            <a:r>
              <a:rPr lang="en-US" sz="1700">
                <a:ea typeface="+mn-lt"/>
                <a:cs typeface="+mn-lt"/>
              </a:rPr>
              <a:t>) explains each feature’s contribution to the model’s prediction.</a:t>
            </a:r>
            <a:endParaRPr lang="en-US" sz="1700"/>
          </a:p>
          <a:p>
            <a:pPr marL="0" indent="0">
              <a:lnSpc>
                <a:spcPct val="100000"/>
              </a:lnSpc>
              <a:buNone/>
            </a:pPr>
            <a:r>
              <a:rPr lang="en-US" sz="1700" b="1"/>
              <a:t>Top Features Identified by SHAP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Age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Systolic Blood Pressure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Total Cholesterol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Glucose</a:t>
            </a:r>
            <a:endParaRPr lang="en-US" sz="1700"/>
          </a:p>
          <a:p>
            <a:pPr marL="0" indent="0">
              <a:lnSpc>
                <a:spcPct val="100000"/>
              </a:lnSpc>
              <a:buNone/>
            </a:pPr>
            <a:r>
              <a:rPr lang="en-US" sz="1700" b="1">
                <a:ea typeface="+mn-lt"/>
                <a:cs typeface="+mn-lt"/>
              </a:rPr>
              <a:t>Why SHAP Matters</a:t>
            </a:r>
            <a:r>
              <a:rPr lang="en-US" sz="1700">
                <a:ea typeface="+mn-lt"/>
                <a:cs typeface="+mn-lt"/>
              </a:rPr>
              <a:t>: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Enhances transparency by explaining how features impact predictions.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Helps doctors focus on key risk factors for better patient care.</a:t>
            </a: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</p:txBody>
      </p:sp>
      <p:cxnSp>
        <p:nvCxnSpPr>
          <p:cNvPr id="31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90ED14F-0044-F8CC-9D13-CB3AA7A6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3278276"/>
            <a:ext cx="5138688" cy="28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A893-2C66-CEA3-5F84-94498D98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Insights and Real-World Impact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24B2-3F97-047B-49CA-187D0466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8967"/>
            <a:ext cx="10691265" cy="37398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Takeaways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Top Predictors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Age, blood pressure, cholesterol, and glucose are critical for heart disease prediction.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Model Performance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 err="1">
                <a:ea typeface="+mn-lt"/>
                <a:cs typeface="+mn-lt"/>
              </a:rPr>
              <a:t>LightGBM</a:t>
            </a:r>
            <a:r>
              <a:rPr lang="en-US" dirty="0">
                <a:ea typeface="+mn-lt"/>
                <a:cs typeface="+mn-lt"/>
              </a:rPr>
              <a:t> achieved the highest accuracy (AUC-ROC = 0.88).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Impact for Doctors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Accurate predictions enable early identification of high-risk patients.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Transparent SHAP results allow for clear communication of risks to patients.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Models can be easily integrated into clinical workflows for insights.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EB7854-967D-F256-C45C-045120DE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b="1"/>
              <a:t>Introduction</a:t>
            </a:r>
            <a:endParaRPr lang="en-US"/>
          </a:p>
          <a:p>
            <a:endParaRPr lang="en-US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0B693455-B4C1-68A4-A30B-67980D3A6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12741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46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black and white list&#10;&#10;Description automatically generated">
            <a:extLst>
              <a:ext uri="{FF2B5EF4-FFF2-40B4-BE49-F238E27FC236}">
                <a16:creationId xmlns:a16="http://schemas.microsoft.com/office/drawing/2014/main" id="{9D5A09C5-C590-791A-3F65-25116EBD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3" r="2" b="2"/>
          <a:stretch/>
        </p:blipFill>
        <p:spPr>
          <a:xfrm>
            <a:off x="709872" y="731519"/>
            <a:ext cx="4976888" cy="5437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CAF9F-4D90-0917-1ECB-96217555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 b="1" dirty="0"/>
              <a:t>Dataset Overview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697E-1B28-09B8-2547-32F21DE0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 dirty="0"/>
              <a:t>Framingham Heart Study Dataset</a:t>
            </a:r>
            <a:endParaRPr lang="en-US" sz="1900" dirty="0"/>
          </a:p>
          <a:p>
            <a:r>
              <a:rPr lang="en-US" sz="1900" b="1" dirty="0">
                <a:ea typeface="+mn-lt"/>
                <a:cs typeface="+mn-lt"/>
              </a:rPr>
              <a:t>Source</a:t>
            </a:r>
            <a:r>
              <a:rPr lang="en-US" sz="1900" dirty="0">
                <a:ea typeface="+mn-lt"/>
                <a:cs typeface="+mn-lt"/>
              </a:rPr>
              <a:t>: The Framingham Heart Study, a landmark epidemiological study in cardiovascular disease.</a:t>
            </a:r>
            <a:endParaRPr lang="en-US" sz="1900" dirty="0"/>
          </a:p>
          <a:p>
            <a:r>
              <a:rPr lang="en-US" sz="1900" b="1" dirty="0">
                <a:ea typeface="+mn-lt"/>
                <a:cs typeface="+mn-lt"/>
              </a:rPr>
              <a:t>Size</a:t>
            </a:r>
            <a:r>
              <a:rPr lang="en-US" sz="1900" dirty="0">
                <a:ea typeface="+mn-lt"/>
                <a:cs typeface="+mn-lt"/>
              </a:rPr>
              <a:t>: 4,240 observations with 16 variables.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46D5C0BE-0E60-7A43-059F-A20B1963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23" b="-3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1CCBD-B269-2A3E-B1BC-ADA76FFE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 b="1"/>
              <a:t>Data Preprocessing</a:t>
            </a:r>
            <a:endParaRPr lang="en-US" sz="3600"/>
          </a:p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80CF-36CC-65B9-3AB5-F1898590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Steps Taken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Handling Missing Data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12.74% of the data was missing (primarily in </a:t>
            </a:r>
            <a:r>
              <a:rPr lang="en-US" sz="1400" dirty="0">
                <a:latin typeface="Consolas"/>
              </a:rPr>
              <a:t>glucose</a:t>
            </a:r>
            <a:r>
              <a:rPr lang="en-US" sz="1400" dirty="0">
                <a:ea typeface="+mn-lt"/>
                <a:cs typeface="+mn-lt"/>
              </a:rPr>
              <a:t>).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Glucose was retained due to its clinical importance as a predictor of heart disease.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Standardization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Features like </a:t>
            </a:r>
            <a:r>
              <a:rPr lang="en-US" sz="1400" dirty="0">
                <a:latin typeface="Consolas"/>
              </a:rPr>
              <a:t>age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latin typeface="Consolas"/>
              </a:rPr>
              <a:t>totChol</a:t>
            </a:r>
            <a:r>
              <a:rPr lang="en-US" sz="1400" dirty="0">
                <a:ea typeface="+mn-lt"/>
                <a:cs typeface="+mn-lt"/>
              </a:rPr>
              <a:t>, and </a:t>
            </a:r>
            <a:r>
              <a:rPr lang="en-US" sz="1400" dirty="0">
                <a:latin typeface="Consolas"/>
              </a:rPr>
              <a:t>glucose</a:t>
            </a:r>
            <a:r>
              <a:rPr lang="en-US" sz="1400" dirty="0">
                <a:ea typeface="+mn-lt"/>
                <a:cs typeface="+mn-lt"/>
              </a:rPr>
              <a:t> were standardized using </a:t>
            </a:r>
            <a:r>
              <a:rPr lang="en-US" sz="1400" dirty="0" err="1">
                <a:latin typeface="Consolas"/>
              </a:rPr>
              <a:t>StandardScaler</a:t>
            </a:r>
            <a:r>
              <a:rPr lang="en-US" sz="1400" dirty="0">
                <a:latin typeface="Consolas"/>
              </a:rPr>
              <a:t>.</a:t>
            </a:r>
            <a:endParaRPr lang="en-US" sz="14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Why These Steps?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Clean and standardized data ensures models perform accurately.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Retaining critical variables like </a:t>
            </a:r>
            <a:r>
              <a:rPr lang="en-US" sz="1400" dirty="0">
                <a:latin typeface="Consolas"/>
              </a:rPr>
              <a:t>glucose</a:t>
            </a:r>
            <a:r>
              <a:rPr lang="en-US" sz="1400" dirty="0">
                <a:ea typeface="+mn-lt"/>
                <a:cs typeface="+mn-lt"/>
              </a:rPr>
              <a:t> aligns with real-world medical relevance.</a:t>
            </a:r>
            <a:endParaRPr lang="en-US" sz="1400" dirty="0"/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7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D9041-839E-0915-C6D1-2A3D6BE3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 sz="3600" b="1"/>
              <a:t>Heatmap Interpretation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AA189B-DE46-38A7-EE2C-B2422B0A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/>
              <a:t>Visualizing Correlations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heatmap highlights the relationships between features and the target variable, </a:t>
            </a:r>
            <a:r>
              <a:rPr lang="en-US" b="1" err="1">
                <a:ea typeface="+mn-lt"/>
                <a:cs typeface="+mn-lt"/>
              </a:rPr>
              <a:t>TenYearCHD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Darker shades indicate stronger positive correlations.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r>
              <a:rPr lang="en-US" b="1">
                <a:ea typeface="+mn-lt"/>
                <a:cs typeface="+mn-lt"/>
              </a:rPr>
              <a:t>Strong Predictors of Heart Disease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Age</a:t>
            </a:r>
            <a:r>
              <a:rPr lang="en-US">
                <a:ea typeface="+mn-lt"/>
                <a:cs typeface="+mn-lt"/>
              </a:rPr>
              <a:t>: (0.23): Risk increases with age.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Systolic BP (</a:t>
            </a:r>
            <a:r>
              <a:rPr lang="en-US" b="1" err="1">
                <a:ea typeface="+mn-lt"/>
                <a:cs typeface="+mn-lt"/>
              </a:rPr>
              <a:t>sysBP</a:t>
            </a:r>
            <a:r>
              <a:rPr lang="en-US" b="1">
                <a:ea typeface="+mn-lt"/>
                <a:cs typeface="+mn-lt"/>
              </a:rPr>
              <a:t>)</a:t>
            </a:r>
            <a:r>
              <a:rPr lang="en-US">
                <a:ea typeface="+mn-lt"/>
                <a:cs typeface="+mn-lt"/>
              </a:rPr>
              <a:t>: (0.22): High blood pressure is a significant risk factor.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Prevalent Hypertension</a:t>
            </a:r>
            <a:r>
              <a:rPr lang="en-US">
                <a:ea typeface="+mn-lt"/>
                <a:cs typeface="+mn-lt"/>
              </a:rPr>
              <a:t>: (0.18): Hypertensive patients show higher heart disease risk.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Glucose</a:t>
            </a:r>
            <a:r>
              <a:rPr lang="en-US">
                <a:ea typeface="+mn-lt"/>
                <a:cs typeface="+mn-lt"/>
              </a:rPr>
              <a:t>: (0.12): Elevated blood glucose levels are linked to heart disease.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Relationships Between Features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High correlations exist between </a:t>
            </a:r>
            <a:r>
              <a:rPr lang="en-US" b="1" err="1">
                <a:ea typeface="+mn-lt"/>
                <a:cs typeface="+mn-lt"/>
              </a:rPr>
              <a:t>cigsPerDay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 err="1">
                <a:ea typeface="+mn-lt"/>
                <a:cs typeface="+mn-lt"/>
              </a:rPr>
              <a:t>currentSmoker</a:t>
            </a:r>
            <a:r>
              <a:rPr lang="en-US">
                <a:ea typeface="+mn-lt"/>
                <a:cs typeface="+mn-lt"/>
              </a:rPr>
              <a:t> (0.77).</a:t>
            </a:r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Systolic BP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Diastolic BP</a:t>
            </a:r>
            <a:r>
              <a:rPr lang="en-US">
                <a:ea typeface="+mn-lt"/>
                <a:cs typeface="+mn-lt"/>
              </a:rPr>
              <a:t> also show a high correlation (0.79).</a:t>
            </a:r>
            <a:endParaRPr lang="en-US"/>
          </a:p>
          <a:p>
            <a:pPr lvl="1"/>
            <a:endParaRPr lang="en-US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Correlation analysis helps identify the most impactful variables for heart disease prediction.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Reducing multicollinearity improves model performance and interpretability.</a:t>
            </a:r>
            <a:endParaRPr lang="en-US"/>
          </a:p>
          <a:p>
            <a:endParaRPr lang="en-US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21A333-E379-D36A-2FE1-74DB0051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2672080"/>
            <a:ext cx="4504481" cy="34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0D1EE-9D0A-091A-A430-548163F0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b="1"/>
              <a:t>Feature Selection with RFE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A41F-D0AC-0C15-67B1-1FDA6AE7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/>
              <a:t>Recursive Feature Elimination (RFE)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Used Random Forest to rank features based on importance.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RFE selected the top 5 features for the model.</a:t>
            </a:r>
            <a:endParaRPr lang="en-US" sz="1700"/>
          </a:p>
          <a:p>
            <a:pPr marL="0" indent="0">
              <a:lnSpc>
                <a:spcPct val="100000"/>
              </a:lnSpc>
              <a:buNone/>
            </a:pPr>
            <a:r>
              <a:rPr lang="en-US" sz="1700" b="1"/>
              <a:t>Top 5 Features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Age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Total Cholesterol (</a:t>
            </a:r>
            <a:r>
              <a:rPr lang="en-US" sz="1700" b="1" err="1">
                <a:ea typeface="+mn-lt"/>
                <a:cs typeface="+mn-lt"/>
              </a:rPr>
              <a:t>totChol</a:t>
            </a:r>
            <a:r>
              <a:rPr lang="en-US" sz="1700" b="1">
                <a:ea typeface="+mn-lt"/>
                <a:cs typeface="+mn-lt"/>
              </a:rPr>
              <a:t>)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Cigarettes Per Day (</a:t>
            </a:r>
            <a:r>
              <a:rPr lang="en-US" sz="1700" b="1" err="1">
                <a:ea typeface="+mn-lt"/>
                <a:cs typeface="+mn-lt"/>
              </a:rPr>
              <a:t>cigsPerDay</a:t>
            </a:r>
            <a:r>
              <a:rPr lang="en-US" sz="1700" b="1">
                <a:ea typeface="+mn-lt"/>
                <a:cs typeface="+mn-lt"/>
              </a:rPr>
              <a:t>)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Glucose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Systolic Blood Pressure (</a:t>
            </a:r>
            <a:r>
              <a:rPr lang="en-US" sz="1700" b="1" err="1">
                <a:ea typeface="+mn-lt"/>
                <a:cs typeface="+mn-lt"/>
              </a:rPr>
              <a:t>sysBP</a:t>
            </a:r>
            <a:r>
              <a:rPr lang="en-US" sz="1700" b="1">
                <a:ea typeface="+mn-lt"/>
                <a:cs typeface="+mn-lt"/>
              </a:rPr>
              <a:t>)</a:t>
            </a: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5B1CFAD-6567-2C54-DBE2-D77BDC9C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305029"/>
            <a:ext cx="6072188" cy="370403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8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7CD55-7872-03AB-8986-ADFD251D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/>
              <a:t>Visualizing Age and Cholesterol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This scatter plot shows the relationship between </a:t>
            </a:r>
            <a:r>
              <a:rPr lang="en-US" sz="1300" b="1">
                <a:ea typeface="+mn-lt"/>
                <a:cs typeface="+mn-lt"/>
              </a:rPr>
              <a:t>age</a:t>
            </a:r>
            <a:r>
              <a:rPr lang="en-US" sz="1300">
                <a:ea typeface="+mn-lt"/>
                <a:cs typeface="+mn-lt"/>
              </a:rPr>
              <a:t> and </a:t>
            </a:r>
            <a:r>
              <a:rPr lang="en-US" sz="1300" b="1">
                <a:ea typeface="+mn-lt"/>
                <a:cs typeface="+mn-lt"/>
              </a:rPr>
              <a:t>total cholesterol</a:t>
            </a:r>
            <a:r>
              <a:rPr lang="en-US" sz="1300">
                <a:ea typeface="+mn-lt"/>
                <a:cs typeface="+mn-lt"/>
              </a:rPr>
              <a:t> levels.</a:t>
            </a:r>
            <a:endParaRPr lang="en-US" sz="1300"/>
          </a:p>
          <a:p>
            <a:pPr lvl="1">
              <a:lnSpc>
                <a:spcPct val="100000"/>
              </a:lnSpc>
            </a:pPr>
            <a:r>
              <a:rPr lang="en-US" sz="1300" b="1">
                <a:ea typeface="+mn-lt"/>
                <a:cs typeface="+mn-lt"/>
              </a:rPr>
              <a:t>Blue dots</a:t>
            </a:r>
            <a:r>
              <a:rPr lang="en-US" sz="1300">
                <a:ea typeface="+mn-lt"/>
                <a:cs typeface="+mn-lt"/>
              </a:rPr>
              <a:t>: Individuals </a:t>
            </a:r>
            <a:r>
              <a:rPr lang="en-US" sz="1300" b="1">
                <a:ea typeface="+mn-lt"/>
                <a:cs typeface="+mn-lt"/>
              </a:rPr>
              <a:t>at risk</a:t>
            </a:r>
            <a:r>
              <a:rPr lang="en-US" sz="1300">
                <a:ea typeface="+mn-lt"/>
                <a:cs typeface="+mn-lt"/>
              </a:rPr>
              <a:t> of heart disease (Heart Disease Risk = 1).</a:t>
            </a:r>
            <a:endParaRPr lang="en-US" sz="1300"/>
          </a:p>
          <a:p>
            <a:pPr lvl="1">
              <a:lnSpc>
                <a:spcPct val="100000"/>
              </a:lnSpc>
            </a:pPr>
            <a:r>
              <a:rPr lang="en-US" sz="1300" b="1">
                <a:ea typeface="+mn-lt"/>
                <a:cs typeface="+mn-lt"/>
              </a:rPr>
              <a:t>Brown dots</a:t>
            </a:r>
            <a:r>
              <a:rPr lang="en-US" sz="1300">
                <a:ea typeface="+mn-lt"/>
                <a:cs typeface="+mn-lt"/>
              </a:rPr>
              <a:t>: Individuals with </a:t>
            </a:r>
            <a:r>
              <a:rPr lang="en-US" sz="1300" b="1">
                <a:ea typeface="+mn-lt"/>
                <a:cs typeface="+mn-lt"/>
              </a:rPr>
              <a:t>no risk</a:t>
            </a:r>
            <a:r>
              <a:rPr lang="en-US" sz="1300">
                <a:ea typeface="+mn-lt"/>
                <a:cs typeface="+mn-lt"/>
              </a:rPr>
              <a:t> (Heart Disease Risk = 0).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en-US" sz="1300" b="1">
                <a:ea typeface="+mn-lt"/>
                <a:cs typeface="+mn-lt"/>
              </a:rPr>
              <a:t>Cholesterol Levels</a:t>
            </a:r>
            <a:r>
              <a:rPr lang="en-US" sz="1300">
                <a:ea typeface="+mn-lt"/>
                <a:cs typeface="+mn-lt"/>
              </a:rPr>
              <a:t>:</a:t>
            </a:r>
            <a:endParaRPr lang="en-US" sz="1300"/>
          </a:p>
          <a:p>
            <a:pPr lvl="1"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High cholesterol (above 350 mg/dL) is strongly associated with heart disease risk.</a:t>
            </a:r>
            <a:endParaRPr lang="en-US" sz="1300"/>
          </a:p>
          <a:p>
            <a:pPr lvl="1"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Participants with extremely high cholesterol values (&gt; 600 mg/dL) are at significant risk.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en-US" sz="1300" b="1">
                <a:ea typeface="+mn-lt"/>
                <a:cs typeface="+mn-lt"/>
              </a:rPr>
              <a:t>Age Trends</a:t>
            </a:r>
            <a:r>
              <a:rPr lang="en-US" sz="1300">
                <a:ea typeface="+mn-lt"/>
                <a:cs typeface="+mn-lt"/>
              </a:rPr>
              <a:t>:</a:t>
            </a:r>
            <a:endParaRPr lang="en-US" sz="1300"/>
          </a:p>
          <a:p>
            <a:pPr lvl="1"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Older individuals (45+ years) show a higher prevalence of elevated cholesterol levels.</a:t>
            </a:r>
            <a:endParaRPr lang="en-US" sz="1300"/>
          </a:p>
          <a:p>
            <a:pPr lvl="1"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Cholesterol remains an important predictor across all age groups.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en-US" sz="1300" b="1">
                <a:ea typeface="+mn-lt"/>
                <a:cs typeface="+mn-lt"/>
              </a:rPr>
              <a:t>Heart Disease Risk</a:t>
            </a:r>
            <a:r>
              <a:rPr lang="en-US" sz="1300">
                <a:ea typeface="+mn-lt"/>
                <a:cs typeface="+mn-lt"/>
              </a:rPr>
              <a:t>:</a:t>
            </a:r>
            <a:endParaRPr lang="en-US" sz="1300"/>
          </a:p>
          <a:p>
            <a:pPr lvl="1"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Blue dots cluster more around higher cholesterol values, reinforcing cholesterol as a strong risk factor.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The graph highlights the need for routine cholesterol screening, particularly in middle-aged individuals.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en-US" sz="1300">
                <a:ea typeface="+mn-lt"/>
                <a:cs typeface="+mn-lt"/>
              </a:rPr>
              <a:t>Managing cholesterol levels early can reduce heart disease risk.</a:t>
            </a:r>
            <a:endParaRPr lang="en-US" sz="1300"/>
          </a:p>
          <a:p>
            <a:pPr>
              <a:lnSpc>
                <a:spcPct val="100000"/>
              </a:lnSpc>
            </a:pPr>
            <a:endParaRPr lang="en-US" sz="1300"/>
          </a:p>
        </p:txBody>
      </p:sp>
      <p:pic>
        <p:nvPicPr>
          <p:cNvPr id="7" name="Picture 6" descr="A graph of age versus heart disease risk&#10;&#10;Description automatically generated">
            <a:extLst>
              <a:ext uri="{FF2B5EF4-FFF2-40B4-BE49-F238E27FC236}">
                <a16:creationId xmlns:a16="http://schemas.microsoft.com/office/drawing/2014/main" id="{E02153EC-B49C-3C74-8933-489900C2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9" y="1395971"/>
            <a:ext cx="4582238" cy="410452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1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E334163B-4600-AEB6-57E1-03F39616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334"/>
          <a:stretch/>
        </p:blipFill>
        <p:spPr>
          <a:xfrm>
            <a:off x="20" y="10"/>
            <a:ext cx="590225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ABF19-6B60-F130-1459-0C018812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 b="1"/>
              <a:t>Key Correlations with Heart Disease</a:t>
            </a:r>
            <a:endParaRPr lang="en-US"/>
          </a:p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E25D6C-7796-C20D-7368-FE6B2E92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Insights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Age and systolic blood pressure are the strongest predictors of heart disease.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Lifestyle factors like glucose levels, smoking, and BMI also contribute significantly.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Why It Matters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Understanding these correlations helps focus interventions on the most impactful variables.</a:t>
            </a:r>
            <a:endParaRPr lang="en-US"/>
          </a:p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2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age distribution&#10;&#10;Description automatically generated">
            <a:extLst>
              <a:ext uri="{FF2B5EF4-FFF2-40B4-BE49-F238E27FC236}">
                <a16:creationId xmlns:a16="http://schemas.microsoft.com/office/drawing/2014/main" id="{89005891-B45B-98F2-8C99-B2BE234E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65" r="10138" b="1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440A8CDE-4FD7-8A01-B921-75CD1DEB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/>
              <a:t>Young adults (under 45 years) are increasingly at risk due to stress and unhealthy habits in the real world.</a:t>
            </a:r>
          </a:p>
          <a:p>
            <a:r>
              <a:rPr lang="en-US"/>
              <a:t>In this dataset, 6.35% of young adults show a risk of heart disease.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4457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876</Words>
  <Application>Microsoft Macintosh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Consolas</vt:lpstr>
      <vt:lpstr>Univers Condensed</vt:lpstr>
      <vt:lpstr>ChronicleVTI</vt:lpstr>
      <vt:lpstr>Disease Prediction Model</vt:lpstr>
      <vt:lpstr>Introduction </vt:lpstr>
      <vt:lpstr>Dataset Overview </vt:lpstr>
      <vt:lpstr>Data Preprocessing </vt:lpstr>
      <vt:lpstr>Heatmap Interpretation</vt:lpstr>
      <vt:lpstr>Feature Selection with RFE </vt:lpstr>
      <vt:lpstr>PowerPoint Presentation</vt:lpstr>
      <vt:lpstr>Key Correlations with Heart Disease </vt:lpstr>
      <vt:lpstr>PowerPoint Presentation</vt:lpstr>
      <vt:lpstr>Model Training </vt:lpstr>
      <vt:lpstr>Model Training and Evaluation </vt:lpstr>
      <vt:lpstr>Model Interpretability with SHAP </vt:lpstr>
      <vt:lpstr>Key Insights and Real-World Impact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Semma, Rahma</dc:creator>
  <cp:lastModifiedBy>Semma, Rahma</cp:lastModifiedBy>
  <cp:revision>2</cp:revision>
  <dcterms:created xsi:type="dcterms:W3CDTF">2024-12-16T17:50:59Z</dcterms:created>
  <dcterms:modified xsi:type="dcterms:W3CDTF">2024-12-18T22:07:10Z</dcterms:modified>
</cp:coreProperties>
</file>