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56" r:id="rId2"/>
    <p:sldId id="271" r:id="rId3"/>
    <p:sldId id="279" r:id="rId4"/>
    <p:sldId id="28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241" autoAdjust="0"/>
  </p:normalViewPr>
  <p:slideViewPr>
    <p:cSldViewPr snapToGrid="0">
      <p:cViewPr varScale="1">
        <p:scale>
          <a:sx n="79" d="100"/>
          <a:sy n="79" d="100"/>
        </p:scale>
        <p:origin x="773"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3/13/2022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3/13/2022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3/13/2022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err="1">
                <a:solidFill>
                  <a:schemeClr val="bg1"/>
                </a:solidFill>
              </a:rPr>
              <a:t>Metode</a:t>
            </a:r>
            <a:r>
              <a:rPr lang="en-US" sz="4800" dirty="0">
                <a:solidFill>
                  <a:schemeClr val="bg1"/>
                </a:solidFill>
              </a:rPr>
              <a:t> Linear Regression </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id-ID" dirty="0">
                <a:latin typeface="Segoe UI Light" panose="020B0502040204020203" pitchFamily="34" charset="0"/>
                <a:cs typeface="Segoe UI Light" panose="020B0502040204020203" pitchFamily="34" charset="0"/>
              </a:rPr>
              <a:t>Pengertian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1112185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id-ID" sz="1800" dirty="0">
                <a:effectLst/>
                <a:latin typeface="Calibri" panose="020F0502020204030204" pitchFamily="34" charset="0"/>
                <a:ea typeface="Calibri" panose="020F0502020204030204" pitchFamily="34" charset="0"/>
                <a:cs typeface="Calibri" panose="020F0502020204030204" pitchFamily="34" charset="0"/>
              </a:rPr>
              <a:t>Metode Regresi Linear adalah Metode Statistik yang berfungsi untuk menguji sejauh mana hubungan sebab akibat antara Variabel Faktor Penyebab (X) terhadap Variabel Akibatnya. Faktor Penyebab pada umumnya dilambangkan dengan X atau disebut juga dengan Predictor sedangkan Variabel Akibat dilambangkan dengan Y atau disebut juga dengan Response. Regresi Linear Sederhana atau sering disingkat dengan SLR (Simple Linear Regression) juga merupakan salah satu Metode Statistik yang dipergunakan dalam produksi untuk melakukan peramalan ataupun prediksi tentang karakteristik kualitas maupun Kuantitas.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latin typeface="Segoe UI Light" panose="020B0502040204020203" pitchFamily="34" charset="0"/>
                <a:cs typeface="Segoe UI Light" panose="020B0502040204020203" pitchFamily="34" charset="0"/>
              </a:rPr>
              <a:t>Persamaan</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21207" y="1322730"/>
            <a:ext cx="11103346" cy="50872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000" b="1" dirty="0">
                <a:latin typeface="Calibri" panose="020F0502020204030204" pitchFamily="34" charset="0"/>
                <a:cs typeface="Calibri" panose="020F0502020204030204" pitchFamily="34" charset="0"/>
              </a:rPr>
              <a:t>Y = a + </a:t>
            </a:r>
            <a:r>
              <a:rPr lang="en-US" sz="2000" b="1" dirty="0" err="1">
                <a:latin typeface="Calibri" panose="020F0502020204030204" pitchFamily="34" charset="0"/>
                <a:cs typeface="Calibri" panose="020F0502020204030204" pitchFamily="34" charset="0"/>
              </a:rPr>
              <a:t>bX</a:t>
            </a:r>
            <a:endParaRPr lang="en-US" sz="2000" b="1" dirty="0">
              <a:latin typeface="Calibri" panose="020F0502020204030204" pitchFamily="34" charset="0"/>
              <a:cs typeface="Calibri" panose="020F0502020204030204" pitchFamily="34" charset="0"/>
            </a:endParaRPr>
          </a:p>
          <a:p>
            <a:pPr marL="0" indent="0">
              <a:spcAft>
                <a:spcPts val="2000"/>
              </a:spcAft>
              <a:buNone/>
            </a:pPr>
            <a:r>
              <a:rPr lang="en-US" sz="1600" dirty="0">
                <a:latin typeface="Calibri" panose="020F0502020204030204" pitchFamily="34" charset="0"/>
                <a:cs typeface="Calibri" panose="020F0502020204030204" pitchFamily="34" charset="0"/>
              </a:rPr>
              <a:t>Dimana :</a:t>
            </a:r>
          </a:p>
          <a:p>
            <a:pPr marL="0" indent="0">
              <a:spcAft>
                <a:spcPts val="2000"/>
              </a:spcAft>
              <a:buNone/>
            </a:pPr>
            <a:r>
              <a:rPr lang="en-US" sz="1600" dirty="0">
                <a:latin typeface="Calibri" panose="020F0502020204030204" pitchFamily="34" charset="0"/>
                <a:cs typeface="Calibri" panose="020F0502020204030204" pitchFamily="34" charset="0"/>
              </a:rPr>
              <a:t>Y = </a:t>
            </a:r>
            <a:r>
              <a:rPr lang="en-US" sz="1600" dirty="0" err="1">
                <a:latin typeface="Calibri" panose="020F0502020204030204" pitchFamily="34" charset="0"/>
                <a:cs typeface="Calibri" panose="020F0502020204030204" pitchFamily="34" charset="0"/>
              </a:rPr>
              <a:t>Variabel</a:t>
            </a:r>
            <a:r>
              <a:rPr lang="en-US" sz="1600" dirty="0">
                <a:latin typeface="Calibri" panose="020F0502020204030204" pitchFamily="34" charset="0"/>
                <a:cs typeface="Calibri" panose="020F0502020204030204" pitchFamily="34" charset="0"/>
              </a:rPr>
              <a:t> Response atau </a:t>
            </a:r>
            <a:r>
              <a:rPr lang="en-US" sz="1600" dirty="0" err="1">
                <a:latin typeface="Calibri" panose="020F0502020204030204" pitchFamily="34" charset="0"/>
                <a:cs typeface="Calibri" panose="020F0502020204030204" pitchFamily="34" charset="0"/>
              </a:rPr>
              <a:t>Variabel</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Akibat</a:t>
            </a:r>
            <a:r>
              <a:rPr lang="en-US" sz="1600" dirty="0">
                <a:latin typeface="Calibri" panose="020F0502020204030204" pitchFamily="34" charset="0"/>
                <a:cs typeface="Calibri" panose="020F0502020204030204" pitchFamily="34" charset="0"/>
              </a:rPr>
              <a:t> (Dependent)</a:t>
            </a:r>
          </a:p>
          <a:p>
            <a:pPr marL="0" indent="0">
              <a:spcAft>
                <a:spcPts val="2000"/>
              </a:spcAft>
              <a:buNone/>
            </a:pPr>
            <a:r>
              <a:rPr lang="en-US" sz="1600" dirty="0">
                <a:latin typeface="Calibri" panose="020F0502020204030204" pitchFamily="34" charset="0"/>
                <a:cs typeface="Calibri" panose="020F0502020204030204" pitchFamily="34" charset="0"/>
              </a:rPr>
              <a:t>X = </a:t>
            </a:r>
            <a:r>
              <a:rPr lang="en-US" sz="1600" dirty="0" err="1">
                <a:latin typeface="Calibri" panose="020F0502020204030204" pitchFamily="34" charset="0"/>
                <a:cs typeface="Calibri" panose="020F0502020204030204" pitchFamily="34" charset="0"/>
              </a:rPr>
              <a:t>Variabel</a:t>
            </a:r>
            <a:r>
              <a:rPr lang="en-US" sz="1600" dirty="0">
                <a:latin typeface="Calibri" panose="020F0502020204030204" pitchFamily="34" charset="0"/>
                <a:cs typeface="Calibri" panose="020F0502020204030204" pitchFamily="34" charset="0"/>
              </a:rPr>
              <a:t> Predictor atau </a:t>
            </a:r>
            <a:r>
              <a:rPr lang="en-US" sz="1600" dirty="0" err="1">
                <a:latin typeface="Calibri" panose="020F0502020204030204" pitchFamily="34" charset="0"/>
                <a:cs typeface="Calibri" panose="020F0502020204030204" pitchFamily="34" charset="0"/>
              </a:rPr>
              <a:t>Variabel</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Faktor</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Penyebab</a:t>
            </a:r>
            <a:r>
              <a:rPr lang="en-US" sz="1600" dirty="0">
                <a:latin typeface="Calibri" panose="020F0502020204030204" pitchFamily="34" charset="0"/>
                <a:cs typeface="Calibri" panose="020F0502020204030204" pitchFamily="34" charset="0"/>
              </a:rPr>
              <a:t> (Independent)</a:t>
            </a:r>
          </a:p>
          <a:p>
            <a:pPr marL="0" indent="0">
              <a:spcAft>
                <a:spcPts val="2000"/>
              </a:spcAft>
              <a:buNone/>
            </a:pPr>
            <a:r>
              <a:rPr lang="en-US" sz="1600" dirty="0">
                <a:latin typeface="Calibri" panose="020F0502020204030204" pitchFamily="34" charset="0"/>
                <a:cs typeface="Calibri" panose="020F0502020204030204" pitchFamily="34" charset="0"/>
              </a:rPr>
              <a:t>a = </a:t>
            </a:r>
            <a:r>
              <a:rPr lang="en-US" sz="1600" dirty="0" err="1">
                <a:latin typeface="Calibri" panose="020F0502020204030204" pitchFamily="34" charset="0"/>
                <a:cs typeface="Calibri" panose="020F0502020204030204" pitchFamily="34" charset="0"/>
              </a:rPr>
              <a:t>konstanta</a:t>
            </a:r>
            <a:endParaRPr lang="en-US" sz="1600" dirty="0">
              <a:latin typeface="Calibri" panose="020F0502020204030204" pitchFamily="34" charset="0"/>
              <a:cs typeface="Calibri" panose="020F0502020204030204" pitchFamily="34" charset="0"/>
            </a:endParaRPr>
          </a:p>
          <a:p>
            <a:pPr marL="0" indent="0">
              <a:spcAft>
                <a:spcPts val="2000"/>
              </a:spcAft>
              <a:buNone/>
            </a:pPr>
            <a:r>
              <a:rPr lang="en-US" sz="1600" dirty="0">
                <a:latin typeface="Calibri" panose="020F0502020204030204" pitchFamily="34" charset="0"/>
                <a:cs typeface="Calibri" panose="020F0502020204030204" pitchFamily="34" charset="0"/>
              </a:rPr>
              <a:t>b = </a:t>
            </a:r>
            <a:r>
              <a:rPr lang="en-US" sz="1600" dirty="0" err="1">
                <a:latin typeface="Calibri" panose="020F0502020204030204" pitchFamily="34" charset="0"/>
                <a:cs typeface="Calibri" panose="020F0502020204030204" pitchFamily="34" charset="0"/>
              </a:rPr>
              <a:t>koefisien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regresi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kemiringan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besaran</a:t>
            </a:r>
            <a:r>
              <a:rPr lang="en-US" sz="1600" dirty="0">
                <a:latin typeface="Calibri" panose="020F0502020204030204" pitchFamily="34" charset="0"/>
                <a:cs typeface="Calibri" panose="020F0502020204030204" pitchFamily="34" charset="0"/>
              </a:rPr>
              <a:t> Response yang </a:t>
            </a:r>
            <a:r>
              <a:rPr lang="en-US" sz="1600" dirty="0" err="1">
                <a:latin typeface="Calibri" panose="020F0502020204030204" pitchFamily="34" charset="0"/>
                <a:cs typeface="Calibri" panose="020F0502020204030204" pitchFamily="34" charset="0"/>
              </a:rPr>
              <a:t>ditimbulkan</a:t>
            </a:r>
            <a:r>
              <a:rPr lang="en-US" sz="1600" dirty="0">
                <a:latin typeface="Calibri" panose="020F0502020204030204" pitchFamily="34" charset="0"/>
                <a:cs typeface="Calibri" panose="020F0502020204030204" pitchFamily="34" charset="0"/>
              </a:rPr>
              <a:t> oleh Predictor.</a:t>
            </a:r>
          </a:p>
          <a:p>
            <a:pPr marL="0" indent="0">
              <a:spcAft>
                <a:spcPts val="2000"/>
              </a:spcAft>
              <a:buNone/>
            </a:pPr>
            <a:r>
              <a:rPr lang="en-US" sz="1600" dirty="0">
                <a:latin typeface="Calibri" panose="020F0502020204030204" pitchFamily="34" charset="0"/>
                <a:cs typeface="Calibri" panose="020F0502020204030204" pitchFamily="34" charset="0"/>
              </a:rPr>
              <a:t>Nilai-</a:t>
            </a:r>
            <a:r>
              <a:rPr lang="en-US" sz="1600" dirty="0" err="1">
                <a:latin typeface="Calibri" panose="020F0502020204030204" pitchFamily="34" charset="0"/>
                <a:cs typeface="Calibri" panose="020F0502020204030204" pitchFamily="34" charset="0"/>
              </a:rPr>
              <a:t>nilai</a:t>
            </a:r>
            <a:r>
              <a:rPr lang="en-US" sz="1600" dirty="0">
                <a:latin typeface="Calibri" panose="020F0502020204030204" pitchFamily="34" charset="0"/>
                <a:cs typeface="Calibri" panose="020F0502020204030204" pitchFamily="34" charset="0"/>
              </a:rPr>
              <a:t> a dan b dapat </a:t>
            </a:r>
            <a:r>
              <a:rPr lang="en-US" sz="1600" dirty="0" err="1">
                <a:latin typeface="Calibri" panose="020F0502020204030204" pitchFamily="34" charset="0"/>
                <a:cs typeface="Calibri" panose="020F0502020204030204" pitchFamily="34" charset="0"/>
              </a:rPr>
              <a:t>dihitung</a:t>
            </a:r>
            <a:r>
              <a:rPr lang="en-US" sz="1600" dirty="0">
                <a:latin typeface="Calibri" panose="020F0502020204030204" pitchFamily="34" charset="0"/>
                <a:cs typeface="Calibri" panose="020F0502020204030204" pitchFamily="34" charset="0"/>
              </a:rPr>
              <a:t> dengan </a:t>
            </a:r>
            <a:r>
              <a:rPr lang="en-US" sz="1600" dirty="0" err="1">
                <a:latin typeface="Calibri" panose="020F0502020204030204" pitchFamily="34" charset="0"/>
                <a:cs typeface="Calibri" panose="020F0502020204030204" pitchFamily="34" charset="0"/>
              </a:rPr>
              <a:t>menggunakan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Rumus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dibawah</a:t>
            </a:r>
            <a:r>
              <a:rPr lang="en-US" sz="1600" dirty="0">
                <a:latin typeface="Calibri" panose="020F0502020204030204" pitchFamily="34" charset="0"/>
                <a:cs typeface="Calibri" panose="020F0502020204030204" pitchFamily="34" charset="0"/>
              </a:rPr>
              <a:t> ini :</a:t>
            </a:r>
          </a:p>
          <a:p>
            <a:pPr marL="0" indent="0">
              <a:spcAft>
                <a:spcPts val="2000"/>
              </a:spcAft>
              <a:buNone/>
            </a:pPr>
            <a:r>
              <a:rPr lang="en-US" sz="1600" dirty="0">
                <a:latin typeface="Calibri" panose="020F0502020204030204" pitchFamily="34" charset="0"/>
                <a:cs typeface="Calibri" panose="020F0502020204030204" pitchFamily="34" charset="0"/>
              </a:rPr>
              <a:t>a =   (</a:t>
            </a:r>
            <a:r>
              <a:rPr lang="el-GR" sz="1600" dirty="0">
                <a:latin typeface="Calibri" panose="020F0502020204030204" pitchFamily="34" charset="0"/>
                <a:cs typeface="Calibri" panose="020F0502020204030204" pitchFamily="34" charset="0"/>
              </a:rPr>
              <a:t>Σ</a:t>
            </a:r>
            <a:r>
              <a:rPr lang="en-US" sz="1600" dirty="0">
                <a:latin typeface="Calibri" panose="020F0502020204030204" pitchFamily="34" charset="0"/>
                <a:cs typeface="Calibri" panose="020F0502020204030204" pitchFamily="34" charset="0"/>
              </a:rPr>
              <a:t>y) (</a:t>
            </a:r>
            <a:r>
              <a:rPr lang="el-GR" sz="1600" dirty="0">
                <a:latin typeface="Calibri" panose="020F0502020204030204" pitchFamily="34" charset="0"/>
                <a:cs typeface="Calibri" panose="020F0502020204030204" pitchFamily="34" charset="0"/>
              </a:rPr>
              <a:t>Σ</a:t>
            </a:r>
            <a:r>
              <a:rPr lang="en-US" sz="1600" dirty="0">
                <a:latin typeface="Calibri" panose="020F0502020204030204" pitchFamily="34" charset="0"/>
                <a:cs typeface="Calibri" panose="020F0502020204030204" pitchFamily="34" charset="0"/>
              </a:rPr>
              <a:t>x²) – (</a:t>
            </a:r>
            <a:r>
              <a:rPr lang="el-GR" sz="1600" dirty="0">
                <a:latin typeface="Calibri" panose="020F0502020204030204" pitchFamily="34" charset="0"/>
                <a:cs typeface="Calibri" panose="020F0502020204030204" pitchFamily="34" charset="0"/>
              </a:rPr>
              <a:t>Σ</a:t>
            </a:r>
            <a:r>
              <a:rPr lang="en-US" sz="1600" dirty="0">
                <a:latin typeface="Calibri" panose="020F0502020204030204" pitchFamily="34" charset="0"/>
                <a:cs typeface="Calibri" panose="020F0502020204030204" pitchFamily="34" charset="0"/>
              </a:rPr>
              <a:t>x) (</a:t>
            </a:r>
            <a:r>
              <a:rPr lang="el-GR" sz="1600" dirty="0">
                <a:latin typeface="Calibri" panose="020F0502020204030204" pitchFamily="34" charset="0"/>
                <a:cs typeface="Calibri" panose="020F0502020204030204" pitchFamily="34" charset="0"/>
              </a:rPr>
              <a:t>Σ</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a:t>
            </a:r>
          </a:p>
          <a:p>
            <a:pPr marL="0" indent="0">
              <a:spcAft>
                <a:spcPts val="2000"/>
              </a:spcAft>
              <a:buNone/>
            </a:pPr>
            <a:r>
              <a:rPr lang="en-US" sz="1600" dirty="0">
                <a:latin typeface="Calibri" panose="020F0502020204030204" pitchFamily="34" charset="0"/>
                <a:cs typeface="Calibri" panose="020F0502020204030204" pitchFamily="34" charset="0"/>
              </a:rPr>
              <a:t>.                n(</a:t>
            </a:r>
            <a:r>
              <a:rPr lang="el-GR" sz="1600" dirty="0">
                <a:latin typeface="Calibri" panose="020F0502020204030204" pitchFamily="34" charset="0"/>
                <a:cs typeface="Calibri" panose="020F0502020204030204" pitchFamily="34" charset="0"/>
              </a:rPr>
              <a:t>Σ</a:t>
            </a:r>
            <a:r>
              <a:rPr lang="en-US" sz="1600" dirty="0">
                <a:latin typeface="Calibri" panose="020F0502020204030204" pitchFamily="34" charset="0"/>
                <a:cs typeface="Calibri" panose="020F0502020204030204" pitchFamily="34" charset="0"/>
              </a:rPr>
              <a:t>x²) – (</a:t>
            </a:r>
            <a:r>
              <a:rPr lang="el-GR" sz="1600" dirty="0">
                <a:latin typeface="Calibri" panose="020F0502020204030204" pitchFamily="34" charset="0"/>
                <a:cs typeface="Calibri" panose="020F0502020204030204" pitchFamily="34" charset="0"/>
              </a:rPr>
              <a:t>Σ</a:t>
            </a:r>
            <a:r>
              <a:rPr lang="en-US" sz="1600" dirty="0">
                <a:latin typeface="Calibri" panose="020F0502020204030204" pitchFamily="34" charset="0"/>
                <a:cs typeface="Calibri" panose="020F0502020204030204" pitchFamily="34" charset="0"/>
              </a:rPr>
              <a:t>x)²</a:t>
            </a:r>
          </a:p>
          <a:p>
            <a:pPr marL="0" indent="0">
              <a:spcAft>
                <a:spcPts val="2000"/>
              </a:spcAft>
              <a:buNone/>
            </a:pPr>
            <a:r>
              <a:rPr lang="en-US" sz="1600" dirty="0">
                <a:latin typeface="Calibri" panose="020F0502020204030204" pitchFamily="34" charset="0"/>
                <a:cs typeface="Calibri" panose="020F0502020204030204" pitchFamily="34" charset="0"/>
              </a:rPr>
              <a:t>b =   n(</a:t>
            </a:r>
            <a:r>
              <a:rPr lang="el-GR" sz="1600" dirty="0">
                <a:latin typeface="Calibri" panose="020F0502020204030204" pitchFamily="34" charset="0"/>
                <a:cs typeface="Calibri" panose="020F0502020204030204" pitchFamily="34" charset="0"/>
              </a:rPr>
              <a:t>Σ</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 – (</a:t>
            </a:r>
            <a:r>
              <a:rPr lang="el-GR" sz="1600" dirty="0">
                <a:latin typeface="Calibri" panose="020F0502020204030204" pitchFamily="34" charset="0"/>
                <a:cs typeface="Calibri" panose="020F0502020204030204" pitchFamily="34" charset="0"/>
              </a:rPr>
              <a:t>Σ</a:t>
            </a:r>
            <a:r>
              <a:rPr lang="en-US" sz="1600" dirty="0">
                <a:latin typeface="Calibri" panose="020F0502020204030204" pitchFamily="34" charset="0"/>
                <a:cs typeface="Calibri" panose="020F0502020204030204" pitchFamily="34" charset="0"/>
              </a:rPr>
              <a:t>x) (</a:t>
            </a:r>
            <a:r>
              <a:rPr lang="el-GR" sz="1600" dirty="0">
                <a:latin typeface="Calibri" panose="020F0502020204030204" pitchFamily="34" charset="0"/>
                <a:cs typeface="Calibri" panose="020F0502020204030204" pitchFamily="34" charset="0"/>
              </a:rPr>
              <a:t>Σ</a:t>
            </a:r>
            <a:r>
              <a:rPr lang="en-US" sz="1600" dirty="0">
                <a:latin typeface="Calibri" panose="020F0502020204030204" pitchFamily="34" charset="0"/>
                <a:cs typeface="Calibri" panose="020F0502020204030204" pitchFamily="34" charset="0"/>
              </a:rPr>
              <a:t>y)</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latin typeface="Segoe UI Light" panose="020B0502040204020203" pitchFamily="34" charset="0"/>
                <a:cs typeface="Segoe UI Light" panose="020B0502040204020203" pitchFamily="34" charset="0"/>
              </a:rPr>
              <a:t>Persamaan</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21207" y="1322730"/>
            <a:ext cx="11103346" cy="47688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600" dirty="0">
                <a:latin typeface="Calibri" panose="020F0502020204030204" pitchFamily="34" charset="0"/>
                <a:cs typeface="Calibri" panose="020F0502020204030204" pitchFamily="34" charset="0"/>
              </a:rPr>
              <a:t>Nilai-</a:t>
            </a:r>
            <a:r>
              <a:rPr lang="en-US" sz="1600" dirty="0" err="1">
                <a:latin typeface="Calibri" panose="020F0502020204030204" pitchFamily="34" charset="0"/>
                <a:cs typeface="Calibri" panose="020F0502020204030204" pitchFamily="34" charset="0"/>
              </a:rPr>
              <a:t>nilai</a:t>
            </a:r>
            <a:r>
              <a:rPr lang="en-US" sz="1600" dirty="0">
                <a:latin typeface="Calibri" panose="020F0502020204030204" pitchFamily="34" charset="0"/>
                <a:cs typeface="Calibri" panose="020F0502020204030204" pitchFamily="34" charset="0"/>
              </a:rPr>
              <a:t> a dan b dapat </a:t>
            </a:r>
            <a:r>
              <a:rPr lang="en-US" sz="1600" dirty="0" err="1">
                <a:latin typeface="Calibri" panose="020F0502020204030204" pitchFamily="34" charset="0"/>
                <a:cs typeface="Calibri" panose="020F0502020204030204" pitchFamily="34" charset="0"/>
              </a:rPr>
              <a:t>dihitung</a:t>
            </a:r>
            <a:r>
              <a:rPr lang="en-US" sz="1600" dirty="0">
                <a:latin typeface="Calibri" panose="020F0502020204030204" pitchFamily="34" charset="0"/>
                <a:cs typeface="Calibri" panose="020F0502020204030204" pitchFamily="34" charset="0"/>
              </a:rPr>
              <a:t> dengan </a:t>
            </a:r>
            <a:r>
              <a:rPr lang="en-US" sz="1600" dirty="0" err="1">
                <a:latin typeface="Calibri" panose="020F0502020204030204" pitchFamily="34" charset="0"/>
                <a:cs typeface="Calibri" panose="020F0502020204030204" pitchFamily="34" charset="0"/>
              </a:rPr>
              <a:t>menggunakan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Rumus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dibawah</a:t>
            </a:r>
            <a:r>
              <a:rPr lang="en-US" sz="1600" dirty="0">
                <a:latin typeface="Calibri" panose="020F0502020204030204" pitchFamily="34" charset="0"/>
                <a:cs typeface="Calibri" panose="020F0502020204030204" pitchFamily="34" charset="0"/>
              </a:rPr>
              <a:t> ini :</a:t>
            </a:r>
          </a:p>
        </p:txBody>
      </p:sp>
      <p:pic>
        <p:nvPicPr>
          <p:cNvPr id="3" name="Picture 2">
            <a:extLst>
              <a:ext uri="{FF2B5EF4-FFF2-40B4-BE49-F238E27FC236}">
                <a16:creationId xmlns:a16="http://schemas.microsoft.com/office/drawing/2014/main" id="{34F50AA1-30F9-4F5F-8F5D-35C02C4B65CF}"/>
              </a:ext>
            </a:extLst>
          </p:cNvPr>
          <p:cNvPicPr>
            <a:picLocks noChangeAspect="1"/>
          </p:cNvPicPr>
          <p:nvPr/>
        </p:nvPicPr>
        <p:blipFill>
          <a:blip r:embed="rId2"/>
          <a:stretch>
            <a:fillRect/>
          </a:stretch>
        </p:blipFill>
        <p:spPr>
          <a:xfrm>
            <a:off x="567447" y="1799617"/>
            <a:ext cx="4307665" cy="1021404"/>
          </a:xfrm>
          <a:prstGeom prst="rect">
            <a:avLst/>
          </a:prstGeom>
        </p:spPr>
      </p:pic>
      <p:pic>
        <p:nvPicPr>
          <p:cNvPr id="6" name="Picture 5">
            <a:extLst>
              <a:ext uri="{FF2B5EF4-FFF2-40B4-BE49-F238E27FC236}">
                <a16:creationId xmlns:a16="http://schemas.microsoft.com/office/drawing/2014/main" id="{1BB85797-DA6A-4644-BD87-9BA61AC6E6AE}"/>
              </a:ext>
            </a:extLst>
          </p:cNvPr>
          <p:cNvPicPr>
            <a:picLocks noChangeAspect="1"/>
          </p:cNvPicPr>
          <p:nvPr/>
        </p:nvPicPr>
        <p:blipFill>
          <a:blip r:embed="rId3"/>
          <a:stretch>
            <a:fillRect/>
          </a:stretch>
        </p:blipFill>
        <p:spPr>
          <a:xfrm>
            <a:off x="521207" y="2930412"/>
            <a:ext cx="4331708" cy="1417852"/>
          </a:xfrm>
          <a:prstGeom prst="rect">
            <a:avLst/>
          </a:prstGeom>
        </p:spPr>
      </p:pic>
    </p:spTree>
    <p:extLst>
      <p:ext uri="{BB962C8B-B14F-4D97-AF65-F5344CB8AC3E}">
        <p14:creationId xmlns:p14="http://schemas.microsoft.com/office/powerpoint/2010/main" val="4237083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{F1921394-C47B-4BEC-A5A8-B995D1D66788}tf10001108_win32</Template>
  <TotalTime>71</TotalTime>
  <Words>207</Words>
  <Application>Microsoft Office PowerPoint</Application>
  <PresentationFormat>Widescreen</PresentationFormat>
  <Paragraphs>17</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Segoe UI</vt:lpstr>
      <vt:lpstr>Segoe UI Light</vt:lpstr>
      <vt:lpstr>WelcomeDoc</vt:lpstr>
      <vt:lpstr>Metode Linear Regression </vt:lpstr>
      <vt:lpstr>Pengertian</vt:lpstr>
      <vt:lpstr>Persamaan</vt:lpstr>
      <vt:lpstr>Persamaan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Metode Linear Regression </dc:title>
  <dc:creator>Rahmat Ilyas</dc:creator>
  <cp:keywords/>
  <cp:lastModifiedBy>Rahmat Ilyas</cp:lastModifiedBy>
  <cp:revision>2</cp:revision>
  <dcterms:created xsi:type="dcterms:W3CDTF">2022-03-13T12:44:22Z</dcterms:created>
  <dcterms:modified xsi:type="dcterms:W3CDTF">2022-03-13T13:56:00Z</dcterms:modified>
  <cp:version/>
</cp:coreProperties>
</file>