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8" r:id="rId4"/>
    <p:sldId id="259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r Israwati" userId="ae9fa62f1f3ca2b7" providerId="LiveId" clId="{CA59D953-8474-4B08-9D7D-C7C2659ED8C6}"/>
    <pc:docChg chg="undo custSel modSld">
      <pc:chgData name="Nur Israwati" userId="ae9fa62f1f3ca2b7" providerId="LiveId" clId="{CA59D953-8474-4B08-9D7D-C7C2659ED8C6}" dt="2023-02-04T13:49:21.333" v="1662" actId="20577"/>
      <pc:docMkLst>
        <pc:docMk/>
      </pc:docMkLst>
      <pc:sldChg chg="modSp mod">
        <pc:chgData name="Nur Israwati" userId="ae9fa62f1f3ca2b7" providerId="LiveId" clId="{CA59D953-8474-4B08-9D7D-C7C2659ED8C6}" dt="2023-02-04T13:41:41.426" v="1356" actId="20577"/>
        <pc:sldMkLst>
          <pc:docMk/>
          <pc:sldMk cId="948707182" sldId="256"/>
        </pc:sldMkLst>
        <pc:graphicFrameChg chg="mod modGraphic">
          <ac:chgData name="Nur Israwati" userId="ae9fa62f1f3ca2b7" providerId="LiveId" clId="{CA59D953-8474-4B08-9D7D-C7C2659ED8C6}" dt="2023-02-04T13:41:41.426" v="1356" actId="20577"/>
          <ac:graphicFrameMkLst>
            <pc:docMk/>
            <pc:sldMk cId="948707182" sldId="256"/>
            <ac:graphicFrameMk id="5" creationId="{005C863B-CD9A-B907-0D56-FA112796C58F}"/>
          </ac:graphicFrameMkLst>
        </pc:graphicFrameChg>
      </pc:sldChg>
      <pc:sldChg chg="modSp mod">
        <pc:chgData name="Nur Israwati" userId="ae9fa62f1f3ca2b7" providerId="LiveId" clId="{CA59D953-8474-4B08-9D7D-C7C2659ED8C6}" dt="2023-02-04T13:49:21.333" v="1662" actId="20577"/>
        <pc:sldMkLst>
          <pc:docMk/>
          <pc:sldMk cId="2688174621" sldId="258"/>
        </pc:sldMkLst>
        <pc:graphicFrameChg chg="modGraphic">
          <ac:chgData name="Nur Israwati" userId="ae9fa62f1f3ca2b7" providerId="LiveId" clId="{CA59D953-8474-4B08-9D7D-C7C2659ED8C6}" dt="2023-02-04T13:49:21.333" v="1662" actId="20577"/>
          <ac:graphicFrameMkLst>
            <pc:docMk/>
            <pc:sldMk cId="2688174621" sldId="258"/>
            <ac:graphicFrameMk id="5" creationId="{005C863B-CD9A-B907-0D56-FA112796C58F}"/>
          </ac:graphicFrameMkLst>
        </pc:graphicFrameChg>
      </pc:sldChg>
      <pc:sldChg chg="modSp mod">
        <pc:chgData name="Nur Israwati" userId="ae9fa62f1f3ca2b7" providerId="LiveId" clId="{CA59D953-8474-4B08-9D7D-C7C2659ED8C6}" dt="2023-02-04T13:46:02.311" v="1594" actId="20577"/>
        <pc:sldMkLst>
          <pc:docMk/>
          <pc:sldMk cId="1957556393" sldId="259"/>
        </pc:sldMkLst>
        <pc:graphicFrameChg chg="modGraphic">
          <ac:chgData name="Nur Israwati" userId="ae9fa62f1f3ca2b7" providerId="LiveId" clId="{CA59D953-8474-4B08-9D7D-C7C2659ED8C6}" dt="2023-02-04T13:46:02.311" v="1594" actId="20577"/>
          <ac:graphicFrameMkLst>
            <pc:docMk/>
            <pc:sldMk cId="1957556393" sldId="259"/>
            <ac:graphicFrameMk id="5" creationId="{005C863B-CD9A-B907-0D56-FA112796C58F}"/>
          </ac:graphicFrameMkLst>
        </pc:graphicFrameChg>
      </pc:sldChg>
      <pc:sldChg chg="delSp modSp mod">
        <pc:chgData name="Nur Israwati" userId="ae9fa62f1f3ca2b7" providerId="LiveId" clId="{CA59D953-8474-4B08-9D7D-C7C2659ED8C6}" dt="2023-02-04T12:41:31.197" v="50" actId="113"/>
        <pc:sldMkLst>
          <pc:docMk/>
          <pc:sldMk cId="2848017677" sldId="263"/>
        </pc:sldMkLst>
        <pc:spChg chg="mod">
          <ac:chgData name="Nur Israwati" userId="ae9fa62f1f3ca2b7" providerId="LiveId" clId="{CA59D953-8474-4B08-9D7D-C7C2659ED8C6}" dt="2023-02-04T12:41:31.197" v="50" actId="113"/>
          <ac:spMkLst>
            <pc:docMk/>
            <pc:sldMk cId="2848017677" sldId="263"/>
            <ac:spMk id="20" creationId="{9113E774-F447-A3DB-C681-38A2009D5D24}"/>
          </ac:spMkLst>
        </pc:spChg>
        <pc:picChg chg="mod">
          <ac:chgData name="Nur Israwati" userId="ae9fa62f1f3ca2b7" providerId="LiveId" clId="{CA59D953-8474-4B08-9D7D-C7C2659ED8C6}" dt="2023-02-04T12:41:25.238" v="46" actId="1076"/>
          <ac:picMkLst>
            <pc:docMk/>
            <pc:sldMk cId="2848017677" sldId="263"/>
            <ac:picMk id="18" creationId="{9FAB9426-41C9-6309-44BC-97C016322011}"/>
          </ac:picMkLst>
        </pc:picChg>
        <pc:picChg chg="del">
          <ac:chgData name="Nur Israwati" userId="ae9fa62f1f3ca2b7" providerId="LiveId" clId="{CA59D953-8474-4B08-9D7D-C7C2659ED8C6}" dt="2023-02-04T12:40:37.467" v="0" actId="478"/>
          <ac:picMkLst>
            <pc:docMk/>
            <pc:sldMk cId="2848017677" sldId="263"/>
            <ac:picMk id="22" creationId="{522B9B59-7B70-740D-C9F4-B038B6E31932}"/>
          </ac:picMkLst>
        </pc:picChg>
        <pc:picChg chg="del">
          <ac:chgData name="Nur Israwati" userId="ae9fa62f1f3ca2b7" providerId="LiveId" clId="{CA59D953-8474-4B08-9D7D-C7C2659ED8C6}" dt="2023-02-04T12:40:39.372" v="1" actId="478"/>
          <ac:picMkLst>
            <pc:docMk/>
            <pc:sldMk cId="2848017677" sldId="263"/>
            <ac:picMk id="24" creationId="{0B882716-0A9E-08B0-3A9A-90EB3981B9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87C6-380A-9986-F397-AC4225EBB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416BB-8FD5-71E7-9CA3-F33B7AE8C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1E76-7C37-DBAF-3F37-2B6C8279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DA5-A7F6-420F-BF17-0A5CBC5C8D9C}" type="datetimeFigureOut">
              <a:rPr lang="en-ID" smtClean="0"/>
              <a:t>14/02/2023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6BB16-EA40-F997-4053-59F28B9E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29863-D8B3-0409-589B-E426B2FB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499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0876-E22F-F1F5-2FFA-0547E54D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E6569-2C7B-71BD-2610-F278A0417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210FA-097E-71A3-D80A-4F9CABE1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DA5-A7F6-420F-BF17-0A5CBC5C8D9C}" type="datetimeFigureOut">
              <a:rPr lang="en-ID" smtClean="0"/>
              <a:t>14/02/2023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0FA07-B7EB-B9D0-E3BA-FB9B382A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B3AF-836E-7ACB-8421-27A84269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899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E99B2F-F63F-C7BB-35C3-0EFAC835A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75F12-D7AE-215C-79A8-6F55E665F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C823-68FF-D108-1F20-12DF83B3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DA5-A7F6-420F-BF17-0A5CBC5C8D9C}" type="datetimeFigureOut">
              <a:rPr lang="en-ID" smtClean="0"/>
              <a:t>14/02/2023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511A0-9546-BFD8-4FB3-2FF8F9B5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2724A-8AEF-C0C5-C5FF-340891A2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863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85BF-B84F-D3F5-3BB6-549F3437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1A91-A1C4-DA7F-3E53-F5A2299F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132EE-652C-A156-0290-D512BC54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DA5-A7F6-420F-BF17-0A5CBC5C8D9C}" type="datetimeFigureOut">
              <a:rPr lang="en-ID" smtClean="0"/>
              <a:t>14/02/2023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3F9CC-C118-2DB8-4419-F0D69478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4D5C0-B7AD-D810-B469-AE299288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293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D2D8-2DBF-8C0E-0ABD-4B421DA2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AF876-3E0F-5683-092A-FA5F26DDE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2BCC0-45A9-40BE-74EA-863539E7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DA5-A7F6-420F-BF17-0A5CBC5C8D9C}" type="datetimeFigureOut">
              <a:rPr lang="en-ID" smtClean="0"/>
              <a:t>14/02/2023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75FF7-E2C1-60D2-1F63-0FD835BF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02A15-641B-C002-229F-F2F8EE61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714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55F8-D2D3-58F8-6590-2AEB2CA4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89369-1D96-5A3E-8043-8F0A5425F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C038C-F3AA-0B94-4D1F-003CF0FE1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D0815-2C59-F019-8358-EAE1D14C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DA5-A7F6-420F-BF17-0A5CBC5C8D9C}" type="datetimeFigureOut">
              <a:rPr lang="en-ID" smtClean="0"/>
              <a:t>14/02/2023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C757F-3D74-B86A-9796-2B6762CC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F99F9-6B39-3E7B-D57F-2D7DCDC7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360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227E-6F17-1CF5-729C-9AAEA6FA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B86F5-D7B7-1790-CA05-113867985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8BC6B-4F83-7F28-B345-4A3334C15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2AF2F-B0C4-5E3D-51F0-DE8BA7964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98EFA-43D9-D1A7-FD7F-957B7AE60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539D7-96EB-26D4-86E1-271A2705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DA5-A7F6-420F-BF17-0A5CBC5C8D9C}" type="datetimeFigureOut">
              <a:rPr lang="en-ID" smtClean="0"/>
              <a:t>14/02/2023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47610-1469-9AF8-2DC4-CB869DB1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726452-7422-C8C7-A64F-5D4FCE76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199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5C78-6A6F-2F0B-39B0-1C46C0C1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17ABC-7DD6-A08D-87F7-75F83645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DA5-A7F6-420F-BF17-0A5CBC5C8D9C}" type="datetimeFigureOut">
              <a:rPr lang="en-ID" smtClean="0"/>
              <a:t>14/02/2023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4C633-9E46-CEC2-AA76-3EDDEAEF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5A234-17D0-DE24-1FF6-BF641E45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320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88512-C54F-4E69-5A9B-A04FCC8B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DA5-A7F6-420F-BF17-0A5CBC5C8D9C}" type="datetimeFigureOut">
              <a:rPr lang="en-ID" smtClean="0"/>
              <a:t>14/02/2023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C5CE1-0E85-478E-49CE-03B0F878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31EA8-2F01-7AA1-9802-DCD6B845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984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9EE1-4797-37EF-8971-04DD36D4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38EE5-74B5-37B3-55FD-D2636A582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1D899-F9B8-6A4C-A763-C8F3FF1BC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DFB1-D442-CB76-E93A-9E14E155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DA5-A7F6-420F-BF17-0A5CBC5C8D9C}" type="datetimeFigureOut">
              <a:rPr lang="en-ID" smtClean="0"/>
              <a:t>14/02/2023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CDFFE-BDF8-713B-D85D-EAAD7817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BA2E4-BCE2-377D-3A0E-83B6622E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338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0ECE-8616-D0BB-ECE8-BD09D72E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E9A19-6AE8-E7DA-DFF9-D16D4947E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DDE8E-1298-02AE-228F-5683AA98E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E154D-F5C1-A170-C64B-54286C5F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FDA5-A7F6-420F-BF17-0A5CBC5C8D9C}" type="datetimeFigureOut">
              <a:rPr lang="en-ID" smtClean="0"/>
              <a:t>14/02/2023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87C15-DBEE-3A45-EEBE-CFF967F5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2F83E-0A7A-1BE5-768D-2A4C62B3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6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311EF-CB1E-9F8E-CFBA-48A109D6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C6904-11B3-338B-079F-86B783276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5EC89-F2F3-E25E-B592-71B148B5A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FFDA5-A7F6-420F-BF17-0A5CBC5C8D9C}" type="datetimeFigureOut">
              <a:rPr lang="en-ID" smtClean="0"/>
              <a:t>14/02/2023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CA49C-4AEF-1D0F-C856-D676439DC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0730F-B68B-FA83-BEDC-BE3A2C8F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3C554-815C-433B-9D45-232EE1B103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614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3C2-74FA-B522-4B97-2592310C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0447A2-FCA8-66ED-C913-B6027F773B99}"/>
              </a:ext>
            </a:extLst>
          </p:cNvPr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tx1"/>
                </a:solidFill>
              </a:rPr>
              <a:t>UJIAN MUNAQASYAH</a:t>
            </a:r>
            <a:endParaRPr lang="en-ID" sz="72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13E774-F447-A3DB-C681-38A2009D5D24}"/>
              </a:ext>
            </a:extLst>
          </p:cNvPr>
          <p:cNvSpPr/>
          <p:nvPr/>
        </p:nvSpPr>
        <p:spPr>
          <a:xfrm>
            <a:off x="7209181" y="2666861"/>
            <a:ext cx="4532243" cy="3450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en-US" dirty="0"/>
          </a:p>
          <a:p>
            <a:pPr algn="ctr"/>
            <a:endParaRPr lang="id-ID" dirty="0"/>
          </a:p>
          <a:p>
            <a:pPr algn="ctr"/>
            <a:r>
              <a:rPr lang="en-US" b="1" dirty="0"/>
              <a:t>RAHMAT ILYAS</a:t>
            </a:r>
          </a:p>
          <a:p>
            <a:pPr algn="ctr"/>
            <a:r>
              <a:rPr lang="en-US" b="1" dirty="0"/>
              <a:t>60900116081</a:t>
            </a:r>
            <a:endParaRPr lang="en-ID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5691CB-8386-CD81-6C7D-578D37E70D99}"/>
              </a:ext>
            </a:extLst>
          </p:cNvPr>
          <p:cNvSpPr/>
          <p:nvPr/>
        </p:nvSpPr>
        <p:spPr>
          <a:xfrm>
            <a:off x="450576" y="2666861"/>
            <a:ext cx="6631160" cy="3450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id-ID" dirty="0"/>
              <a:t>Ketua		: Prof. Dr. Muhammad Halifah Mustami, M.Pd.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id-ID" dirty="0"/>
              <a:t>Sekertaris	: Erfina, S. Kom., M.Kom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id-ID" dirty="0"/>
              <a:t>Pembimbing 1	: Firmansyah Ibrahim, S.Kom., M.Kom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id-ID" dirty="0"/>
              <a:t>Pembimbing 2	: Muniardi, S.Kom., M.Kom.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id-ID" dirty="0"/>
              <a:t>Penguji 1	: Rahman, S.Kom,. MT.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id-ID" dirty="0"/>
              <a:t>Penguji 2	: Drs. H. Mahyuddin Latuconsina, S.H., M.A.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16B753-6C46-A7E0-0CC7-7E1D658926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1"/>
          <a:stretch/>
        </p:blipFill>
        <p:spPr>
          <a:xfrm>
            <a:off x="8393362" y="2744682"/>
            <a:ext cx="2163879" cy="263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1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05C863B-CD9A-B907-0D56-FA112796C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53074"/>
              </p:ext>
            </p:extLst>
          </p:nvPr>
        </p:nvGraphicFramePr>
        <p:xfrm>
          <a:off x="228812" y="60960"/>
          <a:ext cx="11324041" cy="6777585"/>
        </p:xfrm>
        <a:graphic>
          <a:graphicData uri="http://schemas.openxmlformats.org/drawingml/2006/table">
            <a:tbl>
              <a:tblPr firstRow="1" bandRow="1"/>
              <a:tblGrid>
                <a:gridCol w="695316">
                  <a:extLst>
                    <a:ext uri="{9D8B030D-6E8A-4147-A177-3AD203B41FA5}">
                      <a16:colId xmlns:a16="http://schemas.microsoft.com/office/drawing/2014/main" val="3238975855"/>
                    </a:ext>
                  </a:extLst>
                </a:gridCol>
                <a:gridCol w="2237362">
                  <a:extLst>
                    <a:ext uri="{9D8B030D-6E8A-4147-A177-3AD203B41FA5}">
                      <a16:colId xmlns:a16="http://schemas.microsoft.com/office/drawing/2014/main" val="2874551429"/>
                    </a:ext>
                  </a:extLst>
                </a:gridCol>
                <a:gridCol w="4717915">
                  <a:extLst>
                    <a:ext uri="{9D8B030D-6E8A-4147-A177-3AD203B41FA5}">
                      <a16:colId xmlns:a16="http://schemas.microsoft.com/office/drawing/2014/main" val="3305429737"/>
                    </a:ext>
                  </a:extLst>
                </a:gridCol>
                <a:gridCol w="3673448">
                  <a:extLst>
                    <a:ext uri="{9D8B030D-6E8A-4147-A177-3AD203B41FA5}">
                      <a16:colId xmlns:a16="http://schemas.microsoft.com/office/drawing/2014/main" val="315267924"/>
                    </a:ext>
                  </a:extLst>
                </a:gridCol>
              </a:tblGrid>
              <a:tr h="8445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</a:t>
                      </a:r>
                      <a:endParaRPr lang="en-ID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Dosen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Penguji</a:t>
                      </a:r>
                      <a:r>
                        <a:rPr lang="en-US" b="1" dirty="0"/>
                        <a:t> I</a:t>
                      </a:r>
                      <a:endParaRPr lang="en-ID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Saran </a:t>
                      </a:r>
                      <a:r>
                        <a:rPr lang="en-US" b="1" dirty="0" err="1"/>
                        <a:t>Perbaikan</a:t>
                      </a:r>
                      <a:r>
                        <a:rPr lang="en-US" b="1" dirty="0"/>
                        <a:t> (</a:t>
                      </a:r>
                      <a:r>
                        <a:rPr lang="en-US" b="1" dirty="0" err="1"/>
                        <a:t>Penulisan</a:t>
                      </a:r>
                      <a:r>
                        <a:rPr lang="en-US" b="1" dirty="0"/>
                        <a:t>)</a:t>
                      </a:r>
                      <a:endParaRPr lang="en-ID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Hal-</a:t>
                      </a:r>
                      <a:r>
                        <a:rPr lang="en-US" b="1" dirty="0" err="1"/>
                        <a:t>hal</a:t>
                      </a:r>
                      <a:r>
                        <a:rPr lang="en-US" b="1" dirty="0"/>
                        <a:t> yang </a:t>
                      </a:r>
                      <a:r>
                        <a:rPr lang="en-US" b="1" dirty="0" err="1"/>
                        <a:t>telah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diperbaiki</a:t>
                      </a:r>
                      <a:endParaRPr lang="en-ID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26597334"/>
                  </a:ext>
                </a:extLst>
              </a:tr>
              <a:tr h="9647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Rahman, S.</a:t>
                      </a:r>
                      <a:r>
                        <a:rPr lang="en-US" sz="1600" b="1" dirty="0" err="1"/>
                        <a:t>Kom</a:t>
                      </a:r>
                      <a:r>
                        <a:rPr lang="en-US" sz="1600" b="1" dirty="0"/>
                        <a:t>.,M.T</a:t>
                      </a:r>
                      <a:endParaRPr lang="en-ID" sz="1600" b="1" dirty="0"/>
                    </a:p>
                    <a:p>
                      <a:endParaRPr lang="en-ID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Pada </a:t>
                      </a:r>
                      <a:r>
                        <a:rPr lang="en-US" sz="1600" dirty="0" err="1"/>
                        <a:t>bagian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analisis</a:t>
                      </a:r>
                      <a:r>
                        <a:rPr lang="id-ID" sz="1600" dirty="0"/>
                        <a:t> dan desain</a:t>
                      </a:r>
                      <a:r>
                        <a:rPr lang="en-US" sz="1600" dirty="0"/>
                        <a:t> sistem </a:t>
                      </a:r>
                      <a:r>
                        <a:rPr lang="en-US" sz="1600" dirty="0" err="1"/>
                        <a:t>tambahkan</a:t>
                      </a:r>
                      <a:r>
                        <a:rPr lang="en-US" sz="1600" dirty="0"/>
                        <a:t> class diagram dan </a:t>
                      </a:r>
                      <a:r>
                        <a:rPr lang="en-US" sz="1600" dirty="0" err="1"/>
                        <a:t>ganti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seluruh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rancangan</a:t>
                      </a:r>
                      <a:r>
                        <a:rPr lang="en-US" sz="1600" dirty="0"/>
                        <a:t> sistem menjadi UML</a:t>
                      </a:r>
                      <a:endParaRPr lang="en-ID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Halaman 35</a:t>
                      </a:r>
                    </a:p>
                    <a:p>
                      <a:r>
                        <a:rPr lang="en-US" sz="1600" dirty="0"/>
                        <a:t>Telah </a:t>
                      </a:r>
                      <a:r>
                        <a:rPr lang="en-US" sz="1600" dirty="0" err="1"/>
                        <a:t>diganti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sesuai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dengan</a:t>
                      </a:r>
                      <a:r>
                        <a:rPr lang="en-US" sz="1600" dirty="0"/>
                        <a:t> saran </a:t>
                      </a:r>
                      <a:r>
                        <a:rPr lang="en-US" sz="1600" dirty="0" err="1"/>
                        <a:t>perbaikan</a:t>
                      </a:r>
                      <a:r>
                        <a:rPr lang="en-US" sz="1600" dirty="0"/>
                        <a:t>.</a:t>
                      </a:r>
                      <a:endParaRPr lang="en-ID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025254"/>
                  </a:ext>
                </a:extLst>
              </a:tr>
              <a:tr h="1919612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ID" sz="1600" dirty="0"/>
                    </a:p>
                    <a:p>
                      <a:endParaRPr lang="en-ID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Metode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digunakan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harus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dipastikan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dapat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menguji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solusi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dari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permasalahan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diangkat</a:t>
                      </a:r>
                      <a:r>
                        <a:rPr lang="en-US" sz="1600" dirty="0"/>
                        <a:t>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Halaman 15</a:t>
                      </a:r>
                    </a:p>
                    <a:p>
                      <a:r>
                        <a:rPr lang="en-ID" sz="1600" dirty="0"/>
                        <a:t>Pada </a:t>
                      </a:r>
                      <a:r>
                        <a:rPr lang="en-ID" sz="1600" dirty="0" err="1"/>
                        <a:t>penelitian</a:t>
                      </a:r>
                      <a:r>
                        <a:rPr lang="en-ID" sz="1600" dirty="0"/>
                        <a:t> ini </a:t>
                      </a:r>
                      <a:r>
                        <a:rPr lang="en-ID" sz="1600" dirty="0" err="1"/>
                        <a:t>metode</a:t>
                      </a:r>
                      <a:r>
                        <a:rPr lang="en-ID" sz="1600" dirty="0"/>
                        <a:t> yang digunakan adalah </a:t>
                      </a:r>
                      <a:r>
                        <a:rPr lang="en-ID" sz="1600" dirty="0" err="1"/>
                        <a:t>metode</a:t>
                      </a:r>
                      <a:r>
                        <a:rPr lang="en-ID" sz="1600" dirty="0"/>
                        <a:t> </a:t>
                      </a:r>
                      <a:r>
                        <a:rPr lang="en-ID" sz="1600" i="1" dirty="0"/>
                        <a:t>linear regression</a:t>
                      </a:r>
                      <a:r>
                        <a:rPr lang="id-ID" sz="1600" i="1" dirty="0"/>
                        <a:t> </a:t>
                      </a:r>
                      <a:r>
                        <a:rPr lang="id-ID" sz="1600" i="0" dirty="0"/>
                        <a:t>untuk meramalkan penjualan pada minimarket Macca Mart</a:t>
                      </a:r>
                      <a:r>
                        <a:rPr lang="en-ID" sz="1600" i="1" dirty="0"/>
                        <a:t> </a:t>
                      </a:r>
                      <a:r>
                        <a:rPr lang="en-ID" sz="1600" dirty="0"/>
                        <a:t>yang dimana data set yang digunakan </a:t>
                      </a:r>
                      <a:r>
                        <a:rPr lang="en-ID" sz="1600" dirty="0" err="1"/>
                        <a:t>bersumber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dari</a:t>
                      </a:r>
                      <a:r>
                        <a:rPr lang="en-ID" sz="1600" dirty="0"/>
                        <a:t> data penjualan yang </a:t>
                      </a:r>
                      <a:r>
                        <a:rPr lang="en-ID" sz="1600" dirty="0" err="1"/>
                        <a:t>tercatat</a:t>
                      </a:r>
                      <a:r>
                        <a:rPr lang="en-ID" sz="1600" dirty="0"/>
                        <a:t> dalam aplikasi </a:t>
                      </a:r>
                      <a:r>
                        <a:rPr lang="en-ID" sz="1600" i="1" dirty="0"/>
                        <a:t>Point of Sale </a:t>
                      </a:r>
                      <a:r>
                        <a:rPr lang="en-ID" sz="1600" dirty="0"/>
                        <a:t>(POS) minimarket Macca Mart. </a:t>
                      </a:r>
                    </a:p>
                    <a:p>
                      <a:r>
                        <a:rPr lang="en-ID" sz="1600" b="0" dirty="0" err="1"/>
                        <a:t>Setelah</a:t>
                      </a:r>
                      <a:r>
                        <a:rPr lang="en-ID" sz="1600" b="0" dirty="0"/>
                        <a:t> </a:t>
                      </a:r>
                      <a:r>
                        <a:rPr lang="en-ID" sz="1600" b="0" dirty="0" err="1"/>
                        <a:t>melakukan</a:t>
                      </a:r>
                      <a:r>
                        <a:rPr lang="en-ID" sz="1600" b="0" dirty="0"/>
                        <a:t> pengujian </a:t>
                      </a:r>
                      <a:r>
                        <a:rPr lang="en-ID" sz="1600" b="0" dirty="0" err="1"/>
                        <a:t>kelayakan</a:t>
                      </a:r>
                      <a:r>
                        <a:rPr lang="en-ID" sz="1600" b="0" dirty="0"/>
                        <a:t> sistem </a:t>
                      </a:r>
                      <a:r>
                        <a:rPr lang="id-ID" sz="1600" b="0" dirty="0"/>
                        <a:t>dengan</a:t>
                      </a:r>
                      <a:r>
                        <a:rPr lang="en-ID" sz="1600" b="0" dirty="0"/>
                        <a:t> </a:t>
                      </a:r>
                      <a:r>
                        <a:rPr lang="en-ID" sz="1600" b="0" dirty="0" err="1"/>
                        <a:t>menggunakan</a:t>
                      </a:r>
                      <a:r>
                        <a:rPr lang="en-ID" sz="1600" b="0" dirty="0"/>
                        <a:t> </a:t>
                      </a:r>
                      <a:r>
                        <a:rPr lang="en-ID" sz="1600" i="0" dirty="0" err="1"/>
                        <a:t>metode</a:t>
                      </a:r>
                      <a:r>
                        <a:rPr lang="en-ID" sz="1600" i="1" dirty="0"/>
                        <a:t> mean absolute error</a:t>
                      </a:r>
                      <a:r>
                        <a:rPr lang="en-ID" sz="1600" dirty="0"/>
                        <a:t> (MAE)</a:t>
                      </a:r>
                      <a:r>
                        <a:rPr lang="id-ID" sz="1600" b="0" dirty="0"/>
                        <a:t> </a:t>
                      </a:r>
                      <a:r>
                        <a:rPr lang="en-ID" sz="1600" b="0" dirty="0"/>
                        <a:t>t</a:t>
                      </a:r>
                      <a:r>
                        <a:rPr lang="id-ID" sz="1600" b="0" dirty="0"/>
                        <a:t>elah</a:t>
                      </a:r>
                      <a:r>
                        <a:rPr lang="en-ID" sz="1600" b="0" dirty="0"/>
                        <a:t> </a:t>
                      </a:r>
                      <a:r>
                        <a:rPr lang="en-ID" sz="1600" b="0" dirty="0" err="1"/>
                        <a:t>diperoleh</a:t>
                      </a:r>
                      <a:r>
                        <a:rPr lang="en-ID" sz="1600" b="0" dirty="0"/>
                        <a:t> </a:t>
                      </a:r>
                      <a:r>
                        <a:rPr lang="en-ID" sz="1600" b="0" dirty="0" err="1"/>
                        <a:t>hasil</a:t>
                      </a:r>
                      <a:r>
                        <a:rPr lang="en-ID" sz="1600" b="0" dirty="0"/>
                        <a:t> </a:t>
                      </a:r>
                      <a:r>
                        <a:rPr lang="en-ID" sz="1600" b="0" dirty="0" err="1"/>
                        <a:t>tingkat</a:t>
                      </a:r>
                      <a:r>
                        <a:rPr lang="en-ID" sz="1600" b="0" dirty="0"/>
                        <a:t> </a:t>
                      </a:r>
                      <a:r>
                        <a:rPr lang="en-ID" sz="1600" b="0" dirty="0" err="1"/>
                        <a:t>akurasi</a:t>
                      </a:r>
                      <a:r>
                        <a:rPr lang="en-ID" sz="1600" b="0" dirty="0"/>
                        <a:t> </a:t>
                      </a:r>
                      <a:r>
                        <a:rPr lang="en-ID" sz="1600" b="0" dirty="0" err="1"/>
                        <a:t>prediksi</a:t>
                      </a:r>
                      <a:r>
                        <a:rPr lang="en-ID" sz="1600" b="0" dirty="0"/>
                        <a:t> penjualan</a:t>
                      </a:r>
                      <a:r>
                        <a:rPr lang="id-ID" sz="1600" b="0" dirty="0"/>
                        <a:t>.</a:t>
                      </a:r>
                      <a:endParaRPr lang="en-US" sz="1600" b="0" dirty="0"/>
                    </a:p>
                    <a:p>
                      <a:r>
                        <a:rPr lang="en-US" sz="1600" b="0" dirty="0"/>
                        <a:t>Sehingga </a:t>
                      </a:r>
                      <a:r>
                        <a:rPr lang="en-US" sz="1600" b="0" dirty="0" err="1"/>
                        <a:t>bisa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dipastikan</a:t>
                      </a:r>
                      <a:r>
                        <a:rPr lang="en-US" sz="1600" b="0" dirty="0"/>
                        <a:t> dengan </a:t>
                      </a:r>
                      <a:r>
                        <a:rPr lang="en-US" sz="1600" b="0" dirty="0" err="1"/>
                        <a:t>menggunakan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metode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i="1" dirty="0"/>
                        <a:t>linear regression </a:t>
                      </a:r>
                      <a:r>
                        <a:rPr lang="en-US" sz="1600" b="0" dirty="0" err="1"/>
                        <a:t>dipastikan</a:t>
                      </a:r>
                      <a:r>
                        <a:rPr lang="en-US" sz="1600" b="0" dirty="0"/>
                        <a:t> dapat menjadi salah </a:t>
                      </a:r>
                      <a:r>
                        <a:rPr lang="en-US" sz="1600" b="0" dirty="0" err="1"/>
                        <a:t>satu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solusi</a:t>
                      </a:r>
                      <a:r>
                        <a:rPr lang="en-US" sz="1600" b="0" dirty="0"/>
                        <a:t> yang </a:t>
                      </a:r>
                      <a:r>
                        <a:rPr lang="en-US" sz="1600" b="0" dirty="0" err="1"/>
                        <a:t>tepat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dari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permasalahan</a:t>
                      </a:r>
                      <a:r>
                        <a:rPr lang="en-US" sz="1600" b="0" dirty="0"/>
                        <a:t> yang </a:t>
                      </a:r>
                      <a:r>
                        <a:rPr lang="en-US" sz="1600" b="0" dirty="0" err="1"/>
                        <a:t>diangkat</a:t>
                      </a:r>
                      <a:r>
                        <a:rPr lang="en-US" sz="1600" b="0" dirty="0"/>
                        <a:t>.</a:t>
                      </a:r>
                      <a:endParaRPr lang="en-ID" sz="1600" b="0" dirty="0"/>
                    </a:p>
                    <a:p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874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70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05C863B-CD9A-B907-0D56-FA112796C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257383"/>
              </p:ext>
            </p:extLst>
          </p:nvPr>
        </p:nvGraphicFramePr>
        <p:xfrm>
          <a:off x="238539" y="348968"/>
          <a:ext cx="11754678" cy="6370120"/>
        </p:xfrm>
        <a:graphic>
          <a:graphicData uri="http://schemas.openxmlformats.org/drawingml/2006/table">
            <a:tbl>
              <a:tblPr firstRow="1" bandRow="1"/>
              <a:tblGrid>
                <a:gridCol w="656406">
                  <a:extLst>
                    <a:ext uri="{9D8B030D-6E8A-4147-A177-3AD203B41FA5}">
                      <a16:colId xmlns:a16="http://schemas.microsoft.com/office/drawing/2014/main" val="3238975855"/>
                    </a:ext>
                  </a:extLst>
                </a:gridCol>
                <a:gridCol w="2344366">
                  <a:extLst>
                    <a:ext uri="{9D8B030D-6E8A-4147-A177-3AD203B41FA5}">
                      <a16:colId xmlns:a16="http://schemas.microsoft.com/office/drawing/2014/main" val="2874551429"/>
                    </a:ext>
                  </a:extLst>
                </a:gridCol>
                <a:gridCol w="4620638">
                  <a:extLst>
                    <a:ext uri="{9D8B030D-6E8A-4147-A177-3AD203B41FA5}">
                      <a16:colId xmlns:a16="http://schemas.microsoft.com/office/drawing/2014/main" val="3305429737"/>
                    </a:ext>
                  </a:extLst>
                </a:gridCol>
                <a:gridCol w="4133268">
                  <a:extLst>
                    <a:ext uri="{9D8B030D-6E8A-4147-A177-3AD203B41FA5}">
                      <a16:colId xmlns:a16="http://schemas.microsoft.com/office/drawing/2014/main" val="315267924"/>
                    </a:ext>
                  </a:extLst>
                </a:gridCol>
              </a:tblGrid>
              <a:tr h="5112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</a:t>
                      </a:r>
                      <a:endParaRPr lang="en-ID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Dosen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Penguji</a:t>
                      </a:r>
                      <a:r>
                        <a:rPr lang="en-US" b="1" dirty="0"/>
                        <a:t> I</a:t>
                      </a:r>
                      <a:endParaRPr lang="en-ID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Saran </a:t>
                      </a:r>
                      <a:r>
                        <a:rPr lang="en-US" b="1" dirty="0" err="1"/>
                        <a:t>Perbaikan</a:t>
                      </a:r>
                      <a:r>
                        <a:rPr lang="en-US" b="1" dirty="0"/>
                        <a:t> (</a:t>
                      </a:r>
                      <a:r>
                        <a:rPr lang="en-US" b="1" dirty="0" err="1"/>
                        <a:t>Penulisan</a:t>
                      </a:r>
                      <a:r>
                        <a:rPr lang="en-US" b="1" dirty="0"/>
                        <a:t>)</a:t>
                      </a:r>
                      <a:endParaRPr lang="en-ID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Hal-</a:t>
                      </a:r>
                      <a:r>
                        <a:rPr lang="en-US" b="1" dirty="0" err="1"/>
                        <a:t>hal</a:t>
                      </a:r>
                      <a:r>
                        <a:rPr lang="en-US" b="1" dirty="0"/>
                        <a:t> yang </a:t>
                      </a:r>
                      <a:r>
                        <a:rPr lang="en-US" b="1" dirty="0" err="1"/>
                        <a:t>telah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diperbaiki</a:t>
                      </a:r>
                      <a:endParaRPr lang="en-ID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26597334"/>
                  </a:ext>
                </a:extLst>
              </a:tr>
              <a:tr h="25931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Pengujian </a:t>
                      </a:r>
                      <a:r>
                        <a:rPr lang="en-US" sz="1600" dirty="0" err="1"/>
                        <a:t>tidak</a:t>
                      </a:r>
                      <a:r>
                        <a:rPr lang="en-US" sz="1600" dirty="0"/>
                        <a:t> sesuai dengan </a:t>
                      </a:r>
                      <a:r>
                        <a:rPr lang="en-US" sz="1600" dirty="0" err="1"/>
                        <a:t>rumusan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masalah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Halaman 74</a:t>
                      </a:r>
                    </a:p>
                    <a:p>
                      <a:r>
                        <a:rPr lang="en-US" sz="1600" b="0" dirty="0"/>
                        <a:t>Pengujian yang digunakan adalah pengujian dengan </a:t>
                      </a:r>
                      <a:r>
                        <a:rPr lang="en-ID" sz="1600" i="0" dirty="0" err="1"/>
                        <a:t>metode</a:t>
                      </a:r>
                      <a:r>
                        <a:rPr lang="en-ID" sz="1600" i="1" dirty="0"/>
                        <a:t> mean absolute error</a:t>
                      </a:r>
                      <a:r>
                        <a:rPr lang="en-ID" sz="1600" dirty="0"/>
                        <a:t> (MAE) untuk </a:t>
                      </a:r>
                      <a:r>
                        <a:rPr lang="en-ID" sz="1600" dirty="0" err="1"/>
                        <a:t>mengukur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tingkat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akurasi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dari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peramalan</a:t>
                      </a:r>
                      <a:r>
                        <a:rPr lang="en-ID" sz="1600" dirty="0"/>
                        <a:t> yang </a:t>
                      </a:r>
                      <a:r>
                        <a:rPr lang="en-ID" sz="1600" dirty="0" err="1"/>
                        <a:t>dilakukan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hal</a:t>
                      </a:r>
                      <a:r>
                        <a:rPr lang="en-ID" sz="1600" dirty="0"/>
                        <a:t> ini </a:t>
                      </a:r>
                      <a:r>
                        <a:rPr lang="en-ID" sz="1600" dirty="0" err="1"/>
                        <a:t>disesuikan</a:t>
                      </a:r>
                      <a:r>
                        <a:rPr lang="en-ID" sz="1600" dirty="0"/>
                        <a:t> dengan </a:t>
                      </a:r>
                      <a:r>
                        <a:rPr lang="en-ID" sz="1600" dirty="0" err="1"/>
                        <a:t>rumusan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masalah</a:t>
                      </a:r>
                      <a:r>
                        <a:rPr lang="en-ID" sz="1600" dirty="0"/>
                        <a:t> point </a:t>
                      </a:r>
                      <a:r>
                        <a:rPr lang="en-ID" sz="1600" dirty="0" err="1"/>
                        <a:t>kedua</a:t>
                      </a:r>
                      <a:r>
                        <a:rPr lang="en-ID" sz="1600" dirty="0"/>
                        <a:t> “</a:t>
                      </a:r>
                      <a:r>
                        <a:rPr lang="en-ID" sz="1600" dirty="0" err="1"/>
                        <a:t>Bagaimana</a:t>
                      </a:r>
                      <a:r>
                        <a:rPr lang="en-ID" sz="1600" dirty="0"/>
                        <a:t> </a:t>
                      </a:r>
                      <a:r>
                        <a:rPr lang="en-ID" sz="1600" b="1" dirty="0" err="1"/>
                        <a:t>mengetahui</a:t>
                      </a:r>
                      <a:r>
                        <a:rPr lang="en-ID" sz="1600" b="1" dirty="0"/>
                        <a:t> </a:t>
                      </a:r>
                      <a:r>
                        <a:rPr lang="en-ID" sz="1600" b="1" dirty="0" err="1"/>
                        <a:t>hasil</a:t>
                      </a:r>
                      <a:r>
                        <a:rPr lang="en-ID" sz="1600" b="1" dirty="0"/>
                        <a:t> </a:t>
                      </a:r>
                      <a:r>
                        <a:rPr lang="en-ID" sz="1600" b="1" dirty="0" err="1"/>
                        <a:t>akurasi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prediksi</a:t>
                      </a:r>
                      <a:r>
                        <a:rPr lang="en-ID" sz="1600" dirty="0"/>
                        <a:t> penjualan…”</a:t>
                      </a:r>
                    </a:p>
                    <a:p>
                      <a:endParaRPr lang="en-ID" sz="1600" b="0" dirty="0"/>
                    </a:p>
                    <a:p>
                      <a:r>
                        <a:rPr lang="en-ID" sz="1600" b="0" dirty="0"/>
                        <a:t>Yang dimana </a:t>
                      </a:r>
                      <a:r>
                        <a:rPr lang="en-ID" sz="1600" b="0" dirty="0" err="1"/>
                        <a:t>hasil</a:t>
                      </a:r>
                      <a:r>
                        <a:rPr lang="en-ID" sz="1600" b="0" dirty="0"/>
                        <a:t> </a:t>
                      </a:r>
                      <a:r>
                        <a:rPr lang="en-ID" sz="1600" b="0" dirty="0" err="1"/>
                        <a:t>dari</a:t>
                      </a:r>
                      <a:r>
                        <a:rPr lang="en-ID" sz="1600" b="0" dirty="0"/>
                        <a:t> pengujian </a:t>
                      </a:r>
                      <a:r>
                        <a:rPr lang="en-ID" sz="1600" b="0" dirty="0" err="1"/>
                        <a:t>tsb</a:t>
                      </a:r>
                      <a:r>
                        <a:rPr lang="en-ID" sz="1600" b="0" dirty="0"/>
                        <a:t> </a:t>
                      </a:r>
                      <a:r>
                        <a:rPr lang="en-ID" sz="1600" b="0" dirty="0" err="1"/>
                        <a:t>nantinya</a:t>
                      </a:r>
                      <a:r>
                        <a:rPr lang="en-ID" sz="1600" b="0" dirty="0"/>
                        <a:t> </a:t>
                      </a:r>
                      <a:r>
                        <a:rPr lang="en-ID" sz="1600" b="0" dirty="0" err="1"/>
                        <a:t>bisa</a:t>
                      </a:r>
                      <a:r>
                        <a:rPr lang="en-ID" sz="1600" b="0" dirty="0"/>
                        <a:t> </a:t>
                      </a:r>
                      <a:r>
                        <a:rPr lang="en-ID" sz="1600" dirty="0" err="1"/>
                        <a:t>didapatkan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hasil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peramalan</a:t>
                      </a:r>
                      <a:r>
                        <a:rPr lang="en-ID" sz="1600" dirty="0"/>
                        <a:t> yang </a:t>
                      </a:r>
                      <a:r>
                        <a:rPr lang="en-ID" sz="1600" dirty="0" err="1"/>
                        <a:t>disesuikan</a:t>
                      </a:r>
                      <a:r>
                        <a:rPr lang="en-ID" sz="1600" dirty="0"/>
                        <a:t> dengan </a:t>
                      </a:r>
                      <a:r>
                        <a:rPr lang="en-ID" sz="1600" dirty="0" err="1"/>
                        <a:t>perbandingan</a:t>
                      </a:r>
                      <a:r>
                        <a:rPr lang="en-ID" sz="1600" dirty="0"/>
                        <a:t> 3 </a:t>
                      </a:r>
                      <a:r>
                        <a:rPr lang="en-ID" sz="1600" dirty="0" err="1"/>
                        <a:t>produk</a:t>
                      </a:r>
                      <a:r>
                        <a:rPr lang="en-ID" sz="1600" dirty="0"/>
                        <a:t> penjualan.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36815"/>
                  </a:ext>
                </a:extLst>
              </a:tr>
              <a:tr h="1474846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Kesimpulan </a:t>
                      </a:r>
                      <a:r>
                        <a:rPr lang="en-US" sz="1600" dirty="0" err="1"/>
                        <a:t>tidak</a:t>
                      </a:r>
                      <a:r>
                        <a:rPr lang="en-US" sz="1600" dirty="0"/>
                        <a:t> sesuai dengan </a:t>
                      </a:r>
                      <a:r>
                        <a:rPr lang="en-US" sz="1600" dirty="0" err="1"/>
                        <a:t>rumusan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masalah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Halaman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/>
                        <a:t>Rumusan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masalah</a:t>
                      </a:r>
                      <a:r>
                        <a:rPr lang="en-US" sz="1600" b="0" dirty="0"/>
                        <a:t> yang </a:t>
                      </a:r>
                      <a:r>
                        <a:rPr lang="en-US" sz="1600" b="0" dirty="0" err="1"/>
                        <a:t>diangkat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berfokus</a:t>
                      </a:r>
                      <a:r>
                        <a:rPr lang="en-US" sz="1600" b="0" dirty="0"/>
                        <a:t> pada </a:t>
                      </a:r>
                      <a:r>
                        <a:rPr lang="en-US" sz="1600" b="1" dirty="0" err="1"/>
                        <a:t>bagaimana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merancang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sebuah</a:t>
                      </a:r>
                      <a:r>
                        <a:rPr lang="en-US" sz="1600" b="1" dirty="0"/>
                        <a:t> sistem </a:t>
                      </a:r>
                      <a:r>
                        <a:rPr lang="en-US" sz="1600" b="0" dirty="0"/>
                        <a:t>dengan </a:t>
                      </a:r>
                      <a:r>
                        <a:rPr lang="en-US" sz="1600" b="0" dirty="0" err="1"/>
                        <a:t>memanfaatkan</a:t>
                      </a:r>
                      <a:r>
                        <a:rPr lang="en-US" sz="1600" b="0" dirty="0"/>
                        <a:t> data </a:t>
                      </a:r>
                      <a:r>
                        <a:rPr lang="en-US" sz="1600" b="0" dirty="0" err="1"/>
                        <a:t>histori</a:t>
                      </a:r>
                      <a:r>
                        <a:rPr lang="en-US" sz="1600" b="0" dirty="0"/>
                        <a:t> penjualan </a:t>
                      </a:r>
                      <a:r>
                        <a:rPr lang="en-US" sz="1600" b="0" dirty="0" err="1"/>
                        <a:t>serta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1" dirty="0" err="1"/>
                        <a:t>bagaimana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tingkat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akurasi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0" dirty="0" err="1"/>
                        <a:t>terhadap</a:t>
                      </a:r>
                      <a:r>
                        <a:rPr lang="en-US" sz="1600" b="0" dirty="0"/>
                        <a:t> sistem yang </a:t>
                      </a:r>
                      <a:r>
                        <a:rPr lang="en-US" sz="1600" b="0" dirty="0" err="1"/>
                        <a:t>dibuat</a:t>
                      </a:r>
                      <a:endParaRPr lang="en-ID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29140"/>
                  </a:ext>
                </a:extLst>
              </a:tr>
              <a:tr h="1286909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Variabel</a:t>
                      </a:r>
                      <a:r>
                        <a:rPr lang="en-US" sz="1600" dirty="0"/>
                        <a:t> X </a:t>
                      </a:r>
                      <a:r>
                        <a:rPr lang="en-US" sz="1600" dirty="0" err="1"/>
                        <a:t>bukan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diambil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dari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tanggal</a:t>
                      </a:r>
                      <a:endParaRPr lang="en-US" sz="1600" dirty="0"/>
                    </a:p>
                    <a:p>
                      <a:pPr algn="l"/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/>
                        <a:t>Pada </a:t>
                      </a:r>
                      <a:r>
                        <a:rPr lang="id-ID" sz="1600" b="1" dirty="0"/>
                        <a:t>halaman 16 </a:t>
                      </a:r>
                      <a:r>
                        <a:rPr lang="id-ID" sz="1600" b="0" dirty="0"/>
                        <a:t>telah dijelaskan</a:t>
                      </a:r>
                      <a:r>
                        <a:rPr lang="id-ID" sz="1600" dirty="0"/>
                        <a:t> bagaimana mendapatkan nilai  untuk variabel X pada metode </a:t>
                      </a:r>
                      <a:r>
                        <a:rPr lang="id-ID" sz="1600" i="1" dirty="0"/>
                        <a:t>linear regression</a:t>
                      </a:r>
                      <a:endParaRPr lang="en-ID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25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17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05C863B-CD9A-B907-0D56-FA112796C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673174"/>
              </p:ext>
            </p:extLst>
          </p:nvPr>
        </p:nvGraphicFramePr>
        <p:xfrm>
          <a:off x="238538" y="348966"/>
          <a:ext cx="11807689" cy="5243922"/>
        </p:xfrm>
        <a:graphic>
          <a:graphicData uri="http://schemas.openxmlformats.org/drawingml/2006/table">
            <a:tbl>
              <a:tblPr firstRow="1" bandRow="1"/>
              <a:tblGrid>
                <a:gridCol w="870415">
                  <a:extLst>
                    <a:ext uri="{9D8B030D-6E8A-4147-A177-3AD203B41FA5}">
                      <a16:colId xmlns:a16="http://schemas.microsoft.com/office/drawing/2014/main" val="3238975855"/>
                    </a:ext>
                  </a:extLst>
                </a:gridCol>
                <a:gridCol w="2704290">
                  <a:extLst>
                    <a:ext uri="{9D8B030D-6E8A-4147-A177-3AD203B41FA5}">
                      <a16:colId xmlns:a16="http://schemas.microsoft.com/office/drawing/2014/main" val="2874551429"/>
                    </a:ext>
                  </a:extLst>
                </a:gridCol>
                <a:gridCol w="3712640">
                  <a:extLst>
                    <a:ext uri="{9D8B030D-6E8A-4147-A177-3AD203B41FA5}">
                      <a16:colId xmlns:a16="http://schemas.microsoft.com/office/drawing/2014/main" val="3305429737"/>
                    </a:ext>
                  </a:extLst>
                </a:gridCol>
                <a:gridCol w="4520344">
                  <a:extLst>
                    <a:ext uri="{9D8B030D-6E8A-4147-A177-3AD203B41FA5}">
                      <a16:colId xmlns:a16="http://schemas.microsoft.com/office/drawing/2014/main" val="315267924"/>
                    </a:ext>
                  </a:extLst>
                </a:gridCol>
              </a:tblGrid>
              <a:tr h="458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No</a:t>
                      </a:r>
                      <a:endParaRPr lang="en-ID" sz="1800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Dosen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Penguji</a:t>
                      </a:r>
                      <a:r>
                        <a:rPr lang="en-US" sz="1800" b="1" dirty="0"/>
                        <a:t> I</a:t>
                      </a:r>
                      <a:endParaRPr lang="en-ID" sz="1800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Saran </a:t>
                      </a:r>
                      <a:r>
                        <a:rPr lang="en-US" sz="1800" b="1" dirty="0" err="1"/>
                        <a:t>Perbaikan</a:t>
                      </a:r>
                      <a:r>
                        <a:rPr lang="en-US" sz="1800" b="1" dirty="0"/>
                        <a:t> (</a:t>
                      </a:r>
                      <a:r>
                        <a:rPr lang="en-US" sz="1800" b="1" dirty="0" err="1"/>
                        <a:t>Penulisan</a:t>
                      </a:r>
                      <a:r>
                        <a:rPr lang="en-US" sz="1800" b="1" dirty="0"/>
                        <a:t>)</a:t>
                      </a:r>
                      <a:endParaRPr lang="en-ID" sz="1800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Hal-</a:t>
                      </a:r>
                      <a:r>
                        <a:rPr lang="en-US" sz="1800" b="1" dirty="0" err="1"/>
                        <a:t>hal</a:t>
                      </a:r>
                      <a:r>
                        <a:rPr lang="en-US" sz="1800" b="1" dirty="0"/>
                        <a:t> yang </a:t>
                      </a:r>
                      <a:r>
                        <a:rPr lang="en-US" sz="1800" b="1" dirty="0" err="1"/>
                        <a:t>telah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diperbaiki</a:t>
                      </a:r>
                      <a:endParaRPr lang="en-ID" sz="1800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26597334"/>
                  </a:ext>
                </a:extLst>
              </a:tr>
              <a:tr h="1079254">
                <a:tc>
                  <a:txBody>
                    <a:bodyPr/>
                    <a:lstStyle/>
                    <a:p>
                      <a:pPr algn="l"/>
                      <a:endParaRPr lang="en-ID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D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 err="1"/>
                        <a:t>Unsur</a:t>
                      </a:r>
                      <a:r>
                        <a:rPr lang="en-US" sz="1600" i="0" dirty="0"/>
                        <a:t> monitoring </a:t>
                      </a:r>
                      <a:r>
                        <a:rPr lang="en-US" sz="1600" i="0" dirty="0" err="1"/>
                        <a:t>tidak</a:t>
                      </a:r>
                      <a:r>
                        <a:rPr lang="en-US" sz="1600" i="0" dirty="0"/>
                        <a:t> 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Telah </a:t>
                      </a:r>
                      <a:r>
                        <a:rPr lang="en-US" sz="1600" b="0" dirty="0" err="1"/>
                        <a:t>ditambahkan</a:t>
                      </a:r>
                      <a:r>
                        <a:rPr lang="en-US" sz="1600" b="0" dirty="0"/>
                        <a:t> pada </a:t>
                      </a:r>
                      <a:r>
                        <a:rPr lang="en-US" sz="1600" b="0" dirty="0" err="1"/>
                        <a:t>bagian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latar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belakang</a:t>
                      </a:r>
                      <a:r>
                        <a:rPr lang="en-US" sz="1600" b="0" dirty="0"/>
                        <a:t> (</a:t>
                      </a:r>
                      <a:r>
                        <a:rPr lang="en-US" sz="1600" b="1" dirty="0" err="1"/>
                        <a:t>halaman</a:t>
                      </a:r>
                      <a:r>
                        <a:rPr lang="id-ID" sz="1600" b="1" dirty="0"/>
                        <a:t> 3</a:t>
                      </a:r>
                      <a:r>
                        <a:rPr lang="id-ID" sz="1600" b="0" dirty="0"/>
                        <a:t>) dan Tinjauan Teoritis (</a:t>
                      </a:r>
                      <a:r>
                        <a:rPr lang="id-ID" sz="1600" b="1" dirty="0"/>
                        <a:t>halaman  12</a:t>
                      </a:r>
                      <a:r>
                        <a:rPr lang="id-ID" sz="1600" b="0" dirty="0"/>
                        <a:t>) bagaimana monitoring yang terjadi di Macca Mart</a:t>
                      </a:r>
                      <a:endParaRPr lang="en-ID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40470"/>
                  </a:ext>
                </a:extLst>
              </a:tr>
              <a:tr h="1079254">
                <a:tc>
                  <a:txBody>
                    <a:bodyPr/>
                    <a:lstStyle/>
                    <a:p>
                      <a:pPr algn="l"/>
                      <a:endParaRPr lang="en-ID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D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/>
                        <a:t>D</a:t>
                      </a:r>
                      <a:r>
                        <a:rPr lang="en-US" sz="1600" dirty="0" err="1"/>
                        <a:t>ata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wawancara</a:t>
                      </a:r>
                      <a:r>
                        <a:rPr lang="en-US" sz="1600" dirty="0"/>
                        <a:t> </a:t>
                      </a:r>
                      <a:r>
                        <a:rPr lang="id-ID" sz="1600" dirty="0"/>
                        <a:t>tidak jelas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/>
                        <a:t>Data wawancara telah ditambahkan di lampiran pada </a:t>
                      </a:r>
                      <a:r>
                        <a:rPr lang="id-ID" sz="1600" b="1" dirty="0"/>
                        <a:t>halaman 88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25254"/>
                  </a:ext>
                </a:extLst>
              </a:tr>
              <a:tr h="1420238">
                <a:tc>
                  <a:txBody>
                    <a:bodyPr/>
                    <a:lstStyle/>
                    <a:p>
                      <a:pPr algn="l"/>
                      <a:endParaRPr lang="en-ID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D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 err="1"/>
                        <a:t>Reduksi</a:t>
                      </a:r>
                      <a:r>
                        <a:rPr lang="id-ID" sz="1600" b="0" i="0" dirty="0"/>
                        <a:t> Data tidak jelas</a:t>
                      </a:r>
                      <a:endParaRPr lang="en-US" sz="1600" b="0" i="0" dirty="0"/>
                    </a:p>
                    <a:p>
                      <a:pPr algn="l"/>
                      <a:endParaRPr lang="en-ID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/>
                        <a:t>Telah dijelaskan mengenai reduksi data yang dilakukan dalam penelitian ini (</a:t>
                      </a:r>
                      <a:r>
                        <a:rPr lang="id-ID" sz="1600" b="1" dirty="0"/>
                        <a:t>halaman 22</a:t>
                      </a:r>
                      <a:r>
                        <a:rPr lang="id-ID" sz="1600" dirty="0"/>
                        <a:t>) dan data hasil reduksi data telah ditambahkan di lampiran pada </a:t>
                      </a:r>
                      <a:r>
                        <a:rPr lang="id-ID" sz="1600" b="1" dirty="0"/>
                        <a:t>halaman 87</a:t>
                      </a:r>
                      <a:endParaRPr lang="en-US" sz="1600" b="1" dirty="0"/>
                    </a:p>
                    <a:p>
                      <a:pPr algn="l"/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539501"/>
                  </a:ext>
                </a:extLst>
              </a:tr>
              <a:tr h="1206230">
                <a:tc>
                  <a:txBody>
                    <a:bodyPr/>
                    <a:lstStyle/>
                    <a:p>
                      <a:pPr algn="l"/>
                      <a:endParaRPr lang="en-ID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D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/>
                        <a:t>Data library </a:t>
                      </a:r>
                      <a:r>
                        <a:rPr lang="en-US" sz="1600" b="0" i="0" dirty="0" err="1"/>
                        <a:t>tidak</a:t>
                      </a:r>
                      <a:r>
                        <a:rPr lang="en-US" sz="1600" b="0" i="0" dirty="0"/>
                        <a:t> </a:t>
                      </a:r>
                      <a:r>
                        <a:rPr lang="en-US" sz="1600" b="0" i="0" dirty="0" err="1"/>
                        <a:t>jelas</a:t>
                      </a:r>
                      <a:endParaRPr lang="en-ID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/>
                        <a:t>Data library telah dihapus karena tidak digunakan sebagai metode pengumpulan data dalam penelitian ini.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844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55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04B0C-0679-5B4C-6B16-5B4E0957C7FA}"/>
              </a:ext>
            </a:extLst>
          </p:cNvPr>
          <p:cNvSpPr/>
          <p:nvPr/>
        </p:nvSpPr>
        <p:spPr>
          <a:xfrm>
            <a:off x="0" y="1"/>
            <a:ext cx="12192000" cy="66171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72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83CB1-6DF2-12B1-190E-FD1EA6013D72}"/>
              </a:ext>
            </a:extLst>
          </p:cNvPr>
          <p:cNvSpPr txBox="1"/>
          <p:nvPr/>
        </p:nvSpPr>
        <p:spPr>
          <a:xfrm>
            <a:off x="3051464" y="3244334"/>
            <a:ext cx="61029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TERIMA KASIH</a:t>
            </a:r>
            <a:endParaRPr lang="en-ID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42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475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 Israwati</dc:creator>
  <cp:lastModifiedBy>Rahmat Ilyas</cp:lastModifiedBy>
  <cp:revision>16</cp:revision>
  <dcterms:created xsi:type="dcterms:W3CDTF">2022-08-18T15:03:13Z</dcterms:created>
  <dcterms:modified xsi:type="dcterms:W3CDTF">2023-02-14T13:37:42Z</dcterms:modified>
</cp:coreProperties>
</file>