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Corbel"/>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slide" Target="slides/slide1.xml"/><Relationship Id="rId19" Type="http://schemas.openxmlformats.org/officeDocument/2006/relationships/font" Target="fonts/Corbel-boldItalic.fntdata"/><Relationship Id="rId6" Type="http://schemas.openxmlformats.org/officeDocument/2006/relationships/slide" Target="slides/slide2.xml"/><Relationship Id="rId18" Type="http://schemas.openxmlformats.org/officeDocument/2006/relationships/font" Target="fonts/Corbel-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grpSp>
        <p:nvGrpSpPr>
          <p:cNvPr id="24" name="Google Shape;24;p2"/>
          <p:cNvGrpSpPr/>
          <p:nvPr/>
        </p:nvGrpSpPr>
        <p:grpSpPr>
          <a:xfrm>
            <a:off x="546100" y="-4763"/>
            <a:ext cx="5014912" cy="6862763"/>
            <a:chOff x="2928938" y="-4763"/>
            <a:chExt cx="5014912" cy="6862763"/>
          </a:xfrm>
        </p:grpSpPr>
        <p:sp>
          <p:nvSpPr>
            <p:cNvPr id="25" name="Google Shape;25;p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6" name="Google Shape;26;p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7" name="Google Shape;27;p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8" name="Google Shape;28;p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9" name="Google Shape;29;p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30" name="Google Shape;30;p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1" name="Google Shape;31;p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3" name="Google Shape;33;p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7" name="Shape 87"/>
        <p:cNvGrpSpPr/>
        <p:nvPr/>
      </p:nvGrpSpPr>
      <p:grpSpPr>
        <a:xfrm>
          <a:off x="0" y="0"/>
          <a:ext cx="0" cy="0"/>
          <a:chOff x="0" y="0"/>
          <a:chExt cx="0" cy="0"/>
        </a:xfrm>
      </p:grpSpPr>
      <p:sp>
        <p:nvSpPr>
          <p:cNvPr id="88" name="Google Shape;88;p1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90" name="Google Shape;90;p1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1" name="Google Shape;91;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7" name="Google Shape;97;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02" name="Google Shape;102;p1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03" name="Google Shape;103;p1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5" name="Google Shape;105;p1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6" name="Google Shape;106;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2" name="Google Shape;112;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7" name="Google Shape;117;p1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a:p>
        </p:txBody>
      </p:sp>
      <p:sp>
        <p:nvSpPr>
          <p:cNvPr id="118" name="Google Shape;118;p1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0" name="Google Shape;120;p1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1" name="Google Shape;121;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7" name="Google Shape;127;p1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8" name="Google Shape;128;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4" name="Google Shape;134;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40" name="Google Shape;140;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9" name="Google Shape;39;p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5"/>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50" name="Google Shape;50;p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6" name="Google Shape;56;p6"/>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7" name="Google Shape;57;p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3" name="Google Shape;63;p7"/>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4" name="Google Shape;64;p7"/>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65" name="Google Shape;65;p7"/>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6" name="Google Shape;66;p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6" name="Google Shape;76;p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7" name="Google Shape;77;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1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3" name="Google Shape;83;p1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4" name="Google Shape;84;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
          <p:cNvGrpSpPr/>
          <p:nvPr/>
        </p:nvGrpSpPr>
        <p:grpSpPr>
          <a:xfrm>
            <a:off x="150812" y="0"/>
            <a:ext cx="2436813" cy="6858001"/>
            <a:chOff x="1320800" y="0"/>
            <a:chExt cx="2436813" cy="6858001"/>
          </a:xfrm>
        </p:grpSpPr>
        <p:sp>
          <p:nvSpPr>
            <p:cNvPr id="11" name="Google Shape;11;p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descr="Logo&#10;&#10;Description automatically generated" id="22" name="Google Shape;22;p1"/>
          <p:cNvPicPr preferRelativeResize="0"/>
          <p:nvPr/>
        </p:nvPicPr>
        <p:blipFill rotWithShape="1">
          <a:blip r:embed="rId2">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youtube.com/watch?v=V5-LSvv2erk" TargetMode="External"/><Relationship Id="rId4" Type="http://schemas.openxmlformats.org/officeDocument/2006/relationships/hyperlink" Target="https://pypi.org/project/pynpu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Arial"/>
              <a:buNone/>
            </a:pPr>
            <a:r>
              <a:rPr b="1" lang="en-US">
                <a:solidFill>
                  <a:schemeClr val="accent1"/>
                </a:solidFill>
                <a:latin typeface="Arial"/>
                <a:ea typeface="Arial"/>
                <a:cs typeface="Arial"/>
                <a:sym typeface="Arial"/>
              </a:rPr>
              <a:t>Keylogger and security</a:t>
            </a:r>
            <a:endParaRPr/>
          </a:p>
        </p:txBody>
      </p:sp>
      <p:sp>
        <p:nvSpPr>
          <p:cNvPr id="148" name="Google Shape;148;p19"/>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186C3"/>
                </a:solidFill>
                <a:latin typeface="Arial"/>
                <a:ea typeface="Arial"/>
                <a:cs typeface="Arial"/>
                <a:sym typeface="Arial"/>
              </a:rPr>
              <a:t>CAPSTONE PROJECT</a:t>
            </a:r>
            <a:endParaRPr/>
          </a:p>
        </p:txBody>
      </p:sp>
      <p:sp>
        <p:nvSpPr>
          <p:cNvPr id="149" name="Google Shape;149;p19"/>
          <p:cNvSpPr txBox="1"/>
          <p:nvPr/>
        </p:nvSpPr>
        <p:spPr>
          <a:xfrm>
            <a:off x="952729" y="4586365"/>
            <a:ext cx="10145100" cy="13236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2000" u="none" cap="none" strike="noStrike">
                <a:solidFill>
                  <a:srgbClr val="1186C3"/>
                </a:solidFill>
                <a:latin typeface="Arial"/>
                <a:ea typeface="Arial"/>
                <a:cs typeface="Arial"/>
                <a:sym typeface="Arial"/>
              </a:rPr>
              <a:t>Presented By:</a:t>
            </a:r>
            <a:endParaRPr/>
          </a:p>
          <a:p>
            <a:pPr indent="0" lvl="0" marL="0" marR="0" rtl="0" algn="r">
              <a:spcBef>
                <a:spcPts val="0"/>
              </a:spcBef>
              <a:spcAft>
                <a:spcPts val="0"/>
              </a:spcAft>
              <a:buNone/>
            </a:pPr>
            <a:r>
              <a:rPr b="1" lang="en-US" sz="2000">
                <a:solidFill>
                  <a:srgbClr val="1186C3"/>
                </a:solidFill>
              </a:rPr>
              <a:t>Rahmath Fathima</a:t>
            </a:r>
            <a:endParaRPr/>
          </a:p>
          <a:p>
            <a:pPr indent="0" lvl="0" marL="0" marR="0" rtl="0" algn="r">
              <a:spcBef>
                <a:spcPts val="0"/>
              </a:spcBef>
              <a:spcAft>
                <a:spcPts val="0"/>
              </a:spcAft>
              <a:buNone/>
            </a:pPr>
            <a:r>
              <a:rPr b="1" i="0" lang="en-US" sz="2000" u="none" cap="none" strike="noStrike">
                <a:solidFill>
                  <a:srgbClr val="1186C3"/>
                </a:solidFill>
                <a:latin typeface="Arial"/>
                <a:ea typeface="Arial"/>
                <a:cs typeface="Arial"/>
                <a:sym typeface="Arial"/>
              </a:rPr>
              <a:t>College of Engineering Guindy </a:t>
            </a:r>
            <a:endParaRPr/>
          </a:p>
          <a:p>
            <a:pPr indent="0" lvl="0" marL="0" marR="0" rtl="0" algn="r">
              <a:spcBef>
                <a:spcPts val="0"/>
              </a:spcBef>
              <a:spcAft>
                <a:spcPts val="0"/>
              </a:spcAft>
              <a:buNone/>
            </a:pPr>
            <a:r>
              <a:rPr b="1" i="0" lang="en-US" sz="2000" u="none" cap="none" strike="noStrike">
                <a:solidFill>
                  <a:srgbClr val="1186C3"/>
                </a:solidFill>
                <a:latin typeface="Arial"/>
                <a:ea typeface="Arial"/>
                <a:cs typeface="Arial"/>
                <a:sym typeface="Arial"/>
              </a:rPr>
              <a:t>Department of Computer Science and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References</a:t>
            </a:r>
            <a:endParaRPr/>
          </a:p>
        </p:txBody>
      </p:sp>
      <p:sp>
        <p:nvSpPr>
          <p:cNvPr id="205" name="Google Shape;205;p28"/>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305435" lvl="0" marL="305435" rtl="0" algn="l">
              <a:spcBef>
                <a:spcPts val="0"/>
              </a:spcBef>
              <a:spcAft>
                <a:spcPts val="0"/>
              </a:spcAft>
              <a:buSzPts val="3480"/>
              <a:buChar char="•"/>
            </a:pPr>
            <a:r>
              <a:rPr lang="en-US" sz="2400" u="sng">
                <a:solidFill>
                  <a:schemeClr val="hlink"/>
                </a:solidFill>
                <a:hlinkClick r:id="rId3"/>
              </a:rPr>
              <a:t>https://www.youtube.com/watch?v=V5-LSvv2erk</a:t>
            </a:r>
            <a:endParaRPr sz="2400">
              <a:solidFill>
                <a:srgbClr val="0F0F0F"/>
              </a:solidFill>
            </a:endParaRPr>
          </a:p>
          <a:p>
            <a:pPr indent="-305435" lvl="0" marL="305435" rtl="0" algn="l">
              <a:spcBef>
                <a:spcPts val="1080"/>
              </a:spcBef>
              <a:spcAft>
                <a:spcPts val="0"/>
              </a:spcAft>
              <a:buSzPts val="3480"/>
              <a:buChar char="•"/>
            </a:pPr>
            <a:r>
              <a:rPr lang="en-US" sz="2400" u="sng">
                <a:solidFill>
                  <a:schemeClr val="hlink"/>
                </a:solidFill>
                <a:hlinkClick r:id="rId4"/>
              </a:rPr>
              <a:t>https://pypi.org/project/pynput/</a:t>
            </a:r>
            <a:endParaRPr sz="2400">
              <a:solidFill>
                <a:srgbClr val="0F0F0F"/>
              </a:solidFill>
            </a:endParaRPr>
          </a:p>
          <a:p>
            <a:pPr indent="-305435" lvl="0" marL="305435" rtl="0" algn="l">
              <a:spcBef>
                <a:spcPts val="1080"/>
              </a:spcBef>
              <a:spcAft>
                <a:spcPts val="0"/>
              </a:spcAft>
              <a:buSzPts val="3480"/>
              <a:buChar char="•"/>
            </a:pPr>
            <a:r>
              <a:rPr lang="en-US" sz="2400"/>
              <a:t>https://docs.python.org/3/library/tkinter.html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1463041" y="2766218"/>
            <a:ext cx="9298744"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0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849573" y="558468"/>
            <a:ext cx="1051560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000"/>
              <a:buFont typeface="Arial"/>
              <a:buNone/>
            </a:pPr>
            <a:r>
              <a:rPr b="1" lang="en-US">
                <a:solidFill>
                  <a:srgbClr val="002060"/>
                </a:solidFill>
                <a:latin typeface="Arial"/>
                <a:ea typeface="Arial"/>
                <a:cs typeface="Arial"/>
                <a:sym typeface="Arial"/>
              </a:rPr>
              <a:t>OUTLINE</a:t>
            </a:r>
            <a:endParaRPr/>
          </a:p>
        </p:txBody>
      </p:sp>
      <p:sp>
        <p:nvSpPr>
          <p:cNvPr id="155" name="Google Shape;155;p20"/>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90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spcBef>
                <a:spcPts val="1000"/>
              </a:spcBef>
              <a:spcAft>
                <a:spcPts val="0"/>
              </a:spcAft>
              <a:buSzPts val="2900"/>
              <a:buChar char="•"/>
            </a:pPr>
            <a:r>
              <a:rPr b="1" lang="en-US" sz="2000">
                <a:latin typeface="Arial"/>
                <a:ea typeface="Arial"/>
                <a:cs typeface="Arial"/>
                <a:sym typeface="Arial"/>
              </a:rPr>
              <a:t>Problem Statement</a:t>
            </a:r>
            <a:endParaRPr>
              <a:latin typeface="Arial"/>
              <a:ea typeface="Arial"/>
              <a:cs typeface="Arial"/>
              <a:sym typeface="Arial"/>
            </a:endParaRPr>
          </a:p>
          <a:p>
            <a:pPr indent="-305435" lvl="0" marL="305435" rtl="0" algn="l">
              <a:spcBef>
                <a:spcPts val="1000"/>
              </a:spcBef>
              <a:spcAft>
                <a:spcPts val="0"/>
              </a:spcAft>
              <a:buSzPts val="2900"/>
              <a:buChar char="•"/>
            </a:pPr>
            <a:r>
              <a:rPr b="1" lang="en-US" sz="2000">
                <a:latin typeface="Arial"/>
                <a:ea typeface="Arial"/>
                <a:cs typeface="Arial"/>
                <a:sym typeface="Arial"/>
              </a:rPr>
              <a:t>Proposed System/Solution</a:t>
            </a:r>
            <a:endParaRPr>
              <a:latin typeface="Arial"/>
              <a:ea typeface="Arial"/>
              <a:cs typeface="Arial"/>
              <a:sym typeface="Arial"/>
            </a:endParaRPr>
          </a:p>
          <a:p>
            <a:pPr indent="-305435" lvl="0" marL="305435" rtl="0" algn="l">
              <a:spcBef>
                <a:spcPts val="1000"/>
              </a:spcBef>
              <a:spcAft>
                <a:spcPts val="0"/>
              </a:spcAft>
              <a:buSzPts val="2900"/>
              <a:buChar char="•"/>
            </a:pPr>
            <a:r>
              <a:rPr b="1" lang="en-US" sz="2000">
                <a:latin typeface="Arial"/>
                <a:ea typeface="Arial"/>
                <a:cs typeface="Arial"/>
                <a:sym typeface="Arial"/>
              </a:rPr>
              <a:t>System Development Approach</a:t>
            </a:r>
            <a:endParaRPr>
              <a:latin typeface="Arial"/>
              <a:ea typeface="Arial"/>
              <a:cs typeface="Arial"/>
              <a:sym typeface="Arial"/>
            </a:endParaRPr>
          </a:p>
          <a:p>
            <a:pPr indent="-305435" lvl="0" marL="305435" rtl="0" algn="l">
              <a:spcBef>
                <a:spcPts val="1000"/>
              </a:spcBef>
              <a:spcAft>
                <a:spcPts val="0"/>
              </a:spcAft>
              <a:buSzPts val="2900"/>
              <a:buChar char="•"/>
            </a:pPr>
            <a:r>
              <a:rPr b="1" lang="en-US" sz="2000">
                <a:latin typeface="Arial"/>
                <a:ea typeface="Arial"/>
                <a:cs typeface="Arial"/>
                <a:sym typeface="Arial"/>
              </a:rPr>
              <a:t>Algorithm &amp; Deployment  </a:t>
            </a:r>
            <a:endParaRPr>
              <a:latin typeface="Arial"/>
              <a:ea typeface="Arial"/>
              <a:cs typeface="Arial"/>
              <a:sym typeface="Arial"/>
            </a:endParaRPr>
          </a:p>
          <a:p>
            <a:pPr indent="-305435" lvl="0" marL="305435" rtl="0" algn="l">
              <a:spcBef>
                <a:spcPts val="1000"/>
              </a:spcBef>
              <a:spcAft>
                <a:spcPts val="0"/>
              </a:spcAft>
              <a:buSzPts val="2900"/>
              <a:buChar char="•"/>
            </a:pPr>
            <a:r>
              <a:rPr b="1" lang="en-US" sz="2000">
                <a:latin typeface="Arial"/>
                <a:ea typeface="Arial"/>
                <a:cs typeface="Arial"/>
                <a:sym typeface="Arial"/>
              </a:rPr>
              <a:t>Result</a:t>
            </a:r>
            <a:endParaRPr b="1" sz="2000">
              <a:latin typeface="Arial"/>
              <a:ea typeface="Arial"/>
              <a:cs typeface="Arial"/>
              <a:sym typeface="Arial"/>
            </a:endParaRPr>
          </a:p>
          <a:p>
            <a:pPr indent="-305435" lvl="0" marL="305435" rtl="0" algn="l">
              <a:spcBef>
                <a:spcPts val="1000"/>
              </a:spcBef>
              <a:spcAft>
                <a:spcPts val="0"/>
              </a:spcAft>
              <a:buSzPts val="2900"/>
              <a:buChar char="•"/>
            </a:pPr>
            <a:r>
              <a:rPr b="1" lang="en-US" sz="2000">
                <a:latin typeface="Arial"/>
                <a:ea typeface="Arial"/>
                <a:cs typeface="Arial"/>
                <a:sym typeface="Arial"/>
              </a:rPr>
              <a:t>Conclusion</a:t>
            </a:r>
            <a:endParaRPr>
              <a:latin typeface="Arial"/>
              <a:ea typeface="Arial"/>
              <a:cs typeface="Arial"/>
              <a:sym typeface="Arial"/>
            </a:endParaRPr>
          </a:p>
          <a:p>
            <a:pPr indent="-305435" lvl="0" marL="305435" rtl="0" algn="l">
              <a:spcBef>
                <a:spcPts val="1000"/>
              </a:spcBef>
              <a:spcAft>
                <a:spcPts val="0"/>
              </a:spcAft>
              <a:buSzPts val="2900"/>
              <a:buChar char="•"/>
            </a:pPr>
            <a:r>
              <a:rPr b="1" lang="en-US" sz="2000">
                <a:latin typeface="Arial"/>
                <a:ea typeface="Arial"/>
                <a:cs typeface="Arial"/>
                <a:sym typeface="Arial"/>
              </a:rPr>
              <a:t>Future Scope</a:t>
            </a:r>
            <a:endParaRPr/>
          </a:p>
          <a:p>
            <a:pPr indent="-305435" lvl="0" marL="305435" rtl="0" algn="l">
              <a:spcBef>
                <a:spcPts val="1000"/>
              </a:spcBef>
              <a:spcAft>
                <a:spcPts val="0"/>
              </a:spcAft>
              <a:buSzPts val="2900"/>
              <a:buChar char="•"/>
            </a:pPr>
            <a:r>
              <a:rPr b="1" lang="en-US" sz="2000">
                <a:latin typeface="Arial"/>
                <a:ea typeface="Arial"/>
                <a:cs typeface="Arial"/>
                <a:sym typeface="Arial"/>
              </a:rPr>
              <a:t>References</a:t>
            </a:r>
            <a:endParaRPr>
              <a:latin typeface="Arial"/>
              <a:ea typeface="Arial"/>
              <a:cs typeface="Arial"/>
              <a:sym typeface="Arial"/>
            </a:endParaRPr>
          </a:p>
          <a:p>
            <a:pPr indent="-84454" lvl="0" marL="305435" rtl="0" algn="l">
              <a:spcBef>
                <a:spcPts val="1080"/>
              </a:spcBef>
              <a:spcAft>
                <a:spcPts val="0"/>
              </a:spcAft>
              <a:buSzPts val="3480"/>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Problem Statement</a:t>
            </a:r>
            <a:endParaRPr sz="4400"/>
          </a:p>
        </p:txBody>
      </p:sp>
      <p:sp>
        <p:nvSpPr>
          <p:cNvPr id="161" name="Google Shape;161;p21"/>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480"/>
              <a:buNone/>
            </a:pPr>
            <a:r>
              <a:rPr lang="en-US" sz="240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Proposed Solution</a:t>
            </a:r>
            <a:endParaRPr sz="4400"/>
          </a:p>
        </p:txBody>
      </p:sp>
      <p:sp>
        <p:nvSpPr>
          <p:cNvPr id="167" name="Google Shape;167;p22"/>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194945" lvl="0" marL="305435" rtl="0" algn="l">
              <a:spcBef>
                <a:spcPts val="0"/>
              </a:spcBef>
              <a:spcAft>
                <a:spcPts val="0"/>
              </a:spcAft>
              <a:buSzPts val="1740"/>
              <a:buNone/>
            </a:pPr>
            <a:r>
              <a:t/>
            </a:r>
            <a:endParaRPr b="1" sz="1200">
              <a:latin typeface="Calibri"/>
              <a:ea typeface="Calibri"/>
              <a:cs typeface="Calibri"/>
              <a:sym typeface="Calibri"/>
            </a:endParaRPr>
          </a:p>
          <a:p>
            <a:pPr indent="-305435" lvl="0" marL="305435" rtl="0" algn="l">
              <a:spcBef>
                <a:spcPts val="1000"/>
              </a:spcBef>
              <a:spcAft>
                <a:spcPts val="0"/>
              </a:spcAft>
              <a:buSzPts val="2900"/>
              <a:buChar char="•"/>
            </a:pPr>
            <a:r>
              <a:rPr b="1" lang="en-US" sz="20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2000">
              <a:latin typeface="Calibri"/>
              <a:ea typeface="Calibri"/>
              <a:cs typeface="Calibri"/>
              <a:sym typeface="Calibri"/>
            </a:endParaRPr>
          </a:p>
          <a:p>
            <a:pPr indent="-285750" lvl="0" marL="285750" rtl="0" algn="l">
              <a:spcBef>
                <a:spcPts val="1000"/>
              </a:spcBef>
              <a:spcAft>
                <a:spcPts val="0"/>
              </a:spcAft>
              <a:buSzPts val="2900"/>
              <a:buFont typeface="Corbel"/>
              <a:buAutoNum type="arabicPeriod"/>
            </a:pPr>
            <a:r>
              <a:rPr b="1" i="0" lang="en-US" sz="2000">
                <a:solidFill>
                  <a:schemeClr val="dk1"/>
                </a:solidFill>
                <a:latin typeface="Arial"/>
                <a:ea typeface="Arial"/>
                <a:cs typeface="Arial"/>
                <a:sym typeface="Arial"/>
              </a:rPr>
              <a:t>Logging Configuration</a:t>
            </a:r>
            <a:r>
              <a:rPr b="0" i="0" lang="en-US" sz="2000">
                <a:solidFill>
                  <a:schemeClr val="dk1"/>
                </a:solidFill>
                <a:latin typeface="Arial"/>
                <a:ea typeface="Arial"/>
                <a:cs typeface="Arial"/>
                <a:sym typeface="Arial"/>
              </a:rPr>
              <a:t>: Allow users to configure logging options, such as the frequency of log file rotation and maximum log file size, to customize logging settings based on user preferences.</a:t>
            </a:r>
            <a:endParaRPr/>
          </a:p>
          <a:p>
            <a:pPr indent="-285750" lvl="0" marL="285750" rtl="0" algn="l">
              <a:spcBef>
                <a:spcPts val="1000"/>
              </a:spcBef>
              <a:spcAft>
                <a:spcPts val="0"/>
              </a:spcAft>
              <a:buSzPts val="2900"/>
              <a:buFont typeface="Corbel"/>
              <a:buAutoNum type="arabicPeriod"/>
            </a:pPr>
            <a:r>
              <a:rPr b="1" i="0" lang="en-US" sz="2000">
                <a:solidFill>
                  <a:schemeClr val="dk1"/>
                </a:solidFill>
                <a:latin typeface="Arial"/>
                <a:ea typeface="Arial"/>
                <a:cs typeface="Arial"/>
                <a:sym typeface="Arial"/>
              </a:rPr>
              <a:t>User Interface Enhancements</a:t>
            </a:r>
            <a:r>
              <a:rPr b="0" i="0" lang="en-US" sz="2000">
                <a:solidFill>
                  <a:schemeClr val="dk1"/>
                </a:solidFill>
                <a:latin typeface="Arial"/>
                <a:ea typeface="Arial"/>
                <a:cs typeface="Arial"/>
                <a:sym typeface="Arial"/>
              </a:rPr>
              <a:t>: Improve the user interface by adding visual indicators and status updates to inform users about the keylogger's current state and activity, enhancing usability.</a:t>
            </a:r>
            <a:endParaRPr/>
          </a:p>
          <a:p>
            <a:pPr indent="0" lvl="0" marL="0" rtl="0" algn="l">
              <a:spcBef>
                <a:spcPts val="1080"/>
              </a:spcBef>
              <a:spcAft>
                <a:spcPts val="0"/>
              </a:spcAft>
              <a:buSzPts val="348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type="title"/>
          </p:nvPr>
        </p:nvSpPr>
        <p:spPr>
          <a:xfrm>
            <a:off x="581192" y="662572"/>
            <a:ext cx="11029616" cy="53029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73" name="Google Shape;173;p2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l">
              <a:spcBef>
                <a:spcPts val="0"/>
              </a:spcBef>
              <a:spcAft>
                <a:spcPts val="0"/>
              </a:spcAft>
              <a:buSzPct val="145000"/>
              <a:buNone/>
            </a:pPr>
            <a:r>
              <a:rPr b="1" lang="en-US" sz="1800">
                <a:solidFill>
                  <a:srgbClr val="0F0F0F"/>
                </a:solidFill>
              </a:rPr>
              <a:t>In developing our keylogging application, we've adopted a systematic approach that integrates various tools and libraries to create a robust and user-friendly system. Here's how we've structured our approach:</a:t>
            </a:r>
            <a:endParaRPr/>
          </a:p>
          <a:p>
            <a:pPr indent="0" lvl="0" marL="0" rtl="0" algn="l">
              <a:spcBef>
                <a:spcPts val="825"/>
              </a:spcBef>
              <a:spcAft>
                <a:spcPts val="0"/>
              </a:spcAft>
              <a:buSzPct val="145000"/>
              <a:buNone/>
            </a:pPr>
            <a:r>
              <a:t/>
            </a:r>
            <a:endParaRPr b="1" sz="1800">
              <a:solidFill>
                <a:srgbClr val="0F0F0F"/>
              </a:solidFill>
            </a:endParaRPr>
          </a:p>
          <a:p>
            <a:pPr indent="0" lvl="0" marL="0" rtl="0" algn="l">
              <a:spcBef>
                <a:spcPts val="837"/>
              </a:spcBef>
              <a:spcAft>
                <a:spcPts val="0"/>
              </a:spcAft>
              <a:buSzPct val="145000"/>
              <a:buNone/>
            </a:pPr>
            <a:r>
              <a:rPr b="1" lang="en-US" sz="1900" u="sng">
                <a:solidFill>
                  <a:srgbClr val="0F0F0F"/>
                </a:solidFill>
              </a:rPr>
              <a:t>1. Integration of Tools: </a:t>
            </a:r>
            <a:r>
              <a:rPr b="1" lang="en-US" sz="1800">
                <a:solidFill>
                  <a:srgbClr val="0F0F0F"/>
                </a:solidFill>
              </a:rPr>
              <a:t>Our application seamlessly integrates the pynput and tkinter libraries to combine keylogging functionality with a user-friendly interface. This integration allows for efficient capturing of keystrokes while providing a smooth user experience.</a:t>
            </a:r>
            <a:endParaRPr/>
          </a:p>
          <a:p>
            <a:pPr indent="0" lvl="0" marL="0" rtl="0" algn="l">
              <a:spcBef>
                <a:spcPts val="825"/>
              </a:spcBef>
              <a:spcAft>
                <a:spcPts val="0"/>
              </a:spcAft>
              <a:buSzPct val="145000"/>
              <a:buNone/>
            </a:pPr>
            <a:r>
              <a:t/>
            </a:r>
            <a:endParaRPr b="1" sz="1800">
              <a:solidFill>
                <a:srgbClr val="0F0F0F"/>
              </a:solidFill>
            </a:endParaRPr>
          </a:p>
          <a:p>
            <a:pPr indent="0" lvl="0" marL="0" rtl="0" algn="l">
              <a:spcBef>
                <a:spcPts val="837"/>
              </a:spcBef>
              <a:spcAft>
                <a:spcPts val="0"/>
              </a:spcAft>
              <a:buSzPct val="145000"/>
              <a:buNone/>
            </a:pPr>
            <a:r>
              <a:rPr b="1" lang="en-US" sz="1900" u="sng">
                <a:solidFill>
                  <a:srgbClr val="0F0F0F"/>
                </a:solidFill>
              </a:rPr>
              <a:t>2. Modular Design: </a:t>
            </a:r>
            <a:r>
              <a:rPr b="1" lang="en-US" sz="1800">
                <a:solidFill>
                  <a:srgbClr val="0F0F0F"/>
                </a:solidFill>
              </a:rPr>
              <a:t>We've designed our codebase with a modular architecture, separating the keylogging functionality from the user interface components. This modular design promotes code reusability and maintainability, making it easier to enhance and extend the application in the future.</a:t>
            </a:r>
            <a:endParaRPr/>
          </a:p>
          <a:p>
            <a:pPr indent="0" lvl="0" marL="0" rtl="0" algn="l">
              <a:spcBef>
                <a:spcPts val="825"/>
              </a:spcBef>
              <a:spcAft>
                <a:spcPts val="0"/>
              </a:spcAft>
              <a:buSzPct val="145000"/>
              <a:buNone/>
            </a:pPr>
            <a:r>
              <a:t/>
            </a:r>
            <a:endParaRPr b="1" sz="1800">
              <a:solidFill>
                <a:srgbClr val="0F0F0F"/>
              </a:solidFill>
            </a:endParaRPr>
          </a:p>
          <a:p>
            <a:pPr indent="0" lvl="0" marL="0" rtl="0" algn="l">
              <a:spcBef>
                <a:spcPts val="837"/>
              </a:spcBef>
              <a:spcAft>
                <a:spcPts val="0"/>
              </a:spcAft>
              <a:buSzPct val="145000"/>
              <a:buNone/>
            </a:pPr>
            <a:r>
              <a:rPr b="1" lang="en-US" sz="1900" u="sng">
                <a:solidFill>
                  <a:srgbClr val="0F0F0F"/>
                </a:solidFill>
              </a:rPr>
              <a:t>3. User Interaction: </a:t>
            </a:r>
            <a:r>
              <a:rPr b="1" lang="en-US" sz="1800">
                <a:solidFill>
                  <a:srgbClr val="0F0F0F"/>
                </a:solidFill>
              </a:rPr>
              <a:t>The tkinter library serves as the backbone of our user interface, offering users a simple and intuitive way to interact with the keylogging system. Through the tkinter interface, users can effortlessly start and stop key recording sessions with just a few clicks.</a:t>
            </a:r>
            <a:endParaRPr/>
          </a:p>
          <a:p>
            <a:pPr indent="0" lvl="0" marL="0" rtl="0" algn="l">
              <a:spcBef>
                <a:spcPts val="825"/>
              </a:spcBef>
              <a:spcAft>
                <a:spcPts val="0"/>
              </a:spcAft>
              <a:buSzPct val="145000"/>
              <a:buNone/>
            </a:pPr>
            <a:r>
              <a:t/>
            </a:r>
            <a:endParaRPr b="1" sz="1800">
              <a:solidFill>
                <a:srgbClr val="0F0F0F"/>
              </a:solidFill>
            </a:endParaRPr>
          </a:p>
          <a:p>
            <a:pPr indent="0" lvl="0" marL="0" rtl="0" algn="l">
              <a:spcBef>
                <a:spcPts val="837"/>
              </a:spcBef>
              <a:spcAft>
                <a:spcPts val="0"/>
              </a:spcAft>
              <a:buSzPct val="145000"/>
              <a:buNone/>
            </a:pPr>
            <a:r>
              <a:rPr b="1" lang="en-US" sz="1900" u="sng">
                <a:solidFill>
                  <a:srgbClr val="0F0F0F"/>
                </a:solidFill>
              </a:rPr>
              <a:t>4. Data Storage: </a:t>
            </a:r>
            <a:r>
              <a:rPr b="1" lang="en-US" sz="1800">
                <a:solidFill>
                  <a:srgbClr val="0F0F0F"/>
                </a:solidFill>
              </a:rPr>
              <a:t>Keystrokes captured by our application are stored in both text and JSON file formats. This dual storage approach provides flexibility in accessing and analyzing the recorded data, catering to different user preferences and requirements.</a:t>
            </a:r>
            <a:endParaRPr b="1" sz="180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Algorithm &amp; Deployment</a:t>
            </a:r>
            <a:endParaRPr/>
          </a:p>
        </p:txBody>
      </p:sp>
      <p:sp>
        <p:nvSpPr>
          <p:cNvPr id="179" name="Google Shape;179;p24"/>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spcBef>
                <a:spcPts val="0"/>
              </a:spcBef>
              <a:spcAft>
                <a:spcPts val="0"/>
              </a:spcAft>
              <a:buSzPct val="145000"/>
              <a:buNone/>
            </a:pPr>
            <a:r>
              <a:rPr lang="en-US" sz="1400"/>
              <a:t>Our keylogging application utilizes a simple yet effective algorithm to capture keystrokes in real-time. Here's a breakdown of how it works:</a:t>
            </a:r>
            <a:endParaRPr/>
          </a:p>
          <a:p>
            <a:pPr indent="0" lvl="0" marL="0" rtl="0" algn="l">
              <a:spcBef>
                <a:spcPts val="600"/>
              </a:spcBef>
              <a:spcAft>
                <a:spcPts val="0"/>
              </a:spcAft>
              <a:buSzPct val="145000"/>
              <a:buNone/>
            </a:pPr>
            <a:r>
              <a:t/>
            </a:r>
            <a:endParaRPr sz="1400"/>
          </a:p>
          <a:p>
            <a:pPr indent="0" lvl="0" marL="0" rtl="0" algn="l">
              <a:spcBef>
                <a:spcPts val="600"/>
              </a:spcBef>
              <a:spcAft>
                <a:spcPts val="0"/>
              </a:spcAft>
              <a:buSzPct val="145000"/>
              <a:buNone/>
            </a:pPr>
            <a:r>
              <a:rPr b="1" lang="en-US" sz="1600"/>
              <a:t>Algorithm Overview:</a:t>
            </a:r>
            <a:endParaRPr sz="1400"/>
          </a:p>
          <a:p>
            <a:pPr indent="-285750" lvl="0" marL="285750" rtl="0" algn="l">
              <a:spcBef>
                <a:spcPts val="600"/>
              </a:spcBef>
              <a:spcAft>
                <a:spcPts val="0"/>
              </a:spcAft>
              <a:buSzPct val="145000"/>
              <a:buChar char="•"/>
            </a:pPr>
            <a:r>
              <a:rPr lang="en-US" sz="1400"/>
              <a:t>Keyboard Monitoring: We leverage the pynput library to monitor keyboard events, capturing key presses and releases as they occur.</a:t>
            </a:r>
            <a:endParaRPr/>
          </a:p>
          <a:p>
            <a:pPr indent="-285750" lvl="0" marL="285750" rtl="0" algn="l">
              <a:spcBef>
                <a:spcPts val="600"/>
              </a:spcBef>
              <a:spcAft>
                <a:spcPts val="0"/>
              </a:spcAft>
              <a:buSzPct val="145000"/>
              <a:buChar char="•"/>
            </a:pPr>
            <a:r>
              <a:rPr lang="en-US" sz="1400"/>
              <a:t>Event Handling: Upon detecting a key press or release event, the corresponding callback functions (on_press and on_release) are triggered to handle the event.</a:t>
            </a:r>
            <a:endParaRPr/>
          </a:p>
          <a:p>
            <a:pPr indent="-285750" lvl="0" marL="285750" rtl="0" algn="l">
              <a:spcBef>
                <a:spcPts val="600"/>
              </a:spcBef>
              <a:spcAft>
                <a:spcPts val="0"/>
              </a:spcAft>
              <a:buSzPct val="145000"/>
              <a:buChar char="•"/>
            </a:pPr>
            <a:r>
              <a:rPr lang="en-US" sz="1400"/>
              <a:t>Data Logging: Keystroke data is logged in two formats: a text file (key_log.txt) and a JSON file (key_log.json). This allows for easy storage and retrieval of captured keystrokes.</a:t>
            </a:r>
            <a:endParaRPr/>
          </a:p>
          <a:p>
            <a:pPr indent="0" lvl="0" marL="0" rtl="0" algn="l">
              <a:spcBef>
                <a:spcPts val="600"/>
              </a:spcBef>
              <a:spcAft>
                <a:spcPts val="0"/>
              </a:spcAft>
              <a:buSzPct val="145000"/>
              <a:buNone/>
            </a:pPr>
            <a:r>
              <a:t/>
            </a:r>
            <a:endParaRPr sz="1400"/>
          </a:p>
          <a:p>
            <a:pPr indent="0" lvl="0" marL="0" rtl="0" algn="l">
              <a:spcBef>
                <a:spcPts val="600"/>
              </a:spcBef>
              <a:spcAft>
                <a:spcPts val="0"/>
              </a:spcAft>
              <a:buSzPct val="145000"/>
              <a:buNone/>
            </a:pPr>
            <a:r>
              <a:rPr b="1" lang="en-US" sz="1600"/>
              <a:t>Deployment:</a:t>
            </a:r>
            <a:endParaRPr/>
          </a:p>
          <a:p>
            <a:pPr indent="-285750" lvl="0" marL="285750" rtl="0" algn="l">
              <a:spcBef>
                <a:spcPts val="600"/>
              </a:spcBef>
              <a:spcAft>
                <a:spcPts val="0"/>
              </a:spcAft>
              <a:buSzPct val="145000"/>
              <a:buChar char="•"/>
            </a:pPr>
            <a:r>
              <a:rPr lang="en-US" sz="1400"/>
              <a:t>Our application is deployed using the tkinter library to provide a user-friendly interface for starting and stopping the keylogging process.</a:t>
            </a:r>
            <a:endParaRPr/>
          </a:p>
          <a:p>
            <a:pPr indent="-285750" lvl="0" marL="285750" rtl="0" algn="l">
              <a:spcBef>
                <a:spcPts val="600"/>
              </a:spcBef>
              <a:spcAft>
                <a:spcPts val="0"/>
              </a:spcAft>
              <a:buSzPct val="145000"/>
              <a:buChar char="•"/>
            </a:pPr>
            <a:r>
              <a:rPr lang="en-US" sz="1400"/>
              <a:t>Users simply need to click the "Start" button to initiate the keylogging functionality, with the option to stop it at any time by clicking the "Stop" button.</a:t>
            </a:r>
            <a:endParaRPr/>
          </a:p>
          <a:p>
            <a:pPr indent="-285750" lvl="0" marL="285750" rtl="0" algn="l">
              <a:spcBef>
                <a:spcPts val="600"/>
              </a:spcBef>
              <a:spcAft>
                <a:spcPts val="0"/>
              </a:spcAft>
              <a:buSzPct val="145000"/>
              <a:buChar char="•"/>
            </a:pPr>
            <a:r>
              <a:rPr lang="en-US" sz="1400"/>
              <a:t>The generated log files (key_log.txt and key_log.json) are saved locally on the user's machine, ensuring ease of access and privacy of captured data.</a:t>
            </a:r>
            <a:endParaRPr/>
          </a:p>
          <a:p>
            <a:pPr indent="0" lvl="0" marL="0" rtl="0" algn="l">
              <a:spcBef>
                <a:spcPts val="600"/>
              </a:spcBef>
              <a:spcAft>
                <a:spcPts val="0"/>
              </a:spcAft>
              <a:buSzPct val="145000"/>
              <a:buNone/>
            </a:pPr>
            <a:r>
              <a:rPr lang="en-US" sz="1400"/>
              <a:t>By combining a robust algorithm with a user-friendly deployment approach, our keylogging application offers a seamless experience for capturing and logging keystrokes</a:t>
            </a:r>
            <a:r>
              <a:rPr lang="en-US" sz="1200"/>
              <a:t>.</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Result</a:t>
            </a:r>
            <a:endParaRPr/>
          </a:p>
        </p:txBody>
      </p:sp>
      <p:sp>
        <p:nvSpPr>
          <p:cNvPr id="185" name="Google Shape;185;p25"/>
          <p:cNvSpPr txBox="1"/>
          <p:nvPr>
            <p:ph idx="1" type="body"/>
          </p:nvPr>
        </p:nvSpPr>
        <p:spPr>
          <a:xfrm>
            <a:off x="581192" y="1302026"/>
            <a:ext cx="11029615" cy="11115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480"/>
              <a:buNone/>
            </a:pPr>
            <a:r>
              <a:rPr lang="en-US" sz="2400">
                <a:solidFill>
                  <a:srgbClr val="0F0F0F"/>
                </a:solidFill>
              </a:rPr>
              <a:t>The KeyLogger works flawlessly being able to register the keystrokes once the user starts the program from the GUI.</a:t>
            </a:r>
            <a:endParaRPr sz="2400"/>
          </a:p>
        </p:txBody>
      </p:sp>
      <p:pic>
        <p:nvPicPr>
          <p:cNvPr id="186" name="Google Shape;186;p25"/>
          <p:cNvPicPr preferRelativeResize="0"/>
          <p:nvPr/>
        </p:nvPicPr>
        <p:blipFill rotWithShape="1">
          <a:blip r:embed="rId3">
            <a:alphaModFix/>
          </a:blip>
          <a:srcRect b="0" l="0" r="0" t="0"/>
          <a:stretch/>
        </p:blipFill>
        <p:spPr>
          <a:xfrm>
            <a:off x="2406883" y="2697779"/>
            <a:ext cx="3087723" cy="3258248"/>
          </a:xfrm>
          <a:prstGeom prst="rect">
            <a:avLst/>
          </a:prstGeom>
          <a:noFill/>
          <a:ln>
            <a:noFill/>
          </a:ln>
        </p:spPr>
      </p:pic>
      <p:pic>
        <p:nvPicPr>
          <p:cNvPr id="187" name="Google Shape;187;p25"/>
          <p:cNvPicPr preferRelativeResize="0"/>
          <p:nvPr/>
        </p:nvPicPr>
        <p:blipFill rotWithShape="1">
          <a:blip r:embed="rId4">
            <a:alphaModFix/>
          </a:blip>
          <a:srcRect b="0" l="0" r="0" t="0"/>
          <a:stretch/>
        </p:blipFill>
        <p:spPr>
          <a:xfrm>
            <a:off x="6838673" y="2697780"/>
            <a:ext cx="2997112" cy="32582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accent1"/>
              </a:buClr>
              <a:buSzPts val="4400"/>
              <a:buFont typeface="Arial"/>
              <a:buNone/>
            </a:pPr>
            <a:r>
              <a:rPr b="1" lang="en-US" sz="4400">
                <a:solidFill>
                  <a:schemeClr val="accent1"/>
                </a:solidFill>
                <a:latin typeface="Arial"/>
                <a:ea typeface="Arial"/>
                <a:cs typeface="Arial"/>
                <a:sym typeface="Arial"/>
              </a:rPr>
              <a:t>Conclusion</a:t>
            </a:r>
            <a:endParaRPr/>
          </a:p>
        </p:txBody>
      </p:sp>
      <p:sp>
        <p:nvSpPr>
          <p:cNvPr id="193" name="Google Shape;193;p26"/>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p>
            <a:pPr indent="-305435" lvl="0" marL="305435" rtl="0" algn="l">
              <a:spcBef>
                <a:spcPts val="0"/>
              </a:spcBef>
              <a:spcAft>
                <a:spcPts val="0"/>
              </a:spcAft>
              <a:buSzPts val="2900"/>
              <a:buChar char="•"/>
            </a:pPr>
            <a:r>
              <a:rPr lang="en-US" sz="2000">
                <a:solidFill>
                  <a:srgbClr val="0F0F0F"/>
                </a:solidFill>
              </a:rPr>
              <a:t>Our keylogging application, built with Python's pynput and tkinter libraries, captures and logs keystrokes in real-time. Users can start and stop the keylogging process via a simple GUI interface. Keystroke data is saved in both text and JSON formats for easy access and analysis.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l">
              <a:spcBef>
                <a:spcPts val="0"/>
              </a:spcBef>
              <a:spcAft>
                <a:spcPts val="0"/>
              </a:spcAft>
              <a:buSzPct val="145000"/>
              <a:buNone/>
            </a:pPr>
            <a:r>
              <a:rPr b="1" lang="en-US" sz="2000"/>
              <a:t>Here's a glimpse into the future scope of the project:</a:t>
            </a:r>
            <a:endParaRPr/>
          </a:p>
          <a:p>
            <a:pPr indent="0" lvl="0" marL="0" rtl="0" algn="l">
              <a:spcBef>
                <a:spcPts val="850"/>
              </a:spcBef>
              <a:spcAft>
                <a:spcPts val="0"/>
              </a:spcAft>
              <a:buSzPct val="145000"/>
              <a:buNone/>
            </a:pPr>
            <a:r>
              <a:t/>
            </a:r>
            <a:endParaRPr b="1" sz="2000"/>
          </a:p>
          <a:p>
            <a:pPr indent="-457200" lvl="0" marL="457200" rtl="0" algn="l">
              <a:spcBef>
                <a:spcPts val="850"/>
              </a:spcBef>
              <a:spcAft>
                <a:spcPts val="0"/>
              </a:spcAft>
              <a:buSzPct val="145000"/>
              <a:buFont typeface="Corbel"/>
              <a:buAutoNum type="arabicPeriod"/>
            </a:pPr>
            <a:r>
              <a:rPr b="1" lang="en-US" sz="2000"/>
              <a:t>Enhanced User Interface: Integrate advanced features into the GUI for better user interaction and customization options.</a:t>
            </a:r>
            <a:endParaRPr/>
          </a:p>
          <a:p>
            <a:pPr indent="-457200" lvl="0" marL="457200" rtl="0" algn="l">
              <a:spcBef>
                <a:spcPts val="850"/>
              </a:spcBef>
              <a:spcAft>
                <a:spcPts val="0"/>
              </a:spcAft>
              <a:buSzPct val="145000"/>
              <a:buFont typeface="Corbel"/>
              <a:buAutoNum type="arabicPeriod"/>
            </a:pPr>
            <a:r>
              <a:rPr b="1" lang="en-US" sz="2000"/>
              <a:t>Data Analysis Tools: Develop tools to analyze the captured keystroke data, such as frequency analysis, pattern recognition, and anomaly detection.</a:t>
            </a:r>
            <a:endParaRPr/>
          </a:p>
          <a:p>
            <a:pPr indent="-457200" lvl="0" marL="457200" rtl="0" algn="l">
              <a:spcBef>
                <a:spcPts val="850"/>
              </a:spcBef>
              <a:spcAft>
                <a:spcPts val="0"/>
              </a:spcAft>
              <a:buSzPct val="145000"/>
              <a:buFont typeface="Corbel"/>
              <a:buAutoNum type="arabicPeriod"/>
            </a:pPr>
            <a:r>
              <a:rPr b="1" lang="en-US" sz="2000"/>
              <a:t>Remote Monitoring: Implement remote monitoring capabilities to enable users to access and manage keylogging activities from any location.</a:t>
            </a:r>
            <a:endParaRPr/>
          </a:p>
          <a:p>
            <a:pPr indent="-457200" lvl="0" marL="457200" rtl="0" algn="l">
              <a:spcBef>
                <a:spcPts val="850"/>
              </a:spcBef>
              <a:spcAft>
                <a:spcPts val="0"/>
              </a:spcAft>
              <a:buSzPct val="145000"/>
              <a:buFont typeface="Corbel"/>
              <a:buAutoNum type="arabicPeriod"/>
            </a:pPr>
            <a:r>
              <a:rPr b="1" lang="en-US" sz="2000"/>
              <a:t>Security Measures: Introduce encryption and authentication mechanisms to enhance data security and protect user privacy.</a:t>
            </a:r>
            <a:endParaRPr/>
          </a:p>
          <a:p>
            <a:pPr indent="-457200" lvl="0" marL="457200" rtl="0" algn="l">
              <a:spcBef>
                <a:spcPts val="850"/>
              </a:spcBef>
              <a:spcAft>
                <a:spcPts val="0"/>
              </a:spcAft>
              <a:buSzPct val="145000"/>
              <a:buFont typeface="Corbel"/>
              <a:buAutoNum type="arabicPeriod"/>
            </a:pPr>
            <a:r>
              <a:rPr b="1" lang="en-US" sz="2000"/>
              <a:t>Cross-Platform Compatibility: Ensure compatibility with multiple operating systems and devices to cater to a wider user base.</a:t>
            </a:r>
            <a:endParaRPr/>
          </a:p>
          <a:p>
            <a:pPr indent="0" lvl="0" marL="0" rtl="0" algn="l">
              <a:spcBef>
                <a:spcPts val="850"/>
              </a:spcBef>
              <a:spcAft>
                <a:spcPts val="0"/>
              </a:spcAft>
              <a:buSzPct val="145000"/>
              <a:buNone/>
            </a:pPr>
            <a:r>
              <a:t/>
            </a:r>
            <a:endParaRPr b="1" sz="2000"/>
          </a:p>
          <a:p>
            <a:pPr indent="0" lvl="0" marL="0" rtl="0" algn="l">
              <a:spcBef>
                <a:spcPts val="850"/>
              </a:spcBef>
              <a:spcAft>
                <a:spcPts val="0"/>
              </a:spcAft>
              <a:buSzPct val="145000"/>
              <a:buNone/>
            </a:pPr>
            <a:r>
              <a:rPr b="1" lang="en-US" sz="2000"/>
              <a:t>With these future enhancements, the project can evolve into a more versatile and robust tool for keystroke monitoring and analysis.</a:t>
            </a:r>
            <a:endParaRPr/>
          </a:p>
        </p:txBody>
      </p:sp>
      <p:sp>
        <p:nvSpPr>
          <p:cNvPr id="199" name="Google Shape;199;p27"/>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i="0" lang="en-US" sz="4400" u="none" cap="none" strike="noStrik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