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3"/>
  </p:sldMasterIdLst>
  <p:notesMasterIdLst>
    <p:notesMasterId r:id="rId20"/>
  </p:notesMasterIdLst>
  <p:handoutMasterIdLst>
    <p:handoutMasterId r:id="rId21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62" r:id="rId18"/>
    <p:sldId id="271" r:id="rId19"/>
  </p:sldIdLst>
  <p:sldSz cx="9729788" cy="7443788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5">
          <p15:clr>
            <a:srgbClr val="A4A3A4"/>
          </p15:clr>
        </p15:guide>
        <p15:guide id="2" pos="3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8" y="-84"/>
      </p:cViewPr>
      <p:guideLst>
        <p:guide orient="horz" pos="2345"/>
        <p:guide pos="30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AFDAD-B782-457C-9292-DCFAB2784AC0}" type="datetimeFigureOut">
              <a:rPr lang="en-US" smtClean="0"/>
              <a:pPr/>
              <a:t>11/14/2013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3C5B9-CB45-490C-A26C-EA20D3E09E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1666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FAF1A-AE81-4AC0-AEDD-D644C98B14CD}" type="datetimeFigureOut">
              <a:rPr lang="en-US" smtClean="0"/>
              <a:pPr/>
              <a:t>11/14/2013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85800"/>
            <a:ext cx="4483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198E5-3BC4-46C2-945C-237A2140D7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2924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198E5-3BC4-46C2-945C-237A2140D73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485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198E5-3BC4-46C2-945C-237A2140D73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822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67571" y="1488758"/>
            <a:ext cx="8354645" cy="1985010"/>
          </a:xfrm>
          <a:ln>
            <a:noFill/>
          </a:ln>
        </p:spPr>
        <p:txBody>
          <a:bodyPr vert="horz" tIns="0" rIns="1962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67571" y="3504307"/>
            <a:ext cx="8357888" cy="1902301"/>
          </a:xfrm>
        </p:spPr>
        <p:txBody>
          <a:bodyPr lIns="0" rIns="19627"/>
          <a:lstStyle>
            <a:lvl1pPr marL="0" marR="49067" indent="0" algn="r">
              <a:buNone/>
              <a:defRPr>
                <a:solidFill>
                  <a:schemeClr val="tx1"/>
                </a:solidFill>
              </a:defRPr>
            </a:lvl1pPr>
            <a:lvl2pPr marL="490667" indent="0" algn="ctr">
              <a:buNone/>
            </a:lvl2pPr>
            <a:lvl3pPr marL="981334" indent="0" algn="ctr">
              <a:buNone/>
            </a:lvl3pPr>
            <a:lvl4pPr marL="1472001" indent="0" algn="ctr">
              <a:buNone/>
            </a:lvl4pPr>
            <a:lvl5pPr marL="1962668" indent="0" algn="ctr">
              <a:buNone/>
            </a:lvl5pPr>
            <a:lvl6pPr marL="2453335" indent="0" algn="ctr">
              <a:buNone/>
            </a:lvl6pPr>
            <a:lvl7pPr marL="2944002" indent="0" algn="ctr">
              <a:buNone/>
            </a:lvl7pPr>
            <a:lvl8pPr marL="3434669" indent="0" algn="ctr">
              <a:buNone/>
            </a:lvl8pPr>
            <a:lvl9pPr marL="392533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10/18/2013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10/18/2013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4096" y="992507"/>
            <a:ext cx="2189202" cy="565693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489" y="992507"/>
            <a:ext cx="6405444" cy="565693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10/18/2013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10/18/2013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28" y="1429207"/>
            <a:ext cx="8270320" cy="1478833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328" y="2935687"/>
            <a:ext cx="8270320" cy="1638667"/>
          </a:xfrm>
        </p:spPr>
        <p:txBody>
          <a:bodyPr lIns="49067" rIns="49067"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10/18/2013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764229"/>
            <a:ext cx="8756809" cy="1240631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489" y="2084092"/>
            <a:ext cx="4297323" cy="481365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976" y="2084092"/>
            <a:ext cx="4297323" cy="481365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10/18/2013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764229"/>
            <a:ext cx="8756809" cy="1240631"/>
          </a:xfrm>
        </p:spPr>
        <p:txBody>
          <a:bodyPr tIns="49067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489" y="2013717"/>
            <a:ext cx="4299013" cy="715672"/>
          </a:xfrm>
        </p:spPr>
        <p:txBody>
          <a:bodyPr lIns="49067" tIns="0" rIns="49067" bIns="0" anchor="ctr">
            <a:noAutofit/>
          </a:bodyPr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42598" y="2018612"/>
            <a:ext cx="4300701" cy="710778"/>
          </a:xfrm>
        </p:spPr>
        <p:txBody>
          <a:bodyPr lIns="49067" tIns="0" rIns="49067" bIns="0" anchor="ctr"/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6489" y="2729389"/>
            <a:ext cx="4299013" cy="4174209"/>
          </a:xfrm>
        </p:spPr>
        <p:txBody>
          <a:bodyPr tIns="0"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2598" y="2729389"/>
            <a:ext cx="4300701" cy="4174209"/>
          </a:xfrm>
        </p:spPr>
        <p:txBody>
          <a:bodyPr tIns="0"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10/18/2013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89" y="764229"/>
            <a:ext cx="8837891" cy="1240631"/>
          </a:xfrm>
        </p:spPr>
        <p:txBody>
          <a:bodyPr vert="horz" tIns="4906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4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10/18/2013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10/18/2013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34" y="558286"/>
            <a:ext cx="2918936" cy="1261309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8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9734" y="1819593"/>
            <a:ext cx="2918936" cy="4962525"/>
          </a:xfrm>
        </p:spPr>
        <p:txBody>
          <a:bodyPr lIns="19627" rIns="19627"/>
          <a:lstStyle>
            <a:lvl1pPr marL="0" indent="0" algn="l">
              <a:buNone/>
              <a:defRPr sz="15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04077" y="1819593"/>
            <a:ext cx="5439222" cy="4962525"/>
          </a:xfrm>
        </p:spPr>
        <p:txBody>
          <a:bodyPr tIns="0"/>
          <a:lstStyle>
            <a:lvl1pPr>
              <a:defRPr sz="3000"/>
            </a:lvl1pPr>
            <a:lvl2pPr>
              <a:defRPr sz="2800"/>
            </a:lvl2pPr>
            <a:lvl3pPr>
              <a:defRPr sz="2600"/>
            </a:lvl3pPr>
            <a:lvl4pPr>
              <a:defRPr sz="21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10/18/2013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368559" y="1202725"/>
            <a:ext cx="5594628" cy="4466273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33" tIns="49067" rIns="98133" bIns="49067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516899" y="5817583"/>
            <a:ext cx="165406" cy="16872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33" tIns="49067" rIns="98133" bIns="49067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52" y="1277532"/>
            <a:ext cx="2354609" cy="1717803"/>
          </a:xfrm>
        </p:spPr>
        <p:txBody>
          <a:bodyPr vert="horz" lIns="49067" tIns="49067" rIns="49067" bIns="49067" anchor="b"/>
          <a:lstStyle>
            <a:lvl1pPr algn="l">
              <a:buNone/>
              <a:defRPr sz="21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53" y="3070411"/>
            <a:ext cx="2351365" cy="2365470"/>
          </a:xfrm>
        </p:spPr>
        <p:txBody>
          <a:bodyPr lIns="68693" rIns="49067" bIns="49067" anchor="t"/>
          <a:lstStyle>
            <a:lvl1pPr marL="0" indent="0" algn="l">
              <a:spcBef>
                <a:spcPts val="268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10/18/2013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4646" y="6899289"/>
            <a:ext cx="648653" cy="39631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709102" y="1301976"/>
            <a:ext cx="4913543" cy="4267772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4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135" y="6313435"/>
            <a:ext cx="9750058" cy="11303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133" tIns="49067" rIns="98133" bIns="4906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662190" y="6751103"/>
            <a:ext cx="5067598" cy="69268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133" tIns="49067" rIns="98133" bIns="4906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../customXml/item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135" y="-7754"/>
            <a:ext cx="9750058" cy="11303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133" tIns="49067" rIns="98133" bIns="4906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662190" y="-7754"/>
            <a:ext cx="5067598" cy="69268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133" tIns="49067" rIns="98133" bIns="4906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86490" y="764229"/>
            <a:ext cx="8756809" cy="1240631"/>
          </a:xfrm>
          <a:prstGeom prst="rect">
            <a:avLst/>
          </a:prstGeom>
        </p:spPr>
        <p:txBody>
          <a:bodyPr vert="horz" lIns="0" tIns="49067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86490" y="2100803"/>
            <a:ext cx="8756809" cy="4764024"/>
          </a:xfrm>
          <a:prstGeom prst="rect">
            <a:avLst/>
          </a:prstGeom>
        </p:spPr>
        <p:txBody>
          <a:bodyPr vert="horz" lIns="98133" tIns="49067" rIns="98133" bIns="4906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86489" y="6899289"/>
            <a:ext cx="2270284" cy="39631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10/18/2013</a:t>
            </a:r>
            <a:endParaRPr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837855" y="6899289"/>
            <a:ext cx="3567589" cy="39631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kumimoji="0" lang="en-US" dirty="0" smtClean="0">
                <a:solidFill>
                  <a:schemeClr val="tx1">
                    <a:shade val="50000"/>
                  </a:schemeClr>
                </a:solidFill>
              </a:rPr>
              <a:t>rahn@theliebermans.com   http://rahnsworld.com</a:t>
            </a:r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32483" y="6899289"/>
            <a:ext cx="810816" cy="39631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0235" y="219697"/>
            <a:ext cx="9768677" cy="70467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  <p:sp>
        <p:nvSpPr>
          <p:cNvPr id="16" name="CreatedFooter"/>
          <p:cNvSpPr txBox="1"/>
          <p:nvPr userDrawn="1"/>
        </p:nvSpPr>
        <p:spPr>
          <a:xfrm>
            <a:off x="5411152" y="7272563"/>
            <a:ext cx="951543" cy="215444"/>
          </a:xfrm>
          <a:prstGeom prst="rect">
            <a:avLst/>
          </a:prstGeom>
          <a:noFill/>
        </p:spPr>
        <p:txBody>
          <a:bodyPr vert="horz" wrap="none" rIns="0" rtlCol="0" anchor="ctr">
            <a:spAutoFit/>
          </a:bodyPr>
          <a:lstStyle/>
          <a:p>
            <a:pPr algn="r"/>
            <a:r>
              <a:rPr lang="x-none" sz="800" b="0" i="0" u="none" smtClean="0">
                <a:solidFill>
                  <a:schemeClr val="tx1"/>
                </a:solidFill>
                <a:latin typeface="Verdana"/>
              </a:rPr>
              <a:t>Finding a Person</a:t>
            </a:r>
            <a:endParaRPr lang="x-none" sz="800" b="0" i="0" u="none">
              <a:solidFill>
                <a:schemeClr val="tx1"/>
              </a:solidFill>
              <a:latin typeface="Verdana"/>
            </a:endParaRPr>
          </a:p>
        </p:txBody>
      </p:sp>
      <p:sp>
        <p:nvSpPr>
          <p:cNvPr id="17" name="OfficeCode"/>
          <p:cNvSpPr txBox="1"/>
          <p:nvPr userDrawn="1">
            <p:custDataLst>
              <p:tags r:id="rId15"/>
            </p:custDataLst>
          </p:nvPr>
        </p:nvSpPr>
        <p:spPr>
          <a:xfrm>
            <a:off x="5070580" y="7272563"/>
            <a:ext cx="313547" cy="215444"/>
          </a:xfrm>
          <a:prstGeom prst="rect">
            <a:avLst/>
          </a:prstGeom>
          <a:noFill/>
        </p:spPr>
        <p:txBody>
          <a:bodyPr vert="horz" wrap="none" rIns="0" rtlCol="0" anchor="ctr">
            <a:spAutoFit/>
          </a:bodyPr>
          <a:lstStyle/>
          <a:p>
            <a:pPr algn="l"/>
            <a:r>
              <a:rPr lang="x-none" sz="800" b="0" i="0" u="none" smtClean="0">
                <a:solidFill>
                  <a:schemeClr val="tx1"/>
                </a:solidFill>
                <a:latin typeface="Verdana"/>
              </a:rPr>
              <a:t>BOS</a:t>
            </a:r>
            <a:endParaRPr lang="x-none" sz="800" b="0" i="0" u="none">
              <a:solidFill>
                <a:schemeClr val="tx1"/>
              </a:solidFill>
              <a:latin typeface="Verdana"/>
            </a:endParaRPr>
          </a:p>
        </p:txBody>
      </p:sp>
    </p:spTree>
    <p:custDataLst>
      <p:custData r:id="rId13"/>
      <p:custData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94400" indent="-29440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934" indent="-26496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1334" indent="-26496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734" indent="-22570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70135" indent="-22570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864535" indent="-22570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802" indent="-196267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5202" indent="-196267" algn="l" rtl="0" eaLnBrk="1" latinLnBrk="0" hangingPunct="1">
        <a:spcBef>
          <a:spcPct val="20000"/>
        </a:spcBef>
        <a:buClr>
          <a:schemeClr val="tx2"/>
        </a:buClr>
        <a:buChar char="•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649602" indent="-196267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906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813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720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626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533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440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346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253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rahnsworld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494" y="521494"/>
            <a:ext cx="8837891" cy="1240631"/>
          </a:xfrm>
        </p:spPr>
        <p:txBody>
          <a:bodyPr/>
          <a:lstStyle/>
          <a:p>
            <a:pPr algn="ctr"/>
            <a:r>
              <a:rPr lang="en-US" b="1" dirty="0" smtClean="0"/>
              <a:t>Finding a Person!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5294" y="2121694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Building an algorithm to search for </a:t>
            </a:r>
          </a:p>
          <a:p>
            <a:pPr algn="ctr"/>
            <a:r>
              <a:rPr lang="en-US" sz="2400" dirty="0" smtClean="0"/>
              <a:t>existing people in a system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0094" y="5640787"/>
            <a:ext cx="4547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Rahn Lieberman</a:t>
            </a:r>
          </a:p>
          <a:p>
            <a:r>
              <a:rPr lang="en-US" sz="2400" dirty="0" smtClean="0"/>
              <a:t>Manager</a:t>
            </a:r>
          </a:p>
          <a:p>
            <a:r>
              <a:rPr lang="en-US" sz="2400" dirty="0" smtClean="0"/>
              <a:t>Emdeon Corp (Emdeon.com)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65094" y="6007894"/>
            <a:ext cx="280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rahn@theliebermans.com </a:t>
            </a:r>
          </a:p>
          <a:p>
            <a:pPr algn="r"/>
            <a:r>
              <a:rPr lang="en-US" dirty="0" smtClean="0"/>
              <a:t>http://rahnsworld.com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it Done?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Search and weigh the results</a:t>
            </a:r>
          </a:p>
          <a:p>
            <a:pPr lvl="1"/>
            <a:r>
              <a:rPr lang="en-US" dirty="0" smtClean="0"/>
              <a:t>Go through all reasonable variations of your data, and collect the PersonID found in your system if one is found.</a:t>
            </a:r>
          </a:p>
          <a:p>
            <a:pPr lvl="1"/>
            <a:r>
              <a:rPr lang="en-US" dirty="0" smtClean="0"/>
              <a:t>Create a dictionary of all values </a:t>
            </a:r>
            <a:r>
              <a:rPr lang="en-US" dirty="0" smtClean="0"/>
              <a:t>found</a:t>
            </a:r>
            <a:endParaRPr lang="en-US" dirty="0" smtClean="0"/>
          </a:p>
          <a:p>
            <a:pPr lvl="1"/>
            <a:r>
              <a:rPr lang="en-US" dirty="0" smtClean="0"/>
              <a:t>After all values are collected, sort them and count up the number of like PersonID’s</a:t>
            </a:r>
          </a:p>
          <a:p>
            <a:pPr lvl="1"/>
            <a:r>
              <a:rPr lang="en-US" dirty="0" smtClean="0"/>
              <a:t>The PersonID with the most hits is most likely the correct </a:t>
            </a:r>
            <a:r>
              <a:rPr lang="en-US" dirty="0" smtClean="0"/>
              <a:t>person</a:t>
            </a:r>
            <a:endParaRPr lang="en-US" dirty="0" smtClean="0"/>
          </a:p>
          <a:p>
            <a:pPr lvl="1"/>
            <a:r>
              <a:rPr lang="en-US" dirty="0" smtClean="0"/>
              <a:t>Note that if none are found, then you end up with a “0” as the most common PersonID.  Be sure to account for this.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75710" y="6830090"/>
            <a:ext cx="3567589" cy="396313"/>
          </a:xfrm>
        </p:spPr>
        <p:txBody>
          <a:bodyPr/>
          <a:lstStyle/>
          <a:p>
            <a:pPr algn="r"/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395519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weighing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+ Last + DOB + Account Number + CustomerID: 20</a:t>
            </a:r>
          </a:p>
          <a:p>
            <a:r>
              <a:rPr lang="en-US" dirty="0" smtClean="0"/>
              <a:t>Last + SSN: 20</a:t>
            </a:r>
          </a:p>
          <a:p>
            <a:r>
              <a:rPr lang="en-US" dirty="0" smtClean="0"/>
              <a:t>Last + Account Number + DOB: 20</a:t>
            </a:r>
          </a:p>
          <a:p>
            <a:r>
              <a:rPr lang="en-US" dirty="0" smtClean="0"/>
              <a:t>First + Medical Record:  19</a:t>
            </a:r>
          </a:p>
          <a:p>
            <a:r>
              <a:rPr lang="en-US" dirty="0" smtClean="0"/>
              <a:t>First + Address + CustomerID: 19</a:t>
            </a:r>
          </a:p>
          <a:p>
            <a:r>
              <a:rPr lang="en-US" dirty="0" smtClean="0"/>
              <a:t>Total count of 20: 3</a:t>
            </a:r>
          </a:p>
          <a:p>
            <a:r>
              <a:rPr lang="en-US" dirty="0" smtClean="0"/>
              <a:t>Total count of 19: 2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Our person is PersonID 20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75710" y="6864827"/>
            <a:ext cx="3567589" cy="396313"/>
          </a:xfrm>
        </p:spPr>
        <p:txBody>
          <a:bodyPr/>
          <a:lstStyle/>
          <a:p>
            <a:pPr algn="r"/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55819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key is the number of searches, and making sure the searches provide unique results.</a:t>
            </a:r>
          </a:p>
          <a:p>
            <a:pPr lvl="1"/>
            <a:r>
              <a:rPr lang="en-US" dirty="0" smtClean="0"/>
              <a:t>In my production system, we do 30+ searches</a:t>
            </a:r>
          </a:p>
          <a:p>
            <a:pPr lvl="1"/>
            <a:r>
              <a:rPr lang="en-US" dirty="0" smtClean="0"/>
              <a:t>F+M+L names + DOB + Address information</a:t>
            </a:r>
          </a:p>
          <a:p>
            <a:pPr lvl="1"/>
            <a:r>
              <a:rPr lang="en-US" dirty="0" smtClean="0"/>
              <a:t>SSN searches with first and last names (need to account for last name changes)</a:t>
            </a:r>
          </a:p>
          <a:p>
            <a:pPr lvl="1"/>
            <a:r>
              <a:rPr lang="en-US" dirty="0" smtClean="0"/>
              <a:t>Customer searches based on our entire customer hierarchy</a:t>
            </a:r>
          </a:p>
          <a:p>
            <a:pPr lvl="1"/>
            <a:r>
              <a:rPr lang="en-US" dirty="0" smtClean="0"/>
              <a:t>I even go as far as cleaning the data to remove dashes, hyphens and other possible data that may not be entered consistently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75710" y="6864827"/>
            <a:ext cx="3567589" cy="396313"/>
          </a:xfrm>
        </p:spPr>
        <p:txBody>
          <a:bodyPr/>
          <a:lstStyle/>
          <a:p>
            <a:pPr algn="r"/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25388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a know person in your database (i.e. PersonID 1, where you know all the data about them)</a:t>
            </a:r>
          </a:p>
          <a:p>
            <a:r>
              <a:rPr lang="en-US" dirty="0" smtClean="0"/>
              <a:t>More complicated tests:</a:t>
            </a:r>
          </a:p>
          <a:p>
            <a:pPr lvl="1"/>
            <a:r>
              <a:rPr lang="en-US" dirty="0" smtClean="0"/>
              <a:t>Pull X number of records, remove some of the data from them, and try to find them again.</a:t>
            </a:r>
          </a:p>
          <a:p>
            <a:pPr lvl="1"/>
            <a:r>
              <a:rPr lang="en-US" dirty="0" smtClean="0"/>
              <a:t>This works well because you always know what you’re expected to find</a:t>
            </a:r>
          </a:p>
          <a:p>
            <a:pPr lvl="1"/>
            <a:r>
              <a:rPr lang="en-US" dirty="0" smtClean="0"/>
              <a:t>Sorry, SQL Compact doesn’t support TOP, so I can’t demonstrate.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75710" y="6864827"/>
            <a:ext cx="3567589" cy="396313"/>
          </a:xfrm>
        </p:spPr>
        <p:txBody>
          <a:bodyPr/>
          <a:lstStyle/>
          <a:p>
            <a:pPr algn="r"/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94647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Babies are hard to match because they don’t have SSN’s and they don’t have </a:t>
            </a:r>
            <a:r>
              <a:rPr lang="en-US" dirty="0" smtClean="0"/>
              <a:t>names</a:t>
            </a:r>
            <a:endParaRPr lang="en-US" dirty="0" smtClean="0"/>
          </a:p>
          <a:p>
            <a:r>
              <a:rPr lang="en-US" dirty="0" smtClean="0"/>
              <a:t>Most hospitals will enter a baby with a generic name, Baby Boy Smith, then change it in their system at a later </a:t>
            </a:r>
            <a:r>
              <a:rPr lang="en-US" dirty="0" smtClean="0"/>
              <a:t>date</a:t>
            </a:r>
            <a:r>
              <a:rPr lang="en-US" dirty="0" smtClean="0"/>
              <a:t> </a:t>
            </a:r>
            <a:r>
              <a:rPr lang="en-US" dirty="0" smtClean="0"/>
              <a:t>(after </a:t>
            </a:r>
            <a:r>
              <a:rPr lang="en-US" dirty="0" smtClean="0"/>
              <a:t>paperwork has been </a:t>
            </a:r>
            <a:r>
              <a:rPr lang="en-US" dirty="0" smtClean="0"/>
              <a:t>filed)</a:t>
            </a:r>
            <a:endParaRPr lang="en-US" dirty="0" smtClean="0"/>
          </a:p>
          <a:p>
            <a:r>
              <a:rPr lang="en-US" dirty="0" smtClean="0"/>
              <a:t>If a Senior and a Junior live at the same address, and we don’t have both of them in our system already, we may get a false </a:t>
            </a:r>
            <a:r>
              <a:rPr lang="en-US" dirty="0" smtClean="0"/>
              <a:t>result</a:t>
            </a:r>
            <a:endParaRPr lang="en-US" dirty="0" smtClean="0"/>
          </a:p>
          <a:p>
            <a:r>
              <a:rPr lang="en-US" dirty="0" smtClean="0"/>
              <a:t>Speed!  30 queries take a long time to run. I’m looking into ways to speed this up</a:t>
            </a:r>
          </a:p>
          <a:p>
            <a:r>
              <a:rPr lang="en-US" dirty="0" smtClean="0"/>
              <a:t>Running multiple instances of the import/search at the same time will fail. We have safeguards against this in </a:t>
            </a:r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75710" y="6864827"/>
            <a:ext cx="3567589" cy="396313"/>
          </a:xfrm>
        </p:spPr>
        <p:txBody>
          <a:bodyPr/>
          <a:lstStyle/>
          <a:p>
            <a:pPr algn="r"/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424246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sample data is ALL FAKE!</a:t>
            </a:r>
          </a:p>
          <a:p>
            <a:r>
              <a:rPr lang="en-US" dirty="0" smtClean="0"/>
              <a:t>Do not think these are real people. If they are, it’s purely a coincidence</a:t>
            </a:r>
          </a:p>
          <a:p>
            <a:r>
              <a:rPr lang="en-US" dirty="0" smtClean="0"/>
              <a:t>Social Security numbers are the phone numbers minus 1 digit</a:t>
            </a:r>
          </a:p>
          <a:p>
            <a:r>
              <a:rPr lang="en-US" dirty="0" smtClean="0"/>
              <a:t>This is not my full production system. It’s been simplified to show proof of concept, and it uses SQL Compact for ease of demonstrating offline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91848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and code available at </a:t>
            </a:r>
            <a:r>
              <a:rPr lang="en-US" dirty="0" smtClean="0">
                <a:hlinkClick r:id="rId2"/>
              </a:rPr>
              <a:t>http://rahnsworld.com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154596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We </a:t>
            </a:r>
            <a:r>
              <a:rPr lang="en-US" dirty="0"/>
              <a:t>work with hospitals around the </a:t>
            </a:r>
            <a:r>
              <a:rPr lang="en-US" dirty="0" smtClean="0"/>
              <a:t>county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These hospitals (our customers) send us sets of people to work </a:t>
            </a:r>
            <a:r>
              <a:rPr lang="en-US" dirty="0" smtClean="0"/>
              <a:t>with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We put these people into our internal system for our </a:t>
            </a:r>
            <a:r>
              <a:rPr lang="en-US" dirty="0" smtClean="0"/>
              <a:t>workflow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75710" y="6864827"/>
            <a:ext cx="3567589" cy="396313"/>
          </a:xfrm>
        </p:spPr>
        <p:txBody>
          <a:bodyPr/>
          <a:lstStyle/>
          <a:p>
            <a:pPr algn="r"/>
            <a:r>
              <a:rPr kumimoji="0" lang="en-US" dirty="0" smtClean="0"/>
              <a:t>rahn@theliebermans.com </a:t>
            </a:r>
          </a:p>
          <a:p>
            <a:pPr algn="r"/>
            <a:r>
              <a:rPr kumimoji="0" lang="en-US" dirty="0" smtClean="0"/>
              <a:t>http://rahnsworld.com</a:t>
            </a:r>
            <a:endParaRPr kumimoji="0"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</a:t>
            </a:r>
            <a:r>
              <a:rPr lang="en-US" dirty="0"/>
              <a:t>t</a:t>
            </a:r>
            <a:r>
              <a:rPr lang="en-US" dirty="0" smtClean="0"/>
              <a:t>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little bit of complication: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A person can visit a hospital more than one time.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When this happens, we need to recognize the </a:t>
            </a:r>
            <a:r>
              <a:rPr lang="en-US" dirty="0" smtClean="0"/>
              <a:t>person so we don’t load them repeatedly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b="1" dirty="0" smtClean="0"/>
              <a:t>And more </a:t>
            </a:r>
            <a:r>
              <a:rPr lang="en-US" b="1" dirty="0"/>
              <a:t>complication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The person can then visit another hospital, and we still need to recognize </a:t>
            </a:r>
            <a:r>
              <a:rPr lang="en-US" dirty="0" smtClean="0"/>
              <a:t>them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75710" y="6864827"/>
            <a:ext cx="3567589" cy="396313"/>
          </a:xfrm>
        </p:spPr>
        <p:txBody>
          <a:bodyPr/>
          <a:lstStyle/>
          <a:p>
            <a:pPr algn="r"/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7905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get data from customers in batch files and through real-time (HL7) </a:t>
            </a:r>
            <a:r>
              <a:rPr lang="en-US" dirty="0" smtClean="0"/>
              <a:t>interfaces</a:t>
            </a:r>
            <a:endParaRPr lang="en-US" dirty="0" smtClean="0"/>
          </a:p>
          <a:p>
            <a:r>
              <a:rPr lang="en-US" dirty="0" smtClean="0"/>
              <a:t>Data base be entered into our system via our interfaces or </a:t>
            </a:r>
            <a:r>
              <a:rPr lang="en-US" dirty="0" smtClean="0"/>
              <a:t>manually</a:t>
            </a:r>
            <a:endParaRPr lang="en-US" dirty="0" smtClean="0"/>
          </a:p>
          <a:p>
            <a:r>
              <a:rPr lang="en-US" dirty="0" smtClean="0"/>
              <a:t>We process upwards of a quarter million records a day, importing approximately 10K new records.</a:t>
            </a:r>
          </a:p>
          <a:p>
            <a:r>
              <a:rPr lang="en-US" dirty="0" smtClean="0"/>
              <a:t>Electronic entry accounts for approximately 85% of the data </a:t>
            </a:r>
            <a:r>
              <a:rPr lang="en-US" dirty="0" smtClean="0"/>
              <a:t>entry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75710" y="6864827"/>
            <a:ext cx="3567589" cy="396313"/>
          </a:xfrm>
        </p:spPr>
        <p:txBody>
          <a:bodyPr/>
          <a:lstStyle/>
          <a:p>
            <a:pPr algn="r"/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36039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get reports of duplicate data being entered approximate once every 2-3 months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</a:t>
            </a:r>
            <a:r>
              <a:rPr lang="en-US" dirty="0"/>
              <a:t>investigation, these are almost always user errors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are so rare, I don’t have statistics on actual number of errors.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41440" y="6864827"/>
            <a:ext cx="2424589" cy="396313"/>
          </a:xfrm>
        </p:spPr>
        <p:txBody>
          <a:bodyPr/>
          <a:lstStyle/>
          <a:p>
            <a:pPr algn="r"/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39048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How’s it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Know:</a:t>
            </a:r>
          </a:p>
          <a:p>
            <a:pPr lvl="1"/>
            <a:r>
              <a:rPr lang="en-US" dirty="0" smtClean="0"/>
              <a:t>Know your data!</a:t>
            </a:r>
          </a:p>
          <a:p>
            <a:pPr lvl="1"/>
            <a:r>
              <a:rPr lang="en-US" dirty="0" smtClean="0"/>
              <a:t>Know that it will take some time to get it right</a:t>
            </a:r>
          </a:p>
          <a:p>
            <a:pPr lvl="1"/>
            <a:r>
              <a:rPr lang="en-US" dirty="0" smtClean="0"/>
              <a:t>And of course, know your </a:t>
            </a:r>
            <a:r>
              <a:rPr lang="en-US" dirty="0" smtClean="0"/>
              <a:t>users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The data is the actual elements of what you’re working with.  Names, birthdates,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70731" y="6960770"/>
            <a:ext cx="3567589" cy="396313"/>
          </a:xfrm>
        </p:spPr>
        <p:txBody>
          <a:bodyPr/>
          <a:lstStyle/>
          <a:p>
            <a:pPr algn="r"/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6371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How’s it Done?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with your basic object first. In my case, it’s a </a:t>
            </a:r>
            <a:r>
              <a:rPr lang="en-US" dirty="0" smtClean="0"/>
              <a:t>person</a:t>
            </a:r>
            <a:endParaRPr lang="en-US" dirty="0" smtClean="0"/>
          </a:p>
          <a:p>
            <a:r>
              <a:rPr lang="en-US" dirty="0" smtClean="0"/>
              <a:t>Take stock of common elements your object that should always be know, and are commonly part of your data:</a:t>
            </a:r>
          </a:p>
          <a:p>
            <a:pPr lvl="1"/>
            <a:r>
              <a:rPr lang="en-US" dirty="0" smtClean="0"/>
              <a:t>First Name, Last Name, Middle Initial</a:t>
            </a:r>
          </a:p>
          <a:p>
            <a:pPr lvl="1"/>
            <a:r>
              <a:rPr lang="en-US" dirty="0" smtClean="0"/>
              <a:t>Date of Birth</a:t>
            </a:r>
          </a:p>
          <a:p>
            <a:pPr lvl="1"/>
            <a:r>
              <a:rPr lang="en-US" dirty="0" smtClean="0"/>
              <a:t>Gender</a:t>
            </a:r>
          </a:p>
          <a:p>
            <a:r>
              <a:rPr lang="en-US" dirty="0" smtClean="0"/>
              <a:t>Is that enough to uniquely ID someone? </a:t>
            </a:r>
            <a:endParaRPr lang="en-US" dirty="0"/>
          </a:p>
          <a:p>
            <a:pPr lvl="1"/>
            <a:r>
              <a:rPr lang="en-US" dirty="0" smtClean="0"/>
              <a:t>If not, keep adding, but realize you may not get everything you want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75710" y="6864827"/>
            <a:ext cx="3567589" cy="396313"/>
          </a:xfrm>
        </p:spPr>
        <p:txBody>
          <a:bodyPr/>
          <a:lstStyle/>
          <a:p>
            <a:pPr algn="r"/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87984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it Done?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about adding an address and a social security number?</a:t>
            </a:r>
          </a:p>
          <a:p>
            <a:r>
              <a:rPr lang="en-US" dirty="0" smtClean="0"/>
              <a:t>That gets close to giving enough information.</a:t>
            </a:r>
          </a:p>
          <a:p>
            <a:r>
              <a:rPr lang="en-US" dirty="0" smtClean="0"/>
              <a:t>What? SSN’s are unique!</a:t>
            </a:r>
          </a:p>
          <a:p>
            <a:pPr lvl="2"/>
            <a:r>
              <a:rPr lang="en-US" dirty="0" smtClean="0"/>
              <a:t>Not everyone has one, or know what it is</a:t>
            </a:r>
          </a:p>
          <a:p>
            <a:pPr lvl="2"/>
            <a:r>
              <a:rPr lang="en-US" dirty="0" smtClean="0"/>
              <a:t>People may share them or make them 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75710" y="6864827"/>
            <a:ext cx="3567589" cy="396313"/>
          </a:xfrm>
        </p:spPr>
        <p:txBody>
          <a:bodyPr/>
          <a:lstStyle/>
          <a:p>
            <a:pPr algn="r"/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65358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it Done?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 the same thing for </a:t>
            </a:r>
            <a:r>
              <a:rPr lang="en-US" dirty="0" smtClean="0"/>
              <a:t>other items </a:t>
            </a:r>
            <a:r>
              <a:rPr lang="en-US" dirty="0" smtClean="0"/>
              <a:t>in your </a:t>
            </a:r>
            <a:r>
              <a:rPr lang="en-US" dirty="0" smtClean="0"/>
              <a:t>domain.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my case, hospitals have standard data elements:</a:t>
            </a:r>
          </a:p>
          <a:p>
            <a:r>
              <a:rPr lang="en-US" dirty="0" smtClean="0"/>
              <a:t>Account Number, Medical Record Number</a:t>
            </a:r>
          </a:p>
          <a:p>
            <a:r>
              <a:rPr lang="en-US" dirty="0" smtClean="0"/>
              <a:t>Unique identifier in our system to distinguish the hospitals</a:t>
            </a:r>
          </a:p>
          <a:p>
            <a:pPr marL="0" indent="0">
              <a:buNone/>
            </a:pPr>
            <a:r>
              <a:rPr lang="en-US" dirty="0" smtClean="0"/>
              <a:t>Once </a:t>
            </a:r>
            <a:r>
              <a:rPr lang="en-US" dirty="0"/>
              <a:t>you have these core data elements, setup a query in your database for them, allowing elements to by null</a:t>
            </a:r>
          </a:p>
          <a:p>
            <a:r>
              <a:rPr lang="en-US" dirty="0"/>
              <a:t>You’ll need to know how data is stored (null versus empty strings, default values, etc.)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75710" y="6864827"/>
            <a:ext cx="3567589" cy="396313"/>
          </a:xfrm>
        </p:spPr>
        <p:txBody>
          <a:bodyPr/>
          <a:lstStyle/>
          <a:p>
            <a:pPr algn="r"/>
            <a:r>
              <a:rPr kumimoji="0" lang="en-US" dirty="0" smtClean="0"/>
              <a:t>rahn@theliebermans.com   http://rahnsworld.com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434324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PERSIZE" val="Letter"/>
  <p:tag name="BACKGROUNDCOLOR" val="-1"/>
  <p:tag name="BACKGROUNDINTENSITY" val="Light"/>
  <p:tag name="PRESENTATIONTYPE" val="BoardWhite"/>
  <p:tag name="OFFICECODE" val="True"/>
  <p:tag name="FOOTER" val="True"/>
  <p:tag name="OFFICES" val="Atlanta;Boston;Chicago;San Francisco;Palo Alto;Dallas;Houston;Los Angeles;Mexico City;Manila;New York;Toronto"/>
  <p:tag name="OFFICE" val="Boston"/>
  <p:tag name="VERSION" val="5.0"/>
  <p:tag name="CHECKEDTHEME" val="Fl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LLOWANCHOR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howfilename>true</Showfilename>
</file>

<file path=customXml/item2.xml><?xml version="1.0" encoding="utf-8"?>
<Showofficecode>true</Showofficecode>
</file>

<file path=customXml/itemProps1.xml><?xml version="1.0" encoding="utf-8"?>
<ds:datastoreItem xmlns:ds="http://schemas.openxmlformats.org/officeDocument/2006/customXml" ds:itemID="{647B1AA8-8016-449C-9F75-8C8D42BA7F06}">
  <ds:schemaRefs/>
</ds:datastoreItem>
</file>

<file path=customXml/itemProps2.xml><?xml version="1.0" encoding="utf-8"?>
<ds:datastoreItem xmlns:ds="http://schemas.openxmlformats.org/officeDocument/2006/customXml" ds:itemID="{889942F8-47C1-4655-89C4-D27EC69F34E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3033</TotalTime>
  <Words>1040</Words>
  <Application>Microsoft Office PowerPoint</Application>
  <PresentationFormat>Custom</PresentationFormat>
  <Paragraphs>116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Finding a Person!</vt:lpstr>
      <vt:lpstr>Understanding the problem</vt:lpstr>
      <vt:lpstr>Understanding the problem</vt:lpstr>
      <vt:lpstr>Our Environment</vt:lpstr>
      <vt:lpstr>Bragging</vt:lpstr>
      <vt:lpstr>How’s it Done?</vt:lpstr>
      <vt:lpstr>How’s it Done? (cont.)</vt:lpstr>
      <vt:lpstr>How’s it Done? (cont.)</vt:lpstr>
      <vt:lpstr>How’s it Done? (cont.)</vt:lpstr>
      <vt:lpstr>How’s it Done? (cont.)</vt:lpstr>
      <vt:lpstr>Example of weighing</vt:lpstr>
      <vt:lpstr>More details</vt:lpstr>
      <vt:lpstr>Testing</vt:lpstr>
      <vt:lpstr>Known issues</vt:lpstr>
      <vt:lpstr>Demo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Person!</dc:title>
  <dc:creator>Rahn Lieberman</dc:creator>
  <cp:lastModifiedBy>Rahn Lieberman</cp:lastModifiedBy>
  <cp:revision>211</cp:revision>
  <dcterms:created xsi:type="dcterms:W3CDTF">2013-10-18T20:12:04Z</dcterms:created>
  <dcterms:modified xsi:type="dcterms:W3CDTF">2013-11-14T20:33:40Z</dcterms:modified>
</cp:coreProperties>
</file>