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Yeseva One" charset="1" panose="00000500000000000000"/>
      <p:regular r:id="rId17"/>
    </p:embeddedFont>
    <p:embeddedFont>
      <p:font typeface="Libre Baskerville Bold" charset="1" panose="02000000000000000000"/>
      <p:regular r:id="rId18"/>
    </p:embeddedFont>
    <p:embeddedFont>
      <p:font typeface="Libre Baskerville" charset="1" panose="02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386581" y="2683822"/>
            <a:ext cx="9514839" cy="2517253"/>
          </a:xfrm>
          <a:prstGeom prst="rect">
            <a:avLst/>
          </a:prstGeom>
        </p:spPr>
        <p:txBody>
          <a:bodyPr anchor="t" rtlCol="false" tIns="0" lIns="0" bIns="0" rIns="0">
            <a:spAutoFit/>
          </a:bodyPr>
          <a:lstStyle/>
          <a:p>
            <a:pPr algn="ctr">
              <a:lnSpc>
                <a:spcPts val="9692"/>
              </a:lnSpc>
            </a:pPr>
            <a:r>
              <a:rPr lang="en-US" sz="9692">
                <a:solidFill>
                  <a:srgbClr val="000000"/>
                </a:solidFill>
                <a:latin typeface="Yeseva One"/>
              </a:rPr>
              <a:t>E-COMMERCE WEBSITE</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823603" y="6139391"/>
            <a:ext cx="4640794" cy="3498269"/>
          </a:xfrm>
          <a:prstGeom prst="rect">
            <a:avLst/>
          </a:prstGeom>
        </p:spPr>
        <p:txBody>
          <a:bodyPr anchor="t" rtlCol="false" tIns="0" lIns="0" bIns="0" rIns="0">
            <a:spAutoFit/>
          </a:bodyPr>
          <a:lstStyle/>
          <a:p>
            <a:pPr algn="ctr">
              <a:lnSpc>
                <a:spcPts val="3386"/>
              </a:lnSpc>
            </a:pPr>
            <a:r>
              <a:rPr lang="en-US" sz="3386">
                <a:solidFill>
                  <a:srgbClr val="000000"/>
                </a:solidFill>
                <a:latin typeface="Libre Baskerville Bold"/>
              </a:rPr>
              <a:t>GROUP 4</a:t>
            </a:r>
          </a:p>
          <a:p>
            <a:pPr algn="ctr">
              <a:lnSpc>
                <a:spcPts val="2967"/>
              </a:lnSpc>
            </a:pPr>
          </a:p>
          <a:p>
            <a:pPr algn="ctr">
              <a:lnSpc>
                <a:spcPts val="2967"/>
              </a:lnSpc>
            </a:pPr>
            <a:r>
              <a:rPr lang="en-US" sz="2967">
                <a:solidFill>
                  <a:srgbClr val="000000"/>
                </a:solidFill>
                <a:latin typeface="Libre Baskerville"/>
              </a:rPr>
              <a:t>Rahool Singh</a:t>
            </a:r>
          </a:p>
          <a:p>
            <a:pPr algn="ctr">
              <a:lnSpc>
                <a:spcPts val="2967"/>
              </a:lnSpc>
            </a:pPr>
            <a:r>
              <a:rPr lang="en-US" sz="2967">
                <a:solidFill>
                  <a:srgbClr val="000000"/>
                </a:solidFill>
                <a:latin typeface="Libre Baskerville"/>
              </a:rPr>
              <a:t>Sneha Bhamare</a:t>
            </a:r>
          </a:p>
          <a:p>
            <a:pPr algn="ctr">
              <a:lnSpc>
                <a:spcPts val="2967"/>
              </a:lnSpc>
            </a:pPr>
            <a:r>
              <a:rPr lang="en-US" sz="2967">
                <a:solidFill>
                  <a:srgbClr val="000000"/>
                </a:solidFill>
                <a:latin typeface="Libre Baskerville"/>
              </a:rPr>
              <a:t>Shravani Sangle</a:t>
            </a:r>
          </a:p>
          <a:p>
            <a:pPr algn="ctr">
              <a:lnSpc>
                <a:spcPts val="2967"/>
              </a:lnSpc>
            </a:pPr>
            <a:r>
              <a:rPr lang="en-US" sz="2967">
                <a:solidFill>
                  <a:srgbClr val="000000"/>
                </a:solidFill>
                <a:latin typeface="Libre Baskerville"/>
              </a:rPr>
              <a:t>Akash Jadhav</a:t>
            </a:r>
          </a:p>
          <a:p>
            <a:pPr algn="ctr">
              <a:lnSpc>
                <a:spcPts val="2967"/>
              </a:lnSpc>
            </a:pPr>
            <a:r>
              <a:rPr lang="en-US" sz="2967">
                <a:solidFill>
                  <a:srgbClr val="000000"/>
                </a:solidFill>
                <a:latin typeface="Libre Baskerville"/>
              </a:rPr>
              <a:t>Jayesh Patel</a:t>
            </a:r>
            <a:r>
              <a:rPr lang="en-US" sz="2967">
                <a:solidFill>
                  <a:srgbClr val="000000"/>
                </a:solidFill>
                <a:latin typeface="Libre Baskerville"/>
              </a:rPr>
              <a:t> </a:t>
            </a:r>
          </a:p>
          <a:p>
            <a:pPr algn="ctr">
              <a:lnSpc>
                <a:spcPts val="2967"/>
              </a:lnSpc>
            </a:pPr>
            <a:r>
              <a:rPr lang="en-US" sz="2967">
                <a:solidFill>
                  <a:srgbClr val="000000"/>
                </a:solidFill>
                <a:latin typeface="Libre Baskerville"/>
              </a:rPr>
              <a:t>Jay Tripati</a:t>
            </a:r>
          </a:p>
          <a:p>
            <a:pPr algn="ctr">
              <a:lnSpc>
                <a:spcPts val="3567"/>
              </a:lnSpc>
            </a:pP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175978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References</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28429" y="3760520"/>
            <a:ext cx="17831142" cy="4910456"/>
          </a:xfrm>
          <a:prstGeom prst="rect">
            <a:avLst/>
          </a:prstGeom>
        </p:spPr>
        <p:txBody>
          <a:bodyPr anchor="t" rtlCol="false" tIns="0" lIns="0" bIns="0" rIns="0">
            <a:spAutoFit/>
          </a:bodyPr>
          <a:lstStyle/>
          <a:p>
            <a:pPr algn="just" marL="690879" indent="-345439" lvl="1">
              <a:lnSpc>
                <a:spcPts val="7999"/>
              </a:lnSpc>
              <a:buAutoNum type="arabicPeriod" startAt="1"/>
            </a:pPr>
            <a:r>
              <a:rPr lang="en-US" sz="3199">
                <a:solidFill>
                  <a:srgbClr val="000000"/>
                </a:solidFill>
                <a:latin typeface="Libre Baskerville"/>
              </a:rPr>
              <a:t>https://www.w3schools.com/bootstrap/bootstrap_ref_comp_glyphs.asp</a:t>
            </a:r>
          </a:p>
          <a:p>
            <a:pPr algn="just" marL="690879" indent="-345439" lvl="1">
              <a:lnSpc>
                <a:spcPts val="7999"/>
              </a:lnSpc>
              <a:buAutoNum type="arabicPeriod" startAt="1"/>
            </a:pPr>
            <a:r>
              <a:rPr lang="en-US" sz="3199">
                <a:solidFill>
                  <a:srgbClr val="000000"/>
                </a:solidFill>
                <a:latin typeface="Libre Baskerville"/>
              </a:rPr>
              <a:t>https://www.youtube.com/watch?v=HcOc7P5BMi4&amp;t=5301s</a:t>
            </a:r>
          </a:p>
          <a:p>
            <a:pPr algn="just" marL="690879" indent="-345439" lvl="1">
              <a:lnSpc>
                <a:spcPts val="7999"/>
              </a:lnSpc>
              <a:buAutoNum type="arabicPeriod" startAt="1"/>
            </a:pPr>
            <a:r>
              <a:rPr lang="en-US" sz="3199">
                <a:solidFill>
                  <a:srgbClr val="000000"/>
                </a:solidFill>
                <a:latin typeface="Libre Baskerville"/>
              </a:rPr>
              <a:t>https://www.w3schools.com/bootstrap/bootstrap_get_started.asp</a:t>
            </a:r>
          </a:p>
          <a:p>
            <a:pPr algn="just" marL="690879" indent="-345439" lvl="1">
              <a:lnSpc>
                <a:spcPts val="7999"/>
              </a:lnSpc>
              <a:buAutoNum type="arabicPeriod" startAt="1"/>
            </a:pPr>
            <a:r>
              <a:rPr lang="en-US" sz="3199">
                <a:solidFill>
                  <a:srgbClr val="000000"/>
                </a:solidFill>
                <a:latin typeface="Libre Baskerville"/>
              </a:rPr>
              <a:t>https://www.youtube.com/watch?v=ESnrn1kAD4E&amp;t=21136s</a:t>
            </a:r>
          </a:p>
          <a:p>
            <a:pPr algn="ctr">
              <a:lnSpc>
                <a:spcPts val="79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985003" y="4260123"/>
            <a:ext cx="14317995" cy="2042979"/>
          </a:xfrm>
          <a:prstGeom prst="rect">
            <a:avLst/>
          </a:prstGeom>
        </p:spPr>
        <p:txBody>
          <a:bodyPr anchor="t" rtlCol="false" tIns="0" lIns="0" bIns="0" rIns="0">
            <a:spAutoFit/>
          </a:bodyPr>
          <a:lstStyle/>
          <a:p>
            <a:pPr algn="ctr">
              <a:lnSpc>
                <a:spcPts val="15268"/>
              </a:lnSpc>
            </a:pPr>
            <a:r>
              <a:rPr lang="en-US" sz="15268">
                <a:solidFill>
                  <a:srgbClr val="000000"/>
                </a:solidFill>
                <a:latin typeface="Yeseva One"/>
              </a:rPr>
              <a:t>Thankyou !</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93494" y="1759784"/>
            <a:ext cx="1069762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Table of contents</a:t>
            </a:r>
          </a:p>
        </p:txBody>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9926340" y="5543974"/>
            <a:ext cx="4691201" cy="485267"/>
          </a:xfrm>
          <a:prstGeom prst="rect">
            <a:avLst/>
          </a:prstGeom>
        </p:spPr>
        <p:txBody>
          <a:bodyPr anchor="t" rtlCol="false" tIns="0" lIns="0" bIns="0" rIns="0">
            <a:spAutoFit/>
          </a:bodyPr>
          <a:lstStyle/>
          <a:p>
            <a:pPr algn="l">
              <a:lnSpc>
                <a:spcPts val="3729"/>
              </a:lnSpc>
            </a:pPr>
            <a:r>
              <a:rPr lang="en-US" sz="3729">
                <a:solidFill>
                  <a:srgbClr val="000000"/>
                </a:solidFill>
                <a:latin typeface="Libre Baskerville"/>
              </a:rPr>
              <a:t>Conclusion</a:t>
            </a:r>
          </a:p>
        </p:txBody>
      </p:sp>
      <p:sp>
        <p:nvSpPr>
          <p:cNvPr name="TextBox 8" id="8"/>
          <p:cNvSpPr txBox="true"/>
          <p:nvPr/>
        </p:nvSpPr>
        <p:spPr>
          <a:xfrm rot="0">
            <a:off x="9927470" y="6559820"/>
            <a:ext cx="5030306" cy="485267"/>
          </a:xfrm>
          <a:prstGeom prst="rect">
            <a:avLst/>
          </a:prstGeom>
        </p:spPr>
        <p:txBody>
          <a:bodyPr anchor="t" rtlCol="false" tIns="0" lIns="0" bIns="0" rIns="0">
            <a:spAutoFit/>
          </a:bodyPr>
          <a:lstStyle/>
          <a:p>
            <a:pPr algn="l">
              <a:lnSpc>
                <a:spcPts val="3729"/>
              </a:lnSpc>
            </a:pPr>
            <a:r>
              <a:rPr lang="en-US" sz="3729">
                <a:solidFill>
                  <a:srgbClr val="000000"/>
                </a:solidFill>
                <a:latin typeface="Libre Baskerville"/>
              </a:rPr>
              <a:t>Reference</a:t>
            </a:r>
          </a:p>
        </p:txBody>
      </p:sp>
      <p:sp>
        <p:nvSpPr>
          <p:cNvPr name="TextBox 9" id="9"/>
          <p:cNvSpPr txBox="true"/>
          <p:nvPr/>
        </p:nvSpPr>
        <p:spPr>
          <a:xfrm rot="0">
            <a:off x="4443140" y="4711151"/>
            <a:ext cx="4691201" cy="491633"/>
          </a:xfrm>
          <a:prstGeom prst="rect">
            <a:avLst/>
          </a:prstGeom>
        </p:spPr>
        <p:txBody>
          <a:bodyPr anchor="t" rtlCol="false" tIns="0" lIns="0" bIns="0" rIns="0">
            <a:spAutoFit/>
          </a:bodyPr>
          <a:lstStyle/>
          <a:p>
            <a:pPr algn="l">
              <a:lnSpc>
                <a:spcPts val="3725"/>
              </a:lnSpc>
            </a:pPr>
            <a:r>
              <a:rPr lang="en-US" sz="3725">
                <a:solidFill>
                  <a:srgbClr val="000000"/>
                </a:solidFill>
                <a:latin typeface="Libre Baskerville"/>
              </a:rPr>
              <a:t>Introduction</a:t>
            </a:r>
          </a:p>
        </p:txBody>
      </p:sp>
      <p:sp>
        <p:nvSpPr>
          <p:cNvPr name="TextBox 10" id="10"/>
          <p:cNvSpPr txBox="true"/>
          <p:nvPr/>
        </p:nvSpPr>
        <p:spPr>
          <a:xfrm rot="0">
            <a:off x="3330224" y="4658250"/>
            <a:ext cx="1053767" cy="587910"/>
          </a:xfrm>
          <a:prstGeom prst="rect">
            <a:avLst/>
          </a:prstGeom>
        </p:spPr>
        <p:txBody>
          <a:bodyPr anchor="t" rtlCol="false" tIns="0" lIns="0" bIns="0" rIns="0">
            <a:spAutoFit/>
          </a:bodyPr>
          <a:lstStyle/>
          <a:p>
            <a:pPr algn="ctr">
              <a:lnSpc>
                <a:spcPts val="4346"/>
              </a:lnSpc>
            </a:pPr>
            <a:r>
              <a:rPr lang="en-US" sz="4346">
                <a:solidFill>
                  <a:srgbClr val="000000"/>
                </a:solidFill>
                <a:latin typeface="Yeseva One"/>
              </a:rPr>
              <a:t>01</a:t>
            </a:r>
          </a:p>
        </p:txBody>
      </p:sp>
      <p:sp>
        <p:nvSpPr>
          <p:cNvPr name="TextBox 11" id="11"/>
          <p:cNvSpPr txBox="true"/>
          <p:nvPr/>
        </p:nvSpPr>
        <p:spPr>
          <a:xfrm rot="0">
            <a:off x="4443140" y="5630726"/>
            <a:ext cx="4691201" cy="491633"/>
          </a:xfrm>
          <a:prstGeom prst="rect">
            <a:avLst/>
          </a:prstGeom>
        </p:spPr>
        <p:txBody>
          <a:bodyPr anchor="t" rtlCol="false" tIns="0" lIns="0" bIns="0" rIns="0">
            <a:spAutoFit/>
          </a:bodyPr>
          <a:lstStyle/>
          <a:p>
            <a:pPr algn="l">
              <a:lnSpc>
                <a:spcPts val="3725"/>
              </a:lnSpc>
            </a:pPr>
            <a:r>
              <a:rPr lang="en-US" sz="3725">
                <a:solidFill>
                  <a:srgbClr val="000000"/>
                </a:solidFill>
                <a:latin typeface="Libre Baskerville"/>
              </a:rPr>
              <a:t>Our Project</a:t>
            </a:r>
          </a:p>
        </p:txBody>
      </p:sp>
      <p:sp>
        <p:nvSpPr>
          <p:cNvPr name="TextBox 12" id="12"/>
          <p:cNvSpPr txBox="true"/>
          <p:nvPr/>
        </p:nvSpPr>
        <p:spPr>
          <a:xfrm rot="0">
            <a:off x="3330224" y="5577825"/>
            <a:ext cx="1053767" cy="587910"/>
          </a:xfrm>
          <a:prstGeom prst="rect">
            <a:avLst/>
          </a:prstGeom>
        </p:spPr>
        <p:txBody>
          <a:bodyPr anchor="t" rtlCol="false" tIns="0" lIns="0" bIns="0" rIns="0">
            <a:spAutoFit/>
          </a:bodyPr>
          <a:lstStyle/>
          <a:p>
            <a:pPr algn="ctr">
              <a:lnSpc>
                <a:spcPts val="4346"/>
              </a:lnSpc>
            </a:pPr>
            <a:r>
              <a:rPr lang="en-US" sz="4346">
                <a:solidFill>
                  <a:srgbClr val="000000"/>
                </a:solidFill>
                <a:latin typeface="Yeseva One"/>
              </a:rPr>
              <a:t>02</a:t>
            </a:r>
          </a:p>
        </p:txBody>
      </p:sp>
      <p:sp>
        <p:nvSpPr>
          <p:cNvPr name="TextBox 13" id="13"/>
          <p:cNvSpPr txBox="true"/>
          <p:nvPr/>
        </p:nvSpPr>
        <p:spPr>
          <a:xfrm rot="0">
            <a:off x="3330224" y="6500553"/>
            <a:ext cx="1053767" cy="587910"/>
          </a:xfrm>
          <a:prstGeom prst="rect">
            <a:avLst/>
          </a:prstGeom>
        </p:spPr>
        <p:txBody>
          <a:bodyPr anchor="t" rtlCol="false" tIns="0" lIns="0" bIns="0" rIns="0">
            <a:spAutoFit/>
          </a:bodyPr>
          <a:lstStyle/>
          <a:p>
            <a:pPr algn="ctr">
              <a:lnSpc>
                <a:spcPts val="4346"/>
              </a:lnSpc>
            </a:pPr>
            <a:r>
              <a:rPr lang="en-US" sz="4346">
                <a:solidFill>
                  <a:srgbClr val="000000"/>
                </a:solidFill>
                <a:latin typeface="Yeseva One"/>
              </a:rPr>
              <a:t>03</a:t>
            </a:r>
          </a:p>
        </p:txBody>
      </p:sp>
      <p:sp>
        <p:nvSpPr>
          <p:cNvPr name="TextBox 14" id="14"/>
          <p:cNvSpPr txBox="true"/>
          <p:nvPr/>
        </p:nvSpPr>
        <p:spPr>
          <a:xfrm rot="0">
            <a:off x="4383990" y="6553454"/>
            <a:ext cx="4691201" cy="491633"/>
          </a:xfrm>
          <a:prstGeom prst="rect">
            <a:avLst/>
          </a:prstGeom>
        </p:spPr>
        <p:txBody>
          <a:bodyPr anchor="t" rtlCol="false" tIns="0" lIns="0" bIns="0" rIns="0">
            <a:spAutoFit/>
          </a:bodyPr>
          <a:lstStyle/>
          <a:p>
            <a:pPr algn="l">
              <a:lnSpc>
                <a:spcPts val="3725"/>
              </a:lnSpc>
            </a:pPr>
            <a:r>
              <a:rPr lang="en-US" sz="3725">
                <a:solidFill>
                  <a:srgbClr val="000000"/>
                </a:solidFill>
                <a:latin typeface="Libre Baskerville"/>
              </a:rPr>
              <a:t>Aims</a:t>
            </a:r>
          </a:p>
        </p:txBody>
      </p:sp>
      <p:sp>
        <p:nvSpPr>
          <p:cNvPr name="TextBox 15" id="15"/>
          <p:cNvSpPr txBox="true"/>
          <p:nvPr/>
        </p:nvSpPr>
        <p:spPr>
          <a:xfrm rot="0">
            <a:off x="8815424" y="4614874"/>
            <a:ext cx="1053767" cy="587910"/>
          </a:xfrm>
          <a:prstGeom prst="rect">
            <a:avLst/>
          </a:prstGeom>
        </p:spPr>
        <p:txBody>
          <a:bodyPr anchor="t" rtlCol="false" tIns="0" lIns="0" bIns="0" rIns="0">
            <a:spAutoFit/>
          </a:bodyPr>
          <a:lstStyle/>
          <a:p>
            <a:pPr algn="ctr">
              <a:lnSpc>
                <a:spcPts val="4346"/>
              </a:lnSpc>
            </a:pPr>
            <a:r>
              <a:rPr lang="en-US" sz="4346">
                <a:solidFill>
                  <a:srgbClr val="000000"/>
                </a:solidFill>
                <a:latin typeface="Yeseva One"/>
              </a:rPr>
              <a:t>05</a:t>
            </a:r>
          </a:p>
        </p:txBody>
      </p:sp>
      <p:sp>
        <p:nvSpPr>
          <p:cNvPr name="TextBox 16" id="16"/>
          <p:cNvSpPr txBox="true"/>
          <p:nvPr/>
        </p:nvSpPr>
        <p:spPr>
          <a:xfrm rot="0">
            <a:off x="9927470" y="4711151"/>
            <a:ext cx="4691201" cy="491633"/>
          </a:xfrm>
          <a:prstGeom prst="rect">
            <a:avLst/>
          </a:prstGeom>
        </p:spPr>
        <p:txBody>
          <a:bodyPr anchor="t" rtlCol="false" tIns="0" lIns="0" bIns="0" rIns="0">
            <a:spAutoFit/>
          </a:bodyPr>
          <a:lstStyle/>
          <a:p>
            <a:pPr algn="l">
              <a:lnSpc>
                <a:spcPts val="3725"/>
              </a:lnSpc>
            </a:pPr>
            <a:r>
              <a:rPr lang="en-US" sz="3725">
                <a:solidFill>
                  <a:srgbClr val="000000"/>
                </a:solidFill>
                <a:latin typeface="Libre Baskerville"/>
              </a:rPr>
              <a:t>GUI</a:t>
            </a:r>
          </a:p>
        </p:txBody>
      </p:sp>
      <p:sp>
        <p:nvSpPr>
          <p:cNvPr name="TextBox 17" id="17"/>
          <p:cNvSpPr txBox="true"/>
          <p:nvPr/>
        </p:nvSpPr>
        <p:spPr>
          <a:xfrm rot="0">
            <a:off x="8815424" y="5534449"/>
            <a:ext cx="1053767" cy="587910"/>
          </a:xfrm>
          <a:prstGeom prst="rect">
            <a:avLst/>
          </a:prstGeom>
        </p:spPr>
        <p:txBody>
          <a:bodyPr anchor="t" rtlCol="false" tIns="0" lIns="0" bIns="0" rIns="0">
            <a:spAutoFit/>
          </a:bodyPr>
          <a:lstStyle/>
          <a:p>
            <a:pPr algn="ctr">
              <a:lnSpc>
                <a:spcPts val="4346"/>
              </a:lnSpc>
            </a:pPr>
            <a:r>
              <a:rPr lang="en-US" sz="4346">
                <a:solidFill>
                  <a:srgbClr val="000000"/>
                </a:solidFill>
                <a:latin typeface="Yeseva One"/>
              </a:rPr>
              <a:t>06</a:t>
            </a:r>
          </a:p>
        </p:txBody>
      </p:sp>
      <p:sp>
        <p:nvSpPr>
          <p:cNvPr name="TextBox 18" id="18"/>
          <p:cNvSpPr txBox="true"/>
          <p:nvPr/>
        </p:nvSpPr>
        <p:spPr>
          <a:xfrm rot="0">
            <a:off x="8815424" y="6541459"/>
            <a:ext cx="1053767" cy="587910"/>
          </a:xfrm>
          <a:prstGeom prst="rect">
            <a:avLst/>
          </a:prstGeom>
        </p:spPr>
        <p:txBody>
          <a:bodyPr anchor="t" rtlCol="false" tIns="0" lIns="0" bIns="0" rIns="0">
            <a:spAutoFit/>
          </a:bodyPr>
          <a:lstStyle/>
          <a:p>
            <a:pPr algn="ctr">
              <a:lnSpc>
                <a:spcPts val="4346"/>
              </a:lnSpc>
            </a:pPr>
            <a:r>
              <a:rPr lang="en-US" sz="4346">
                <a:solidFill>
                  <a:srgbClr val="000000"/>
                </a:solidFill>
                <a:latin typeface="Yeseva One"/>
              </a:rPr>
              <a:t>07</a:t>
            </a:r>
          </a:p>
        </p:txBody>
      </p:sp>
      <p:sp>
        <p:nvSpPr>
          <p:cNvPr name="TextBox 19" id="19"/>
          <p:cNvSpPr txBox="true"/>
          <p:nvPr/>
        </p:nvSpPr>
        <p:spPr>
          <a:xfrm rot="0">
            <a:off x="4383990" y="7424644"/>
            <a:ext cx="4691201" cy="491633"/>
          </a:xfrm>
          <a:prstGeom prst="rect">
            <a:avLst/>
          </a:prstGeom>
        </p:spPr>
        <p:txBody>
          <a:bodyPr anchor="t" rtlCol="false" tIns="0" lIns="0" bIns="0" rIns="0">
            <a:spAutoFit/>
          </a:bodyPr>
          <a:lstStyle/>
          <a:p>
            <a:pPr algn="l">
              <a:lnSpc>
                <a:spcPts val="3725"/>
              </a:lnSpc>
            </a:pPr>
            <a:r>
              <a:rPr lang="en-US" sz="3725">
                <a:solidFill>
                  <a:srgbClr val="000000"/>
                </a:solidFill>
                <a:latin typeface="Libre Baskerville"/>
              </a:rPr>
              <a:t>Implementation</a:t>
            </a:r>
          </a:p>
        </p:txBody>
      </p:sp>
      <p:sp>
        <p:nvSpPr>
          <p:cNvPr name="TextBox 20" id="20"/>
          <p:cNvSpPr txBox="true"/>
          <p:nvPr/>
        </p:nvSpPr>
        <p:spPr>
          <a:xfrm rot="0">
            <a:off x="3330224" y="7371743"/>
            <a:ext cx="1053767" cy="587910"/>
          </a:xfrm>
          <a:prstGeom prst="rect">
            <a:avLst/>
          </a:prstGeom>
        </p:spPr>
        <p:txBody>
          <a:bodyPr anchor="t" rtlCol="false" tIns="0" lIns="0" bIns="0" rIns="0">
            <a:spAutoFit/>
          </a:bodyPr>
          <a:lstStyle/>
          <a:p>
            <a:pPr algn="ctr">
              <a:lnSpc>
                <a:spcPts val="4346"/>
              </a:lnSpc>
            </a:pPr>
            <a:r>
              <a:rPr lang="en-US" sz="4346">
                <a:solidFill>
                  <a:srgbClr val="000000"/>
                </a:solidFill>
                <a:latin typeface="Yeseva One"/>
              </a:rPr>
              <a:t>04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231972" y="-1310377"/>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443764" y="6541200"/>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0132954" y="3547814"/>
            <a:ext cx="7126346" cy="5042872"/>
            <a:chOff x="0" y="0"/>
            <a:chExt cx="9501795" cy="6723830"/>
          </a:xfrm>
        </p:grpSpPr>
        <p:pic>
          <p:nvPicPr>
            <p:cNvPr name="Picture 7" id="7"/>
            <p:cNvPicPr>
              <a:picLocks noChangeAspect="true"/>
            </p:cNvPicPr>
            <p:nvPr/>
          </p:nvPicPr>
          <p:blipFill>
            <a:blip r:embed="rId8"/>
            <a:srcRect l="31810" t="0" r="1650" b="1271"/>
            <a:stretch>
              <a:fillRect/>
            </a:stretch>
          </p:blipFill>
          <p:spPr>
            <a:xfrm flipH="false" flipV="false">
              <a:off x="0" y="0"/>
              <a:ext cx="9501795" cy="6723830"/>
            </a:xfrm>
            <a:prstGeom prst="rect">
              <a:avLst/>
            </a:prstGeom>
          </p:spPr>
        </p:pic>
      </p:grpSp>
      <p:sp>
        <p:nvSpPr>
          <p:cNvPr name="TextBox 8" id="8"/>
          <p:cNvSpPr txBox="true"/>
          <p:nvPr/>
        </p:nvSpPr>
        <p:spPr>
          <a:xfrm rot="0">
            <a:off x="4443294" y="175978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Introduction</a:t>
            </a:r>
          </a:p>
        </p:txBody>
      </p:sp>
      <p:sp>
        <p:nvSpPr>
          <p:cNvPr name="TextBox 9" id="9"/>
          <p:cNvSpPr txBox="true"/>
          <p:nvPr/>
        </p:nvSpPr>
        <p:spPr>
          <a:xfrm rot="0">
            <a:off x="911100" y="3332088"/>
            <a:ext cx="8115300" cy="6223889"/>
          </a:xfrm>
          <a:prstGeom prst="rect">
            <a:avLst/>
          </a:prstGeom>
        </p:spPr>
        <p:txBody>
          <a:bodyPr anchor="t" rtlCol="false" tIns="0" lIns="0" bIns="0" rIns="0">
            <a:spAutoFit/>
          </a:bodyPr>
          <a:lstStyle/>
          <a:p>
            <a:pPr algn="just">
              <a:lnSpc>
                <a:spcPts val="3775"/>
              </a:lnSpc>
            </a:pPr>
          </a:p>
          <a:p>
            <a:pPr algn="just">
              <a:lnSpc>
                <a:spcPts val="3000"/>
              </a:lnSpc>
            </a:pPr>
            <a:r>
              <a:rPr lang="en-US" sz="3000">
                <a:solidFill>
                  <a:srgbClr val="000000"/>
                </a:solidFill>
                <a:latin typeface="Libre Baskerville"/>
              </a:rPr>
              <a:t>E-commerce refers to the buying and selling of goods and services over the internet. This includes online retail, marketplaces, and other electronic transactions. E-commerce has grown rapidly due to the convenience and accessibility it offers. It allows businesses to reach a wider audience and provides consumers with more options. As an intern, our primary role was to develop key features of an e-commerce platform. Our objectives included learning new technologies, improving coding skills, and contributing to real-world projects.</a:t>
            </a:r>
          </a:p>
          <a:p>
            <a:pPr algn="just">
              <a:lnSpc>
                <a:spcPts val="30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476566" y="2851143"/>
            <a:ext cx="9522600" cy="6504686"/>
          </a:xfrm>
          <a:prstGeom prst="rect">
            <a:avLst/>
          </a:prstGeom>
        </p:spPr>
        <p:txBody>
          <a:bodyPr anchor="t" rtlCol="false" tIns="0" lIns="0" bIns="0" rIns="0">
            <a:spAutoFit/>
          </a:bodyPr>
          <a:lstStyle/>
          <a:p>
            <a:pPr algn="just">
              <a:lnSpc>
                <a:spcPts val="3743"/>
              </a:lnSpc>
            </a:pPr>
            <a:r>
              <a:rPr lang="en-US" sz="3199">
                <a:solidFill>
                  <a:srgbClr val="000000"/>
                </a:solidFill>
                <a:latin typeface="Libre Baskerville"/>
              </a:rPr>
              <a:t>The project involved creating an online store with features such as product listings, track order and a shopping cart. Key features included user registration, a product catalog and build routine, a shopping cart and track order process. The expected outcomes were to produce a fully functional demo of the e-commerce site and to improve our skills in web development and project management. HTML was used for structuring the web pages, CSS for styling and layout, and JavaScript for adding interactivity and handling the logic. </a:t>
            </a:r>
          </a:p>
          <a:p>
            <a:pPr algn="just">
              <a:lnSpc>
                <a:spcPts val="3199"/>
              </a:lnSpc>
            </a:pPr>
          </a:p>
        </p:txBody>
      </p:sp>
      <p:sp>
        <p:nvSpPr>
          <p:cNvPr name="Freeform 7" id="7"/>
          <p:cNvSpPr/>
          <p:nvPr/>
        </p:nvSpPr>
        <p:spPr>
          <a:xfrm flipH="false" flipV="false" rot="0">
            <a:off x="1028700" y="3683208"/>
            <a:ext cx="5823922" cy="3806782"/>
          </a:xfrm>
          <a:custGeom>
            <a:avLst/>
            <a:gdLst/>
            <a:ahLst/>
            <a:cxnLst/>
            <a:rect r="r" b="b" t="t" l="l"/>
            <a:pathLst>
              <a:path h="3806782" w="5823922">
                <a:moveTo>
                  <a:pt x="0" y="0"/>
                </a:moveTo>
                <a:lnTo>
                  <a:pt x="5823922" y="0"/>
                </a:lnTo>
                <a:lnTo>
                  <a:pt x="5823922" y="3806782"/>
                </a:lnTo>
                <a:lnTo>
                  <a:pt x="0" y="3806782"/>
                </a:lnTo>
                <a:lnTo>
                  <a:pt x="0" y="0"/>
                </a:lnTo>
                <a:close/>
              </a:path>
            </a:pathLst>
          </a:custGeom>
          <a:blipFill>
            <a:blip r:embed="rId8"/>
            <a:stretch>
              <a:fillRect l="-25262" t="-58851" r="-14353" b="-54744"/>
            </a:stretch>
          </a:blipFill>
        </p:spPr>
      </p:sp>
      <p:sp>
        <p:nvSpPr>
          <p:cNvPr name="TextBox 8" id="8"/>
          <p:cNvSpPr txBox="true"/>
          <p:nvPr/>
        </p:nvSpPr>
        <p:spPr>
          <a:xfrm rot="0">
            <a:off x="-1760409" y="1549839"/>
            <a:ext cx="21808818" cy="950882"/>
          </a:xfrm>
          <a:prstGeom prst="rect">
            <a:avLst/>
          </a:prstGeom>
        </p:spPr>
        <p:txBody>
          <a:bodyPr anchor="t" rtlCol="false" tIns="0" lIns="0" bIns="0" rIns="0">
            <a:spAutoFit/>
          </a:bodyPr>
          <a:lstStyle/>
          <a:p>
            <a:pPr algn="ctr">
              <a:lnSpc>
                <a:spcPts val="7061"/>
              </a:lnSpc>
            </a:pPr>
            <a:r>
              <a:rPr lang="en-US" sz="7061">
                <a:solidFill>
                  <a:srgbClr val="000000"/>
                </a:solidFill>
                <a:latin typeface="Yeseva One"/>
              </a:rPr>
              <a:t>Our Project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28700" y="4083119"/>
            <a:ext cx="406336" cy="407819"/>
          </a:xfrm>
          <a:custGeom>
            <a:avLst/>
            <a:gdLst/>
            <a:ahLst/>
            <a:cxnLst/>
            <a:rect r="r" b="b" t="t" l="l"/>
            <a:pathLst>
              <a:path h="407819" w="406336">
                <a:moveTo>
                  <a:pt x="0" y="0"/>
                </a:moveTo>
                <a:lnTo>
                  <a:pt x="406336" y="0"/>
                </a:lnTo>
                <a:lnTo>
                  <a:pt x="406336" y="407819"/>
                </a:lnTo>
                <a:lnTo>
                  <a:pt x="0" y="4078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477145" y="1759784"/>
            <a:ext cx="9650803"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Implementation</a:t>
            </a:r>
          </a:p>
        </p:txBody>
      </p:sp>
      <p:sp>
        <p:nvSpPr>
          <p:cNvPr name="TextBox 8" id="8"/>
          <p:cNvSpPr txBox="true"/>
          <p:nvPr/>
        </p:nvSpPr>
        <p:spPr>
          <a:xfrm rot="0">
            <a:off x="1028700" y="4676902"/>
            <a:ext cx="5369556" cy="5038598"/>
          </a:xfrm>
          <a:prstGeom prst="rect">
            <a:avLst/>
          </a:prstGeom>
        </p:spPr>
        <p:txBody>
          <a:bodyPr anchor="t" rtlCol="false" tIns="0" lIns="0" bIns="0" rIns="0">
            <a:spAutoFit/>
          </a:bodyPr>
          <a:lstStyle/>
          <a:p>
            <a:pPr algn="l">
              <a:lnSpc>
                <a:spcPts val="3615"/>
              </a:lnSpc>
            </a:pPr>
            <a:r>
              <a:rPr lang="en-US" sz="3199">
                <a:solidFill>
                  <a:srgbClr val="000000"/>
                </a:solidFill>
                <a:latin typeface="Libre Baskerville"/>
              </a:rPr>
              <a:t>HTML (Hypertext Markup Language) is the standard markup language used for creating and structuring web pages and web applications on the internet. It defines the structure and content of web pages using a set of tags and attributes.</a:t>
            </a:r>
          </a:p>
        </p:txBody>
      </p:sp>
      <p:sp>
        <p:nvSpPr>
          <p:cNvPr name="TextBox 9" id="9"/>
          <p:cNvSpPr txBox="true"/>
          <p:nvPr/>
        </p:nvSpPr>
        <p:spPr>
          <a:xfrm rot="0">
            <a:off x="6828636" y="4676902"/>
            <a:ext cx="5113360" cy="5038598"/>
          </a:xfrm>
          <a:prstGeom prst="rect">
            <a:avLst/>
          </a:prstGeom>
        </p:spPr>
        <p:txBody>
          <a:bodyPr anchor="t" rtlCol="false" tIns="0" lIns="0" bIns="0" rIns="0">
            <a:spAutoFit/>
          </a:bodyPr>
          <a:lstStyle/>
          <a:p>
            <a:pPr algn="l">
              <a:lnSpc>
                <a:spcPts val="3615"/>
              </a:lnSpc>
            </a:pPr>
            <a:r>
              <a:rPr lang="en-US" sz="3199">
                <a:solidFill>
                  <a:srgbClr val="000000"/>
                </a:solidFill>
                <a:latin typeface="Libre Baskerville"/>
              </a:rPr>
              <a:t>CSS (Cascading Style Sheets) is a language used for describing the presentation and styling of web pages. It defines how elements are displayed, including layout, colors, fonts, and more, enhancing the visual appeal and usability of websites.</a:t>
            </a:r>
          </a:p>
        </p:txBody>
      </p:sp>
      <p:sp>
        <p:nvSpPr>
          <p:cNvPr name="TextBox 10" id="10"/>
          <p:cNvSpPr txBox="true"/>
          <p:nvPr/>
        </p:nvSpPr>
        <p:spPr>
          <a:xfrm rot="0">
            <a:off x="1960473" y="4033103"/>
            <a:ext cx="3627941" cy="982345"/>
          </a:xfrm>
          <a:prstGeom prst="rect">
            <a:avLst/>
          </a:prstGeom>
        </p:spPr>
        <p:txBody>
          <a:bodyPr anchor="t" rtlCol="false" tIns="0" lIns="0" bIns="0" rIns="0">
            <a:spAutoFit/>
          </a:bodyPr>
          <a:lstStyle/>
          <a:p>
            <a:pPr algn="just">
              <a:lnSpc>
                <a:spcPts val="3799"/>
              </a:lnSpc>
            </a:pPr>
            <a:r>
              <a:rPr lang="en-US" sz="3799">
                <a:solidFill>
                  <a:srgbClr val="000000"/>
                </a:solidFill>
                <a:latin typeface="Yeseva One"/>
              </a:rPr>
              <a:t>HTML</a:t>
            </a:r>
          </a:p>
          <a:p>
            <a:pPr algn="just">
              <a:lnSpc>
                <a:spcPts val="3799"/>
              </a:lnSpc>
            </a:pPr>
          </a:p>
        </p:txBody>
      </p:sp>
      <p:sp>
        <p:nvSpPr>
          <p:cNvPr name="TextBox 11" id="11"/>
          <p:cNvSpPr txBox="true"/>
          <p:nvPr/>
        </p:nvSpPr>
        <p:spPr>
          <a:xfrm rot="0">
            <a:off x="7444085" y="3984843"/>
            <a:ext cx="4947821" cy="506095"/>
          </a:xfrm>
          <a:prstGeom prst="rect">
            <a:avLst/>
          </a:prstGeom>
        </p:spPr>
        <p:txBody>
          <a:bodyPr anchor="t" rtlCol="false" tIns="0" lIns="0" bIns="0" rIns="0">
            <a:spAutoFit/>
          </a:bodyPr>
          <a:lstStyle/>
          <a:p>
            <a:pPr algn="l">
              <a:lnSpc>
                <a:spcPts val="3799"/>
              </a:lnSpc>
            </a:pPr>
            <a:r>
              <a:rPr lang="en-US" sz="3799">
                <a:solidFill>
                  <a:srgbClr val="000000"/>
                </a:solidFill>
                <a:latin typeface="Yeseva One"/>
              </a:rPr>
              <a:t>CSS</a:t>
            </a:r>
          </a:p>
        </p:txBody>
      </p:sp>
      <p:sp>
        <p:nvSpPr>
          <p:cNvPr name="Freeform 12" id="12"/>
          <p:cNvSpPr/>
          <p:nvPr/>
        </p:nvSpPr>
        <p:spPr>
          <a:xfrm flipH="false" flipV="false" rot="0">
            <a:off x="6819452" y="3966428"/>
            <a:ext cx="406336" cy="407819"/>
          </a:xfrm>
          <a:custGeom>
            <a:avLst/>
            <a:gdLst/>
            <a:ahLst/>
            <a:cxnLst/>
            <a:rect r="r" b="b" t="t" l="l"/>
            <a:pathLst>
              <a:path h="407819" w="406336">
                <a:moveTo>
                  <a:pt x="0" y="0"/>
                </a:moveTo>
                <a:lnTo>
                  <a:pt x="406335" y="0"/>
                </a:lnTo>
                <a:lnTo>
                  <a:pt x="406335" y="407818"/>
                </a:lnTo>
                <a:lnTo>
                  <a:pt x="0" y="4078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2370622" y="4676902"/>
            <a:ext cx="4947821" cy="5038598"/>
          </a:xfrm>
          <a:prstGeom prst="rect">
            <a:avLst/>
          </a:prstGeom>
        </p:spPr>
        <p:txBody>
          <a:bodyPr anchor="t" rtlCol="false" tIns="0" lIns="0" bIns="0" rIns="0">
            <a:spAutoFit/>
          </a:bodyPr>
          <a:lstStyle/>
          <a:p>
            <a:pPr algn="l">
              <a:lnSpc>
                <a:spcPts val="3615"/>
              </a:lnSpc>
            </a:pPr>
            <a:r>
              <a:rPr lang="en-US" sz="3199">
                <a:solidFill>
                  <a:srgbClr val="000000"/>
                </a:solidFill>
                <a:latin typeface="Libre Baskerville"/>
              </a:rPr>
              <a:t>JavaScript (JS) is a versatile programming language primarily used for adding interactivity to web pages. It enables dynamic content updates and interactive features, enhancing user experience on websites.</a:t>
            </a:r>
          </a:p>
        </p:txBody>
      </p:sp>
      <p:sp>
        <p:nvSpPr>
          <p:cNvPr name="TextBox 14" id="14"/>
          <p:cNvSpPr txBox="true"/>
          <p:nvPr/>
        </p:nvSpPr>
        <p:spPr>
          <a:xfrm rot="0">
            <a:off x="12829715" y="4041993"/>
            <a:ext cx="4947821" cy="506095"/>
          </a:xfrm>
          <a:prstGeom prst="rect">
            <a:avLst/>
          </a:prstGeom>
        </p:spPr>
        <p:txBody>
          <a:bodyPr anchor="t" rtlCol="false" tIns="0" lIns="0" bIns="0" rIns="0">
            <a:spAutoFit/>
          </a:bodyPr>
          <a:lstStyle/>
          <a:p>
            <a:pPr algn="l">
              <a:lnSpc>
                <a:spcPts val="3799"/>
              </a:lnSpc>
            </a:pPr>
            <a:r>
              <a:rPr lang="en-US" sz="3799">
                <a:solidFill>
                  <a:srgbClr val="000000"/>
                </a:solidFill>
                <a:latin typeface="Yeseva One"/>
              </a:rPr>
              <a:t>JAVASCRIPT</a:t>
            </a:r>
          </a:p>
        </p:txBody>
      </p:sp>
      <p:sp>
        <p:nvSpPr>
          <p:cNvPr name="Freeform 15" id="15"/>
          <p:cNvSpPr/>
          <p:nvPr/>
        </p:nvSpPr>
        <p:spPr>
          <a:xfrm flipH="false" flipV="false" rot="0">
            <a:off x="12205082" y="4023578"/>
            <a:ext cx="406336" cy="407819"/>
          </a:xfrm>
          <a:custGeom>
            <a:avLst/>
            <a:gdLst/>
            <a:ahLst/>
            <a:cxnLst/>
            <a:rect r="r" b="b" t="t" l="l"/>
            <a:pathLst>
              <a:path h="407819" w="406336">
                <a:moveTo>
                  <a:pt x="0" y="0"/>
                </a:moveTo>
                <a:lnTo>
                  <a:pt x="406336" y="0"/>
                </a:lnTo>
                <a:lnTo>
                  <a:pt x="406336" y="407818"/>
                </a:lnTo>
                <a:lnTo>
                  <a:pt x="0" y="4078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3247483" y="3260399"/>
            <a:ext cx="13844991" cy="0"/>
          </a:xfrm>
          <a:prstGeom prst="line">
            <a:avLst/>
          </a:prstGeom>
          <a:ln cap="flat" w="38100">
            <a:solidFill>
              <a:srgbClr val="000000"/>
            </a:solidFill>
            <a:prstDash val="solid"/>
            <a:headEnd type="none" len="sm" w="sm"/>
            <a:tailEnd type="none" len="sm" w="sm"/>
          </a:ln>
        </p:spPr>
      </p:sp>
      <p:sp>
        <p:nvSpPr>
          <p:cNvPr name="AutoShape 7" id="7"/>
          <p:cNvSpPr/>
          <p:nvPr/>
        </p:nvSpPr>
        <p:spPr>
          <a:xfrm flipV="true">
            <a:off x="1214576" y="6065965"/>
            <a:ext cx="15858849" cy="30150"/>
          </a:xfrm>
          <a:prstGeom prst="line">
            <a:avLst/>
          </a:prstGeom>
          <a:ln cap="flat" w="38100">
            <a:solidFill>
              <a:srgbClr val="000000"/>
            </a:solidFill>
            <a:prstDash val="solid"/>
            <a:headEnd type="none" len="sm" w="sm"/>
            <a:tailEnd type="none" len="sm" w="sm"/>
          </a:ln>
        </p:spPr>
      </p:sp>
      <p:sp>
        <p:nvSpPr>
          <p:cNvPr name="AutoShape 8" id="8"/>
          <p:cNvSpPr/>
          <p:nvPr/>
        </p:nvSpPr>
        <p:spPr>
          <a:xfrm flipV="true">
            <a:off x="1214576" y="7092704"/>
            <a:ext cx="13730345" cy="0"/>
          </a:xfrm>
          <a:prstGeom prst="line">
            <a:avLst/>
          </a:prstGeom>
          <a:ln cap="flat" w="38100">
            <a:solidFill>
              <a:srgbClr val="000000"/>
            </a:solidFill>
            <a:prstDash val="solid"/>
            <a:headEnd type="none" len="sm" w="sm"/>
            <a:tailEnd type="none" len="sm" w="sm"/>
          </a:ln>
        </p:spPr>
      </p:sp>
      <p:sp>
        <p:nvSpPr>
          <p:cNvPr name="AutoShape 9" id="9"/>
          <p:cNvSpPr/>
          <p:nvPr/>
        </p:nvSpPr>
        <p:spPr>
          <a:xfrm>
            <a:off x="17073424" y="3260399"/>
            <a:ext cx="0" cy="2775416"/>
          </a:xfrm>
          <a:prstGeom prst="line">
            <a:avLst/>
          </a:prstGeom>
          <a:ln cap="flat" w="38100">
            <a:solidFill>
              <a:srgbClr val="000000"/>
            </a:solidFill>
            <a:prstDash val="solid"/>
            <a:headEnd type="none" len="sm" w="sm"/>
            <a:tailEnd type="none" len="sm" w="sm"/>
          </a:ln>
        </p:spPr>
      </p:sp>
      <p:sp>
        <p:nvSpPr>
          <p:cNvPr name="AutoShape 10" id="10"/>
          <p:cNvSpPr/>
          <p:nvPr/>
        </p:nvSpPr>
        <p:spPr>
          <a:xfrm flipH="true">
            <a:off x="1214576" y="6096114"/>
            <a:ext cx="0" cy="996589"/>
          </a:xfrm>
          <a:prstGeom prst="line">
            <a:avLst/>
          </a:prstGeom>
          <a:ln cap="flat" w="38100">
            <a:solidFill>
              <a:srgbClr val="000000"/>
            </a:solidFill>
            <a:prstDash val="solid"/>
            <a:headEnd type="none" len="sm" w="sm"/>
            <a:tailEnd type="none" len="sm" w="sm"/>
          </a:ln>
        </p:spPr>
      </p:sp>
      <p:sp>
        <p:nvSpPr>
          <p:cNvPr name="AutoShape 11" id="11"/>
          <p:cNvSpPr/>
          <p:nvPr/>
        </p:nvSpPr>
        <p:spPr>
          <a:xfrm flipH="true">
            <a:off x="3266533" y="3260399"/>
            <a:ext cx="0" cy="996589"/>
          </a:xfrm>
          <a:prstGeom prst="line">
            <a:avLst/>
          </a:prstGeom>
          <a:ln cap="flat" w="38100">
            <a:solidFill>
              <a:srgbClr val="000000"/>
            </a:solidFill>
            <a:prstDash val="solid"/>
            <a:headEnd type="none" len="sm" w="sm"/>
            <a:tailEnd type="none" len="sm" w="sm"/>
          </a:ln>
        </p:spPr>
      </p:sp>
      <p:sp>
        <p:nvSpPr>
          <p:cNvPr name="AutoShape 12" id="12"/>
          <p:cNvSpPr/>
          <p:nvPr/>
        </p:nvSpPr>
        <p:spPr>
          <a:xfrm flipH="true">
            <a:off x="14925870" y="7062554"/>
            <a:ext cx="0" cy="996589"/>
          </a:xfrm>
          <a:prstGeom prst="line">
            <a:avLst/>
          </a:prstGeom>
          <a:ln cap="flat" w="38100">
            <a:solidFill>
              <a:srgbClr val="000000"/>
            </a:solidFill>
            <a:prstDash val="solid"/>
            <a:headEnd type="none" len="sm" w="sm"/>
            <a:tailEnd type="none" len="sm" w="sm"/>
          </a:ln>
        </p:spPr>
      </p:sp>
      <p:sp>
        <p:nvSpPr>
          <p:cNvPr name="AutoShape 13" id="13"/>
          <p:cNvSpPr/>
          <p:nvPr/>
        </p:nvSpPr>
        <p:spPr>
          <a:xfrm flipH="true">
            <a:off x="14906820" y="3290549"/>
            <a:ext cx="0" cy="996589"/>
          </a:xfrm>
          <a:prstGeom prst="line">
            <a:avLst/>
          </a:prstGeom>
          <a:ln cap="flat" w="38100">
            <a:solidFill>
              <a:srgbClr val="000000"/>
            </a:solidFill>
            <a:prstDash val="solid"/>
            <a:headEnd type="none" len="sm" w="sm"/>
            <a:tailEnd type="none" len="sm" w="sm"/>
          </a:ln>
        </p:spPr>
      </p:sp>
      <p:sp>
        <p:nvSpPr>
          <p:cNvPr name="AutoShape 14" id="14"/>
          <p:cNvSpPr/>
          <p:nvPr/>
        </p:nvSpPr>
        <p:spPr>
          <a:xfrm flipH="true">
            <a:off x="3266533" y="7102201"/>
            <a:ext cx="0" cy="996589"/>
          </a:xfrm>
          <a:prstGeom prst="line">
            <a:avLst/>
          </a:prstGeom>
          <a:ln cap="flat" w="38100">
            <a:solidFill>
              <a:srgbClr val="000000"/>
            </a:solidFill>
            <a:prstDash val="solid"/>
            <a:headEnd type="none" len="sm" w="sm"/>
            <a:tailEnd type="none" len="sm" w="sm"/>
          </a:ln>
        </p:spPr>
      </p:sp>
      <p:sp>
        <p:nvSpPr>
          <p:cNvPr name="AutoShape 15" id="15"/>
          <p:cNvSpPr/>
          <p:nvPr/>
        </p:nvSpPr>
        <p:spPr>
          <a:xfrm flipH="true">
            <a:off x="6945292" y="7102201"/>
            <a:ext cx="0" cy="996589"/>
          </a:xfrm>
          <a:prstGeom prst="line">
            <a:avLst/>
          </a:prstGeom>
          <a:ln cap="flat" w="38100">
            <a:solidFill>
              <a:srgbClr val="000000"/>
            </a:solidFill>
            <a:prstDash val="solid"/>
            <a:headEnd type="none" len="sm" w="sm"/>
            <a:tailEnd type="none" len="sm" w="sm"/>
          </a:ln>
        </p:spPr>
      </p:sp>
      <p:sp>
        <p:nvSpPr>
          <p:cNvPr name="AutoShape 16" id="16"/>
          <p:cNvSpPr/>
          <p:nvPr/>
        </p:nvSpPr>
        <p:spPr>
          <a:xfrm>
            <a:off x="11042711" y="7102201"/>
            <a:ext cx="0" cy="996589"/>
          </a:xfrm>
          <a:prstGeom prst="line">
            <a:avLst/>
          </a:prstGeom>
          <a:ln cap="flat" w="38100">
            <a:solidFill>
              <a:srgbClr val="000000"/>
            </a:solidFill>
            <a:prstDash val="solid"/>
            <a:headEnd type="none" len="sm" w="sm"/>
            <a:tailEnd type="none" len="sm" w="sm"/>
          </a:ln>
        </p:spPr>
      </p:sp>
      <p:sp>
        <p:nvSpPr>
          <p:cNvPr name="AutoShape 17" id="17"/>
          <p:cNvSpPr/>
          <p:nvPr/>
        </p:nvSpPr>
        <p:spPr>
          <a:xfrm flipH="true">
            <a:off x="11023661" y="3260399"/>
            <a:ext cx="0" cy="996589"/>
          </a:xfrm>
          <a:prstGeom prst="line">
            <a:avLst/>
          </a:prstGeom>
          <a:ln cap="flat" w="38100">
            <a:solidFill>
              <a:srgbClr val="000000"/>
            </a:solidFill>
            <a:prstDash val="solid"/>
            <a:headEnd type="none" len="sm" w="sm"/>
            <a:tailEnd type="none" len="sm" w="sm"/>
          </a:ln>
        </p:spPr>
      </p:sp>
      <p:sp>
        <p:nvSpPr>
          <p:cNvPr name="AutoShape 18" id="18"/>
          <p:cNvSpPr/>
          <p:nvPr/>
        </p:nvSpPr>
        <p:spPr>
          <a:xfrm flipH="true">
            <a:off x="6926242" y="3260211"/>
            <a:ext cx="0" cy="996589"/>
          </a:xfrm>
          <a:prstGeom prst="line">
            <a:avLst/>
          </a:prstGeom>
          <a:ln cap="flat" w="38100">
            <a:solidFill>
              <a:srgbClr val="000000"/>
            </a:solidFill>
            <a:prstDash val="solid"/>
            <a:headEnd type="none" len="sm" w="sm"/>
            <a:tailEnd type="none" len="sm" w="sm"/>
          </a:ln>
        </p:spPr>
      </p:sp>
      <p:grpSp>
        <p:nvGrpSpPr>
          <p:cNvPr name="Group 19" id="19"/>
          <p:cNvGrpSpPr/>
          <p:nvPr/>
        </p:nvGrpSpPr>
        <p:grpSpPr>
          <a:xfrm rot="0">
            <a:off x="3061681" y="3104746"/>
            <a:ext cx="371605" cy="37160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5231"/>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339173" y="1190625"/>
            <a:ext cx="1565695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Project Aims</a:t>
            </a:r>
          </a:p>
        </p:txBody>
      </p:sp>
      <p:grpSp>
        <p:nvGrpSpPr>
          <p:cNvPr name="Group 23" id="23"/>
          <p:cNvGrpSpPr/>
          <p:nvPr/>
        </p:nvGrpSpPr>
        <p:grpSpPr>
          <a:xfrm rot="0">
            <a:off x="6740439" y="3074596"/>
            <a:ext cx="371605" cy="371605"/>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5231"/>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0837858" y="3074408"/>
            <a:ext cx="371605" cy="37160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5231"/>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14721018" y="3074408"/>
            <a:ext cx="371605" cy="371605"/>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5231"/>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2" id="32"/>
          <p:cNvGrpSpPr/>
          <p:nvPr/>
        </p:nvGrpSpPr>
        <p:grpSpPr>
          <a:xfrm rot="0">
            <a:off x="14740068" y="6876751"/>
            <a:ext cx="371605" cy="371605"/>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5231"/>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5" id="35"/>
          <p:cNvGrpSpPr/>
          <p:nvPr/>
        </p:nvGrpSpPr>
        <p:grpSpPr>
          <a:xfrm rot="0">
            <a:off x="10837858" y="6876751"/>
            <a:ext cx="371605" cy="371605"/>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5231"/>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8" id="38"/>
          <p:cNvGrpSpPr/>
          <p:nvPr/>
        </p:nvGrpSpPr>
        <p:grpSpPr>
          <a:xfrm rot="0">
            <a:off x="6759489" y="6916398"/>
            <a:ext cx="371605" cy="371605"/>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5231"/>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41" id="41"/>
          <p:cNvGrpSpPr/>
          <p:nvPr/>
        </p:nvGrpSpPr>
        <p:grpSpPr>
          <a:xfrm rot="0">
            <a:off x="3061681" y="6916398"/>
            <a:ext cx="371605" cy="371605"/>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5231"/>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44" id="44"/>
          <p:cNvSpPr txBox="true"/>
          <p:nvPr/>
        </p:nvSpPr>
        <p:spPr>
          <a:xfrm rot="0">
            <a:off x="4722933" y="4369880"/>
            <a:ext cx="4444718" cy="41465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Sales</a:t>
            </a:r>
          </a:p>
        </p:txBody>
      </p:sp>
      <p:sp>
        <p:nvSpPr>
          <p:cNvPr name="TextBox 45" id="45"/>
          <p:cNvSpPr txBox="true"/>
          <p:nvPr/>
        </p:nvSpPr>
        <p:spPr>
          <a:xfrm rot="0">
            <a:off x="8820352" y="4370362"/>
            <a:ext cx="4444718" cy="41465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Convenience</a:t>
            </a:r>
          </a:p>
        </p:txBody>
      </p:sp>
      <p:sp>
        <p:nvSpPr>
          <p:cNvPr name="TextBox 46" id="46"/>
          <p:cNvSpPr txBox="true"/>
          <p:nvPr/>
        </p:nvSpPr>
        <p:spPr>
          <a:xfrm rot="0">
            <a:off x="12684461" y="4370362"/>
            <a:ext cx="4444718" cy="41465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 Reach</a:t>
            </a:r>
          </a:p>
        </p:txBody>
      </p:sp>
      <p:sp>
        <p:nvSpPr>
          <p:cNvPr name="TextBox 47" id="47"/>
          <p:cNvSpPr txBox="true"/>
          <p:nvPr/>
        </p:nvSpPr>
        <p:spPr>
          <a:xfrm rot="0">
            <a:off x="1025125" y="8214995"/>
            <a:ext cx="4444718" cy="81470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Services</a:t>
            </a:r>
          </a:p>
          <a:p>
            <a:pPr algn="ctr">
              <a:lnSpc>
                <a:spcPts val="3199"/>
              </a:lnSpc>
            </a:pPr>
          </a:p>
        </p:txBody>
      </p:sp>
      <p:sp>
        <p:nvSpPr>
          <p:cNvPr name="TextBox 48" id="48"/>
          <p:cNvSpPr txBox="true"/>
          <p:nvPr/>
        </p:nvSpPr>
        <p:spPr>
          <a:xfrm rot="0">
            <a:off x="4699282" y="8214995"/>
            <a:ext cx="4444718" cy="41465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User engagement</a:t>
            </a:r>
          </a:p>
        </p:txBody>
      </p:sp>
      <p:sp>
        <p:nvSpPr>
          <p:cNvPr name="TextBox 49" id="49"/>
          <p:cNvSpPr txBox="true"/>
          <p:nvPr/>
        </p:nvSpPr>
        <p:spPr>
          <a:xfrm rot="0">
            <a:off x="8820352" y="8214995"/>
            <a:ext cx="4444718" cy="41465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Security</a:t>
            </a:r>
          </a:p>
        </p:txBody>
      </p:sp>
      <p:sp>
        <p:nvSpPr>
          <p:cNvPr name="TextBox 50" id="50"/>
          <p:cNvSpPr txBox="true"/>
          <p:nvPr/>
        </p:nvSpPr>
        <p:spPr>
          <a:xfrm rot="0">
            <a:off x="12647757" y="8214995"/>
            <a:ext cx="4444718" cy="81470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Review</a:t>
            </a:r>
          </a:p>
          <a:p>
            <a:pPr algn="ctr">
              <a:lnSpc>
                <a:spcPts val="3199"/>
              </a:lnSpc>
            </a:pPr>
          </a:p>
        </p:txBody>
      </p:sp>
      <p:sp>
        <p:nvSpPr>
          <p:cNvPr name="TextBox 51" id="51"/>
          <p:cNvSpPr txBox="true"/>
          <p:nvPr/>
        </p:nvSpPr>
        <p:spPr>
          <a:xfrm rot="0">
            <a:off x="1044175" y="4370362"/>
            <a:ext cx="4444718" cy="41465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User-friendly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2446228" y="3146401"/>
            <a:ext cx="5531309" cy="6446888"/>
          </a:xfrm>
          <a:custGeom>
            <a:avLst/>
            <a:gdLst/>
            <a:ahLst/>
            <a:cxnLst/>
            <a:rect r="r" b="b" t="t" l="l"/>
            <a:pathLst>
              <a:path h="6446888" w="5531309">
                <a:moveTo>
                  <a:pt x="0" y="0"/>
                </a:moveTo>
                <a:lnTo>
                  <a:pt x="5531309" y="0"/>
                </a:lnTo>
                <a:lnTo>
                  <a:pt x="5531309" y="6446888"/>
                </a:lnTo>
                <a:lnTo>
                  <a:pt x="0" y="6446888"/>
                </a:lnTo>
                <a:lnTo>
                  <a:pt x="0" y="0"/>
                </a:lnTo>
                <a:close/>
              </a:path>
            </a:pathLst>
          </a:custGeom>
          <a:blipFill>
            <a:blip r:embed="rId8"/>
            <a:stretch>
              <a:fillRect l="0" t="0" r="0" b="0"/>
            </a:stretch>
          </a:blipFill>
        </p:spPr>
      </p:sp>
      <p:sp>
        <p:nvSpPr>
          <p:cNvPr name="Freeform 7" id="7"/>
          <p:cNvSpPr/>
          <p:nvPr/>
        </p:nvSpPr>
        <p:spPr>
          <a:xfrm flipH="false" flipV="false" rot="0">
            <a:off x="266704" y="2286000"/>
            <a:ext cx="7860000" cy="3715078"/>
          </a:xfrm>
          <a:custGeom>
            <a:avLst/>
            <a:gdLst/>
            <a:ahLst/>
            <a:cxnLst/>
            <a:rect r="r" b="b" t="t" l="l"/>
            <a:pathLst>
              <a:path h="3715078" w="7860000">
                <a:moveTo>
                  <a:pt x="0" y="0"/>
                </a:moveTo>
                <a:lnTo>
                  <a:pt x="7860000" y="0"/>
                </a:lnTo>
                <a:lnTo>
                  <a:pt x="7860000" y="3715078"/>
                </a:lnTo>
                <a:lnTo>
                  <a:pt x="0" y="3715078"/>
                </a:lnTo>
                <a:lnTo>
                  <a:pt x="0" y="0"/>
                </a:lnTo>
                <a:close/>
              </a:path>
            </a:pathLst>
          </a:custGeom>
          <a:blipFill>
            <a:blip r:embed="rId9"/>
            <a:stretch>
              <a:fillRect l="0" t="0" r="0" b="0"/>
            </a:stretch>
          </a:blipFill>
        </p:spPr>
      </p:sp>
      <p:sp>
        <p:nvSpPr>
          <p:cNvPr name="Freeform 8" id="8"/>
          <p:cNvSpPr/>
          <p:nvPr/>
        </p:nvSpPr>
        <p:spPr>
          <a:xfrm flipH="false" flipV="false" rot="0">
            <a:off x="3660007" y="6220153"/>
            <a:ext cx="8336899" cy="3886440"/>
          </a:xfrm>
          <a:custGeom>
            <a:avLst/>
            <a:gdLst/>
            <a:ahLst/>
            <a:cxnLst/>
            <a:rect r="r" b="b" t="t" l="l"/>
            <a:pathLst>
              <a:path h="3886440" w="8336899">
                <a:moveTo>
                  <a:pt x="0" y="0"/>
                </a:moveTo>
                <a:lnTo>
                  <a:pt x="8336899" y="0"/>
                </a:lnTo>
                <a:lnTo>
                  <a:pt x="8336899" y="3886440"/>
                </a:lnTo>
                <a:lnTo>
                  <a:pt x="0" y="3886440"/>
                </a:lnTo>
                <a:lnTo>
                  <a:pt x="0" y="0"/>
                </a:lnTo>
                <a:close/>
              </a:path>
            </a:pathLst>
          </a:custGeom>
          <a:blipFill>
            <a:blip r:embed="rId10"/>
            <a:stretch>
              <a:fillRect l="0" t="0" r="0" b="0"/>
            </a:stretch>
          </a:blipFill>
        </p:spPr>
      </p:sp>
      <p:sp>
        <p:nvSpPr>
          <p:cNvPr name="TextBox 9" id="9"/>
          <p:cNvSpPr txBox="true"/>
          <p:nvPr/>
        </p:nvSpPr>
        <p:spPr>
          <a:xfrm rot="0">
            <a:off x="1974345" y="1071643"/>
            <a:ext cx="14711311"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Graphical User Interface</a:t>
            </a:r>
          </a:p>
        </p:txBody>
      </p:sp>
      <p:sp>
        <p:nvSpPr>
          <p:cNvPr name="TextBox 10" id="10"/>
          <p:cNvSpPr txBox="true"/>
          <p:nvPr/>
        </p:nvSpPr>
        <p:spPr>
          <a:xfrm rot="0">
            <a:off x="8361014" y="3769524"/>
            <a:ext cx="1937974" cy="81470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Home Page</a:t>
            </a:r>
          </a:p>
        </p:txBody>
      </p:sp>
      <p:sp>
        <p:nvSpPr>
          <p:cNvPr name="TextBox 11" id="11"/>
          <p:cNvSpPr txBox="true"/>
          <p:nvPr/>
        </p:nvSpPr>
        <p:spPr>
          <a:xfrm rot="0">
            <a:off x="11778511" y="2731746"/>
            <a:ext cx="5968098" cy="41465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Best Seller Page</a:t>
            </a:r>
          </a:p>
        </p:txBody>
      </p:sp>
      <p:sp>
        <p:nvSpPr>
          <p:cNvPr name="TextBox 12" id="12"/>
          <p:cNvSpPr txBox="true"/>
          <p:nvPr/>
        </p:nvSpPr>
        <p:spPr>
          <a:xfrm rot="0">
            <a:off x="1328165" y="7563798"/>
            <a:ext cx="1937974" cy="81470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Product </a:t>
            </a:r>
          </a:p>
          <a:p>
            <a:pPr algn="ctr">
              <a:lnSpc>
                <a:spcPts val="3199"/>
              </a:lnSpc>
            </a:pPr>
            <a:r>
              <a:rPr lang="en-US" sz="3199">
                <a:solidFill>
                  <a:srgbClr val="000000"/>
                </a:solidFill>
                <a:latin typeface="Libre Baskerville"/>
              </a:rPr>
              <a:t>Page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65879" y="2219345"/>
            <a:ext cx="7644977" cy="3264457"/>
          </a:xfrm>
          <a:custGeom>
            <a:avLst/>
            <a:gdLst/>
            <a:ahLst/>
            <a:cxnLst/>
            <a:rect r="r" b="b" t="t" l="l"/>
            <a:pathLst>
              <a:path h="3264457" w="7644977">
                <a:moveTo>
                  <a:pt x="0" y="0"/>
                </a:moveTo>
                <a:lnTo>
                  <a:pt x="7644977" y="0"/>
                </a:lnTo>
                <a:lnTo>
                  <a:pt x="7644977" y="3264457"/>
                </a:lnTo>
                <a:lnTo>
                  <a:pt x="0" y="3264457"/>
                </a:lnTo>
                <a:lnTo>
                  <a:pt x="0" y="0"/>
                </a:lnTo>
                <a:close/>
              </a:path>
            </a:pathLst>
          </a:custGeom>
          <a:blipFill>
            <a:blip r:embed="rId8"/>
            <a:stretch>
              <a:fillRect l="0" t="0" r="-861" b="0"/>
            </a:stretch>
          </a:blipFill>
        </p:spPr>
      </p:sp>
      <p:sp>
        <p:nvSpPr>
          <p:cNvPr name="Freeform 7" id="7"/>
          <p:cNvSpPr/>
          <p:nvPr/>
        </p:nvSpPr>
        <p:spPr>
          <a:xfrm flipH="false" flipV="false" rot="0">
            <a:off x="10220759" y="1988289"/>
            <a:ext cx="7893739" cy="3726570"/>
          </a:xfrm>
          <a:custGeom>
            <a:avLst/>
            <a:gdLst/>
            <a:ahLst/>
            <a:cxnLst/>
            <a:rect r="r" b="b" t="t" l="l"/>
            <a:pathLst>
              <a:path h="3726570" w="7893739">
                <a:moveTo>
                  <a:pt x="0" y="0"/>
                </a:moveTo>
                <a:lnTo>
                  <a:pt x="7893739" y="0"/>
                </a:lnTo>
                <a:lnTo>
                  <a:pt x="7893739" y="3726570"/>
                </a:lnTo>
                <a:lnTo>
                  <a:pt x="0" y="3726570"/>
                </a:lnTo>
                <a:lnTo>
                  <a:pt x="0" y="0"/>
                </a:lnTo>
                <a:close/>
              </a:path>
            </a:pathLst>
          </a:custGeom>
          <a:blipFill>
            <a:blip r:embed="rId9"/>
            <a:stretch>
              <a:fillRect l="0" t="0" r="0" b="0"/>
            </a:stretch>
          </a:blipFill>
        </p:spPr>
      </p:sp>
      <p:sp>
        <p:nvSpPr>
          <p:cNvPr name="Freeform 8" id="8"/>
          <p:cNvSpPr/>
          <p:nvPr/>
        </p:nvSpPr>
        <p:spPr>
          <a:xfrm flipH="false" flipV="false" rot="0">
            <a:off x="6152194" y="5827264"/>
            <a:ext cx="5828570" cy="4225713"/>
          </a:xfrm>
          <a:custGeom>
            <a:avLst/>
            <a:gdLst/>
            <a:ahLst/>
            <a:cxnLst/>
            <a:rect r="r" b="b" t="t" l="l"/>
            <a:pathLst>
              <a:path h="4225713" w="5828570">
                <a:moveTo>
                  <a:pt x="0" y="0"/>
                </a:moveTo>
                <a:lnTo>
                  <a:pt x="5828570" y="0"/>
                </a:lnTo>
                <a:lnTo>
                  <a:pt x="5828570" y="4225713"/>
                </a:lnTo>
                <a:lnTo>
                  <a:pt x="0" y="4225713"/>
                </a:lnTo>
                <a:lnTo>
                  <a:pt x="0" y="0"/>
                </a:lnTo>
                <a:close/>
              </a:path>
            </a:pathLst>
          </a:custGeom>
          <a:blipFill>
            <a:blip r:embed="rId10"/>
            <a:stretch>
              <a:fillRect l="0" t="0" r="0" b="0"/>
            </a:stretch>
          </a:blipFill>
        </p:spPr>
      </p:sp>
      <p:sp>
        <p:nvSpPr>
          <p:cNvPr name="TextBox 9" id="9"/>
          <p:cNvSpPr txBox="true"/>
          <p:nvPr/>
        </p:nvSpPr>
        <p:spPr>
          <a:xfrm rot="0">
            <a:off x="1788345" y="779405"/>
            <a:ext cx="14711311"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rPr>
              <a:t>Graphical User Interface</a:t>
            </a:r>
          </a:p>
        </p:txBody>
      </p:sp>
      <p:sp>
        <p:nvSpPr>
          <p:cNvPr name="TextBox 10" id="10"/>
          <p:cNvSpPr txBox="true"/>
          <p:nvPr/>
        </p:nvSpPr>
        <p:spPr>
          <a:xfrm rot="0">
            <a:off x="12609111" y="5893939"/>
            <a:ext cx="4245580" cy="41465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Build Your Routine</a:t>
            </a:r>
          </a:p>
        </p:txBody>
      </p:sp>
      <p:sp>
        <p:nvSpPr>
          <p:cNvPr name="TextBox 11" id="11"/>
          <p:cNvSpPr txBox="true"/>
          <p:nvPr/>
        </p:nvSpPr>
        <p:spPr>
          <a:xfrm rot="0">
            <a:off x="1772444" y="5653274"/>
            <a:ext cx="4631848" cy="41465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Product Detail Page</a:t>
            </a:r>
          </a:p>
        </p:txBody>
      </p:sp>
      <p:sp>
        <p:nvSpPr>
          <p:cNvPr name="TextBox 12" id="12"/>
          <p:cNvSpPr txBox="true"/>
          <p:nvPr/>
        </p:nvSpPr>
        <p:spPr>
          <a:xfrm rot="0">
            <a:off x="7797561" y="5012559"/>
            <a:ext cx="2692878" cy="814705"/>
          </a:xfrm>
          <a:prstGeom prst="rect">
            <a:avLst/>
          </a:prstGeom>
        </p:spPr>
        <p:txBody>
          <a:bodyPr anchor="t" rtlCol="false" tIns="0" lIns="0" bIns="0" rIns="0">
            <a:spAutoFit/>
          </a:bodyPr>
          <a:lstStyle/>
          <a:p>
            <a:pPr algn="ctr">
              <a:lnSpc>
                <a:spcPts val="3199"/>
              </a:lnSpc>
            </a:pPr>
            <a:r>
              <a:rPr lang="en-US" sz="3199">
                <a:solidFill>
                  <a:srgbClr val="000000"/>
                </a:solidFill>
                <a:latin typeface="Libre Baskerville"/>
              </a:rPr>
              <a:t>Checkout Page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791675" y="1431925"/>
            <a:ext cx="8704650" cy="1176106"/>
          </a:xfrm>
          <a:prstGeom prst="rect">
            <a:avLst/>
          </a:prstGeom>
        </p:spPr>
        <p:txBody>
          <a:bodyPr anchor="t" rtlCol="false" tIns="0" lIns="0" bIns="0" rIns="0">
            <a:spAutoFit/>
          </a:bodyPr>
          <a:lstStyle/>
          <a:p>
            <a:pPr algn="ctr">
              <a:lnSpc>
                <a:spcPts val="8872"/>
              </a:lnSpc>
            </a:pPr>
            <a:r>
              <a:rPr lang="en-US" sz="8872">
                <a:solidFill>
                  <a:srgbClr val="000000"/>
                </a:solidFill>
                <a:latin typeface="Yeseva One"/>
              </a:rPr>
              <a:t>Conclusion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8722" y="6128251"/>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681930" y="3705407"/>
            <a:ext cx="15004818" cy="4124198"/>
          </a:xfrm>
          <a:prstGeom prst="rect">
            <a:avLst/>
          </a:prstGeom>
        </p:spPr>
        <p:txBody>
          <a:bodyPr anchor="t" rtlCol="false" tIns="0" lIns="0" bIns="0" rIns="0">
            <a:spAutoFit/>
          </a:bodyPr>
          <a:lstStyle/>
          <a:p>
            <a:pPr algn="just">
              <a:lnSpc>
                <a:spcPts val="3615"/>
              </a:lnSpc>
            </a:pPr>
            <a:r>
              <a:rPr lang="en-US" sz="3199">
                <a:solidFill>
                  <a:srgbClr val="000000"/>
                </a:solidFill>
                <a:latin typeface="Libre Baskerville"/>
              </a:rPr>
              <a:t>In summary, we developed a functional e-commerce website with key features such as user registration, product catalog, and shopping cart. Through this project, we gained hands-on experience with technologies like HTML, CSS and Javascript and overcame challenges in integrating third-party APIs. For future improvements, we plan to add more advanced features such as database management and improve the site's performance and scalability. This internship has significantly enhanced our problem-solving skills and coding proficiency, providing valuable insights into real-world web 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DAGA5eN7ECc</dc:identifier>
  <dcterms:modified xsi:type="dcterms:W3CDTF">2011-08-01T06:04:30Z</dcterms:modified>
  <cp:revision>1</cp:revision>
  <dc:title>mellow</dc:title>
</cp:coreProperties>
</file>