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9"/>
  </p:notesMasterIdLst>
  <p:sldIdLst>
    <p:sldId id="256" r:id="rId2"/>
    <p:sldId id="351" r:id="rId3"/>
    <p:sldId id="303" r:id="rId4"/>
    <p:sldId id="421" r:id="rId5"/>
    <p:sldId id="382" r:id="rId6"/>
    <p:sldId id="383" r:id="rId7"/>
    <p:sldId id="386" r:id="rId8"/>
    <p:sldId id="400" r:id="rId9"/>
    <p:sldId id="401" r:id="rId10"/>
    <p:sldId id="409" r:id="rId11"/>
    <p:sldId id="381" r:id="rId12"/>
    <p:sldId id="404" r:id="rId13"/>
    <p:sldId id="384" r:id="rId14"/>
    <p:sldId id="419" r:id="rId15"/>
    <p:sldId id="385" r:id="rId16"/>
    <p:sldId id="420" r:id="rId17"/>
    <p:sldId id="403" r:id="rId18"/>
    <p:sldId id="405" r:id="rId19"/>
    <p:sldId id="418" r:id="rId20"/>
    <p:sldId id="407" r:id="rId21"/>
    <p:sldId id="410" r:id="rId22"/>
    <p:sldId id="413" r:id="rId23"/>
    <p:sldId id="422" r:id="rId24"/>
    <p:sldId id="416" r:id="rId25"/>
    <p:sldId id="412" r:id="rId26"/>
    <p:sldId id="380" r:id="rId27"/>
    <p:sldId id="280" r:id="rId28"/>
  </p:sldIdLst>
  <p:sldSz cx="9144000" cy="5143500" type="screen16x9"/>
  <p:notesSz cx="6858000" cy="9144000"/>
  <p:embeddedFontLst>
    <p:embeddedFont>
      <p:font typeface="Adobe Caslon Pro" panose="0205050205050A020403" pitchFamily="18" charset="0"/>
      <p:regular r:id="rId30"/>
      <p:bold r:id="rId31"/>
      <p:italic r:id="rId32"/>
      <p:boldItalic r:id="rId33"/>
    </p:embeddedFont>
    <p:embeddedFont>
      <p:font typeface="Adobe Garamond Pro Bold" panose="02020702060506020403" pitchFamily="18" charset="0"/>
      <p:bold r:id="rId34"/>
      <p:boldItalic r:id="rId35"/>
    </p:embeddedFont>
    <p:embeddedFont>
      <p:font typeface="ITC Officina Sans Std Book" panose="00000500000000000000" pitchFamily="50" charset="0"/>
      <p:regular r:id="rId36"/>
      <p:bold r:id="rId37"/>
      <p:italic r:id="rId38"/>
      <p:boldItalic r:id="rId39"/>
    </p:embeddedFont>
    <p:embeddedFont>
      <p:font typeface="Lora" pitchFamily="2" charset="0"/>
      <p:regular r:id="rId40"/>
      <p:bold r:id="rId41"/>
      <p:italic r:id="rId42"/>
      <p:boldItalic r:id="rId43"/>
    </p:embeddedFont>
    <p:embeddedFont>
      <p:font typeface="Pacifico" panose="020B0604020202020204" pitchFamily="2" charset="0"/>
      <p:regular r:id="rId44"/>
    </p:embeddedFont>
    <p:embeddedFont>
      <p:font typeface="Quattrocento Sans" panose="020B0502050000020003"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IAGRAMME DE SEQUENCE" id="{3989626E-7FDC-4C42-8E86-0ADE2200ACC0}">
          <p14:sldIdLst>
            <p14:sldId id="256"/>
            <p14:sldId id="351"/>
            <p14:sldId id="303"/>
            <p14:sldId id="421"/>
            <p14:sldId id="382"/>
            <p14:sldId id="383"/>
            <p14:sldId id="386"/>
            <p14:sldId id="400"/>
            <p14:sldId id="401"/>
            <p14:sldId id="409"/>
            <p14:sldId id="381"/>
            <p14:sldId id="404"/>
            <p14:sldId id="384"/>
            <p14:sldId id="419"/>
            <p14:sldId id="385"/>
            <p14:sldId id="420"/>
            <p14:sldId id="403"/>
            <p14:sldId id="405"/>
            <p14:sldId id="418"/>
            <p14:sldId id="407"/>
            <p14:sldId id="410"/>
            <p14:sldId id="413"/>
            <p14:sldId id="422"/>
            <p14:sldId id="416"/>
            <p14:sldId id="412"/>
            <p14:sldId id="380"/>
            <p14:sldId id="28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39B6E-EBAB-69EA-5E5E-D42A7F7B4C18}" v="133" dt="2020-07-04T09:57:34.957"/>
  </p1510:revLst>
</p1510:revInfo>
</file>

<file path=ppt/tableStyles.xml><?xml version="1.0" encoding="utf-8"?>
<a:tblStyleLst xmlns:a="http://schemas.openxmlformats.org/drawingml/2006/main" def="{797170FC-0107-493D-85B6-54684ECEE605}">
  <a:tblStyle styleId="{797170FC-0107-493D-85B6-54684ECEE60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03" autoAdjust="0"/>
    <p:restoredTop sz="86296" autoAdjust="0"/>
  </p:normalViewPr>
  <p:slideViewPr>
    <p:cSldViewPr snapToGrid="0">
      <p:cViewPr varScale="1">
        <p:scale>
          <a:sx n="95" d="100"/>
          <a:sy n="95" d="100"/>
        </p:scale>
        <p:origin x="540" y="84"/>
      </p:cViewPr>
      <p:guideLst>
        <p:guide orient="horz" pos="1620"/>
        <p:guide pos="2880"/>
      </p:guideLst>
    </p:cSldViewPr>
  </p:slideViewPr>
  <p:outlineViewPr>
    <p:cViewPr>
      <p:scale>
        <a:sx n="33" d="100"/>
        <a:sy n="33" d="100"/>
      </p:scale>
      <p:origin x="0" y="-7668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1896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8701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1030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5579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535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0560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9046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5250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6592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9920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87418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9718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1827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3811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4178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3623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30488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2000"/>
              <a:buFont typeface="Lora"/>
              <a:buNone/>
              <a:defRPr sz="2000" b="1">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 bg1="lt1" tx1="dk1" bg2="dk2" tx2="lt2" accent1="accent1" accent2="accent2" accent3="accent3" accent4="accent4" accent5="accent5" accent6="accent6" hlink="hlink" folHlink="folHlink"/>
  <p:sldLayoutIdLst>
    <p:sldLayoutId id="2147483652" r:id="rId1"/>
    <p:sldLayoutId id="2147483657" r:id="rId2"/>
    <p:sldLayoutId id="2147483678"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22.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4.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hyperlink" Target="https://www.youtube.com/" TargetMode="External"/><Relationship Id="rId3" Type="http://schemas.openxmlformats.org/officeDocument/2006/relationships/hyperlink" Target="https://laurent-audibert.developpez.com/" TargetMode="External"/><Relationship Id="rId7" Type="http://schemas.openxmlformats.org/officeDocument/2006/relationships/hyperlink" Target="https://www.visual-paradigm.com/guide/" TargetMode="External"/><Relationship Id="rId2" Type="http://schemas.openxmlformats.org/officeDocument/2006/relationships/hyperlink" Target="https://creately.com/blog/" TargetMode="External"/><Relationship Id="rId1" Type="http://schemas.openxmlformats.org/officeDocument/2006/relationships/slideLayout" Target="../slideLayouts/slideLayout1.xml"/><Relationship Id="rId6" Type="http://schemas.openxmlformats.org/officeDocument/2006/relationships/hyperlink" Target="https://www.lucidchart.com/pages" TargetMode="External"/><Relationship Id="rId5" Type="http://schemas.openxmlformats.org/officeDocument/2006/relationships/hyperlink" Target="https://fr.wikipedia.org/" TargetMode="External"/><Relationship Id="rId4" Type="http://schemas.openxmlformats.org/officeDocument/2006/relationships/hyperlink" Target="https://lipn.univ-paris13.fr/"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fr.wikipedia.org/wiki/Acteur_(UML)" TargetMode="External"/><Relationship Id="rId4" Type="http://schemas.openxmlformats.org/officeDocument/2006/relationships/hyperlink" Target="https://fr.wikipedia.org/wiki/Unified_Modeling_Languag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7.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grpSp>
        <p:nvGrpSpPr>
          <p:cNvPr id="72" name="Google Shape;72;p12"/>
          <p:cNvGrpSpPr/>
          <p:nvPr/>
        </p:nvGrpSpPr>
        <p:grpSpPr>
          <a:xfrm>
            <a:off x="1292131" y="3481732"/>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 name="Rectangle 3">
            <a:extLst>
              <a:ext uri="{FF2B5EF4-FFF2-40B4-BE49-F238E27FC236}">
                <a16:creationId xmlns:a16="http://schemas.microsoft.com/office/drawing/2014/main" id="{35F6331A-200E-40DE-872A-1E888837F355}"/>
              </a:ext>
            </a:extLst>
          </p:cNvPr>
          <p:cNvSpPr/>
          <p:nvPr/>
        </p:nvSpPr>
        <p:spPr>
          <a:xfrm>
            <a:off x="-38364" y="3742636"/>
            <a:ext cx="2256502" cy="954107"/>
          </a:xfrm>
          <a:prstGeom prst="rect">
            <a:avLst/>
          </a:prstGeom>
        </p:spPr>
        <p:txBody>
          <a:bodyPr wrap="square">
            <a:spAutoFit/>
          </a:bodyPr>
          <a:lstStyle/>
          <a:p>
            <a:pPr algn="l"/>
            <a:r>
              <a:rPr lang="fr-FR" dirty="0">
                <a:solidFill>
                  <a:schemeClr val="accent1">
                    <a:lumMod val="75000"/>
                  </a:schemeClr>
                </a:solidFill>
                <a:latin typeface="Pacifico" panose="02000000000000000000" pitchFamily="2" charset="0"/>
              </a:rPr>
              <a:t>Présenté par :</a:t>
            </a:r>
          </a:p>
          <a:p>
            <a:pPr lvl="8"/>
            <a:r>
              <a:rPr lang="fr-FR" b="1" dirty="0">
                <a:solidFill>
                  <a:schemeClr val="tx1">
                    <a:lumMod val="75000"/>
                    <a:lumOff val="25000"/>
                  </a:schemeClr>
                </a:solidFill>
                <a:latin typeface="Adobe Garamond Pro Bold" panose="02020702060506020403" pitchFamily="18" charset="0"/>
                <a:cs typeface="ae_Khalid" panose="02060603050605020204" pitchFamily="18" charset="-78"/>
              </a:rPr>
              <a:t>    </a:t>
            </a:r>
            <a:r>
              <a:rPr lang="fr-FR" b="1" dirty="0">
                <a:solidFill>
                  <a:schemeClr val="tx1">
                    <a:lumMod val="75000"/>
                    <a:lumOff val="25000"/>
                  </a:schemeClr>
                </a:solidFill>
                <a:latin typeface="Adobe Garamond Pro Bold" panose="02020702060506020403" pitchFamily="18" charset="0"/>
                <a:cs typeface="Aref Ruqaa" panose="02000503000000000000" pitchFamily="2" charset="-78"/>
              </a:rPr>
              <a:t>Chokri Salah</a:t>
            </a:r>
          </a:p>
          <a:p>
            <a:pPr lvl="8"/>
            <a:r>
              <a:rPr lang="fr-FR" b="1" dirty="0">
                <a:solidFill>
                  <a:schemeClr val="tx1">
                    <a:lumMod val="75000"/>
                    <a:lumOff val="25000"/>
                  </a:schemeClr>
                </a:solidFill>
                <a:latin typeface="Adobe Garamond Pro Bold" panose="02020702060506020403" pitchFamily="18" charset="0"/>
                <a:cs typeface="Aref Ruqaa" panose="02000503000000000000" pitchFamily="2" charset="-78"/>
              </a:rPr>
              <a:t>    </a:t>
            </a:r>
            <a:r>
              <a:rPr lang="fr-FR" b="1" dirty="0" err="1">
                <a:solidFill>
                  <a:schemeClr val="tx1">
                    <a:lumMod val="75000"/>
                    <a:lumOff val="25000"/>
                  </a:schemeClr>
                </a:solidFill>
                <a:latin typeface="Adobe Garamond Pro Bold" panose="02020702060506020403" pitchFamily="18" charset="0"/>
                <a:cs typeface="Aref Ruqaa" panose="02000503000000000000" pitchFamily="2" charset="-78"/>
              </a:rPr>
              <a:t>Niba</a:t>
            </a:r>
            <a:r>
              <a:rPr lang="fr-FR" b="1" dirty="0">
                <a:solidFill>
                  <a:schemeClr val="tx1">
                    <a:lumMod val="75000"/>
                    <a:lumOff val="25000"/>
                  </a:schemeClr>
                </a:solidFill>
                <a:latin typeface="Adobe Garamond Pro Bold" panose="02020702060506020403" pitchFamily="18" charset="0"/>
                <a:cs typeface="Aref Ruqaa" panose="02000503000000000000" pitchFamily="2" charset="-78"/>
              </a:rPr>
              <a:t> Amine</a:t>
            </a:r>
          </a:p>
          <a:p>
            <a:pPr lvl="8"/>
            <a:r>
              <a:rPr lang="fr-FR" b="1" dirty="0">
                <a:solidFill>
                  <a:schemeClr val="tx1">
                    <a:lumMod val="75000"/>
                    <a:lumOff val="25000"/>
                  </a:schemeClr>
                </a:solidFill>
                <a:latin typeface="Adobe Garamond Pro Bold" panose="02020702060506020403" pitchFamily="18" charset="0"/>
                <a:cs typeface="Aref Ruqaa" panose="02000503000000000000" pitchFamily="2" charset="-78"/>
              </a:rPr>
              <a:t>    </a:t>
            </a:r>
            <a:r>
              <a:rPr lang="fr-FR" b="1" dirty="0" err="1">
                <a:solidFill>
                  <a:schemeClr val="tx1">
                    <a:lumMod val="75000"/>
                    <a:lumOff val="25000"/>
                  </a:schemeClr>
                </a:solidFill>
                <a:latin typeface="Adobe Garamond Pro Bold" panose="02020702060506020403" pitchFamily="18" charset="0"/>
                <a:cs typeface="Aref Ruqaa" panose="02000503000000000000" pitchFamily="2" charset="-78"/>
              </a:rPr>
              <a:t>Zahim</a:t>
            </a:r>
            <a:r>
              <a:rPr lang="fr-FR" b="1" dirty="0">
                <a:solidFill>
                  <a:schemeClr val="tx1">
                    <a:lumMod val="75000"/>
                    <a:lumOff val="25000"/>
                  </a:schemeClr>
                </a:solidFill>
                <a:latin typeface="Adobe Garamond Pro Bold" panose="02020702060506020403" pitchFamily="18" charset="0"/>
                <a:cs typeface="Aref Ruqaa" panose="02000503000000000000" pitchFamily="2" charset="-78"/>
              </a:rPr>
              <a:t> Jamal</a:t>
            </a:r>
            <a:endParaRPr lang="fr-FR" dirty="0"/>
          </a:p>
        </p:txBody>
      </p:sp>
      <p:sp>
        <p:nvSpPr>
          <p:cNvPr id="5" name="Rectangle 4">
            <a:extLst>
              <a:ext uri="{FF2B5EF4-FFF2-40B4-BE49-F238E27FC236}">
                <a16:creationId xmlns:a16="http://schemas.microsoft.com/office/drawing/2014/main" id="{B6C182F2-3A3C-4DBB-8233-B8462178B929}"/>
              </a:ext>
            </a:extLst>
          </p:cNvPr>
          <p:cNvSpPr/>
          <p:nvPr/>
        </p:nvSpPr>
        <p:spPr>
          <a:xfrm>
            <a:off x="6525400" y="3977714"/>
            <a:ext cx="2618600" cy="553998"/>
          </a:xfrm>
          <a:prstGeom prst="rect">
            <a:avLst/>
          </a:prstGeom>
        </p:spPr>
        <p:txBody>
          <a:bodyPr wrap="square">
            <a:spAutoFit/>
          </a:bodyPr>
          <a:lstStyle/>
          <a:p>
            <a:r>
              <a:rPr lang="fr-FR" sz="1600" dirty="0">
                <a:solidFill>
                  <a:schemeClr val="accent1">
                    <a:lumMod val="75000"/>
                  </a:schemeClr>
                </a:solidFill>
                <a:latin typeface="Pacifico" panose="02000000000000000000" pitchFamily="2" charset="0"/>
                <a:cs typeface="Aref Ruqaa" panose="02000503000000000000" pitchFamily="2" charset="-78"/>
              </a:rPr>
              <a:t>Formateur</a:t>
            </a:r>
            <a:r>
              <a:rPr lang="fr-FR" dirty="0">
                <a:solidFill>
                  <a:schemeClr val="accent1">
                    <a:lumMod val="75000"/>
                  </a:schemeClr>
                </a:solidFill>
                <a:latin typeface="Pacifico" panose="02000000000000000000" pitchFamily="2" charset="0"/>
                <a:cs typeface="Aref Ruqaa" panose="02000503000000000000" pitchFamily="2" charset="-78"/>
              </a:rPr>
              <a:t> :</a:t>
            </a:r>
          </a:p>
          <a:p>
            <a:r>
              <a:rPr lang="fr-FR" dirty="0">
                <a:solidFill>
                  <a:schemeClr val="tx1">
                    <a:lumMod val="85000"/>
                    <a:lumOff val="15000"/>
                  </a:schemeClr>
                </a:solidFill>
                <a:latin typeface="Pacifico" panose="02000000000000000000" pitchFamily="2" charset="0"/>
                <a:cs typeface="Aref Ruqaa" panose="02000503000000000000" pitchFamily="2" charset="-78"/>
              </a:rPr>
              <a:t>      </a:t>
            </a:r>
            <a:r>
              <a:rPr lang="fr-FR" b="1" dirty="0">
                <a:solidFill>
                  <a:schemeClr val="tx1">
                    <a:lumMod val="85000"/>
                    <a:lumOff val="15000"/>
                  </a:schemeClr>
                </a:solidFill>
                <a:latin typeface="Adobe Garamond Pro Bold" panose="02020702060506020403" pitchFamily="18" charset="0"/>
                <a:cs typeface="Aref Ruqaa" panose="02000503000000000000" pitchFamily="2" charset="-78"/>
              </a:rPr>
              <a:t>Bouhlali</a:t>
            </a:r>
          </a:p>
        </p:txBody>
      </p:sp>
      <p:sp>
        <p:nvSpPr>
          <p:cNvPr id="6" name="TextBox 5">
            <a:extLst>
              <a:ext uri="{FF2B5EF4-FFF2-40B4-BE49-F238E27FC236}">
                <a16:creationId xmlns:a16="http://schemas.microsoft.com/office/drawing/2014/main" id="{75A38F55-950E-4127-B921-8D517BB64BE3}"/>
              </a:ext>
            </a:extLst>
          </p:cNvPr>
          <p:cNvSpPr txBox="1"/>
          <p:nvPr/>
        </p:nvSpPr>
        <p:spPr>
          <a:xfrm>
            <a:off x="916229" y="1924061"/>
            <a:ext cx="7311542" cy="707886"/>
          </a:xfrm>
          <a:prstGeom prst="rect">
            <a:avLst/>
          </a:prstGeom>
          <a:noFill/>
        </p:spPr>
        <p:txBody>
          <a:bodyPr wrap="square" rtlCol="0">
            <a:spAutoFit/>
          </a:bodyPr>
          <a:lstStyle/>
          <a:p>
            <a:pPr algn="ctr"/>
            <a:r>
              <a:rPr lang="fr-FR" sz="4000" b="1" i="0" dirty="0">
                <a:solidFill>
                  <a:schemeClr val="tx1"/>
                </a:solidFill>
                <a:effectLst/>
                <a:latin typeface="Lora" pitchFamily="2" charset="0"/>
              </a:rPr>
              <a:t>DIAGRAMME DE SEQUENCE</a:t>
            </a:r>
            <a:endParaRPr lang="en-US" sz="4000" dirty="0">
              <a:solidFill>
                <a:schemeClr val="tx1"/>
              </a:solidFill>
              <a:latin typeface="Lora" pitchFamily="2" charset="0"/>
            </a:endParaRPr>
          </a:p>
        </p:txBody>
      </p:sp>
      <p:sp>
        <p:nvSpPr>
          <p:cNvPr id="8" name="TextBox 7">
            <a:extLst>
              <a:ext uri="{FF2B5EF4-FFF2-40B4-BE49-F238E27FC236}">
                <a16:creationId xmlns:a16="http://schemas.microsoft.com/office/drawing/2014/main" id="{A044F5D3-012C-4165-8519-987E1C128154}"/>
              </a:ext>
            </a:extLst>
          </p:cNvPr>
          <p:cNvSpPr txBox="1"/>
          <p:nvPr/>
        </p:nvSpPr>
        <p:spPr>
          <a:xfrm>
            <a:off x="3753977" y="4696842"/>
            <a:ext cx="1152880" cy="338554"/>
          </a:xfrm>
          <a:prstGeom prst="rect">
            <a:avLst/>
          </a:prstGeom>
          <a:noFill/>
        </p:spPr>
        <p:txBody>
          <a:bodyPr wrap="none" rtlCol="0">
            <a:spAutoFit/>
          </a:bodyPr>
          <a:lstStyle/>
          <a:p>
            <a:r>
              <a:rPr lang="en-US" sz="1600" b="1" dirty="0">
                <a:highlight>
                  <a:srgbClr val="00FF00"/>
                </a:highlight>
              </a:rPr>
              <a:t>2022/2023</a:t>
            </a:r>
          </a:p>
        </p:txBody>
      </p:sp>
      <p:pic>
        <p:nvPicPr>
          <p:cNvPr id="10" name="صورة 9" descr="صورة تحتوي على نص&#10;&#10;تم إنشاء الوصف تلقائياً">
            <a:extLst>
              <a:ext uri="{FF2B5EF4-FFF2-40B4-BE49-F238E27FC236}">
                <a16:creationId xmlns:a16="http://schemas.microsoft.com/office/drawing/2014/main" id="{FB3D8A3C-D1E5-B165-9DF7-D8F6490D9D1C}"/>
              </a:ext>
            </a:extLst>
          </p:cNvPr>
          <p:cNvPicPr>
            <a:picLocks noChangeAspect="1"/>
          </p:cNvPicPr>
          <p:nvPr/>
        </p:nvPicPr>
        <p:blipFill>
          <a:blip r:embed="rId3"/>
          <a:stretch>
            <a:fillRect/>
          </a:stretch>
        </p:blipFill>
        <p:spPr>
          <a:xfrm>
            <a:off x="2153367" y="0"/>
            <a:ext cx="4400550" cy="12858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A813C400-E823-C22A-AA33-00F8B03C7D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dirty="0"/>
          </a:p>
        </p:txBody>
      </p:sp>
      <p:sp>
        <p:nvSpPr>
          <p:cNvPr id="3" name="Google Shape;85;p13">
            <a:extLst>
              <a:ext uri="{FF2B5EF4-FFF2-40B4-BE49-F238E27FC236}">
                <a16:creationId xmlns:a16="http://schemas.microsoft.com/office/drawing/2014/main" id="{BC060500-30E4-5E3E-43B8-590992B34713}"/>
              </a:ext>
            </a:extLst>
          </p:cNvPr>
          <p:cNvSpPr/>
          <p:nvPr/>
        </p:nvSpPr>
        <p:spPr>
          <a:xfrm>
            <a:off x="-31173" y="4740808"/>
            <a:ext cx="9170750" cy="435600"/>
          </a:xfrm>
          <a:prstGeom prst="rect">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6" name="صورة 5">
            <a:extLst>
              <a:ext uri="{FF2B5EF4-FFF2-40B4-BE49-F238E27FC236}">
                <a16:creationId xmlns:a16="http://schemas.microsoft.com/office/drawing/2014/main" id="{C086F003-9B32-508C-61A8-E4BA8DF88F5B}"/>
              </a:ext>
            </a:extLst>
          </p:cNvPr>
          <p:cNvPicPr>
            <a:picLocks noChangeAspect="1"/>
          </p:cNvPicPr>
          <p:nvPr/>
        </p:nvPicPr>
        <p:blipFill>
          <a:blip r:embed="rId2"/>
          <a:stretch>
            <a:fillRect/>
          </a:stretch>
        </p:blipFill>
        <p:spPr>
          <a:xfrm>
            <a:off x="114546" y="4702795"/>
            <a:ext cx="667395" cy="487712"/>
          </a:xfrm>
          <a:prstGeom prst="rect">
            <a:avLst/>
          </a:prstGeom>
        </p:spPr>
      </p:pic>
      <p:pic>
        <p:nvPicPr>
          <p:cNvPr id="9" name="صورة 8">
            <a:extLst>
              <a:ext uri="{FF2B5EF4-FFF2-40B4-BE49-F238E27FC236}">
                <a16:creationId xmlns:a16="http://schemas.microsoft.com/office/drawing/2014/main" id="{BA15A364-9F33-303E-3DC7-454D7B97634C}"/>
              </a:ext>
            </a:extLst>
          </p:cNvPr>
          <p:cNvPicPr>
            <a:picLocks noChangeAspect="1"/>
          </p:cNvPicPr>
          <p:nvPr/>
        </p:nvPicPr>
        <p:blipFill>
          <a:blip r:embed="rId3"/>
          <a:stretch>
            <a:fillRect/>
          </a:stretch>
        </p:blipFill>
        <p:spPr>
          <a:xfrm>
            <a:off x="1067812" y="261258"/>
            <a:ext cx="6508645" cy="4370456"/>
          </a:xfrm>
          <a:prstGeom prst="rect">
            <a:avLst/>
          </a:prstGeom>
        </p:spPr>
      </p:pic>
    </p:spTree>
    <p:extLst>
      <p:ext uri="{BB962C8B-B14F-4D97-AF65-F5344CB8AC3E}">
        <p14:creationId xmlns:p14="http://schemas.microsoft.com/office/powerpoint/2010/main" val="3036542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صورة 5">
            <a:extLst>
              <a:ext uri="{FF2B5EF4-FFF2-40B4-BE49-F238E27FC236}">
                <a16:creationId xmlns:a16="http://schemas.microsoft.com/office/drawing/2014/main" id="{7FD2EB45-8B15-AFAF-72D9-B47EAE5D408E}"/>
              </a:ext>
            </a:extLst>
          </p:cNvPr>
          <p:cNvPicPr>
            <a:picLocks noChangeAspect="1"/>
          </p:cNvPicPr>
          <p:nvPr/>
        </p:nvPicPr>
        <p:blipFill rotWithShape="1">
          <a:blip r:embed="rId2"/>
          <a:srcRect l="13296" t="2125" r="12858" b="7634"/>
          <a:stretch/>
        </p:blipFill>
        <p:spPr>
          <a:xfrm>
            <a:off x="472654" y="-191917"/>
            <a:ext cx="8070573" cy="5544910"/>
          </a:xfrm>
          <a:prstGeom prst="rect">
            <a:avLst/>
          </a:prstGeom>
        </p:spPr>
      </p:pic>
      <p:sp>
        <p:nvSpPr>
          <p:cNvPr id="2" name="عنصر نائب لرقم الشريحة 1">
            <a:extLst>
              <a:ext uri="{FF2B5EF4-FFF2-40B4-BE49-F238E27FC236}">
                <a16:creationId xmlns:a16="http://schemas.microsoft.com/office/drawing/2014/main" id="{B3E1A8D1-567F-76D1-7175-AA6301FB56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dirty="0"/>
          </a:p>
        </p:txBody>
      </p:sp>
      <p:sp>
        <p:nvSpPr>
          <p:cNvPr id="3" name="Google Shape;85;p13">
            <a:extLst>
              <a:ext uri="{FF2B5EF4-FFF2-40B4-BE49-F238E27FC236}">
                <a16:creationId xmlns:a16="http://schemas.microsoft.com/office/drawing/2014/main" id="{32ED16CC-EB40-C8DD-B7CC-10A263DBDBDE}"/>
              </a:ext>
            </a:extLst>
          </p:cNvPr>
          <p:cNvSpPr/>
          <p:nvPr/>
        </p:nvSpPr>
        <p:spPr>
          <a:xfrm>
            <a:off x="-31173" y="4740808"/>
            <a:ext cx="9170750" cy="435600"/>
          </a:xfrm>
          <a:prstGeom prst="rect">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 name="صورة 4">
            <a:extLst>
              <a:ext uri="{FF2B5EF4-FFF2-40B4-BE49-F238E27FC236}">
                <a16:creationId xmlns:a16="http://schemas.microsoft.com/office/drawing/2014/main" id="{5F2EAC03-0D26-7C21-7058-F8E7A5874907}"/>
              </a:ext>
            </a:extLst>
          </p:cNvPr>
          <p:cNvPicPr>
            <a:picLocks noChangeAspect="1"/>
          </p:cNvPicPr>
          <p:nvPr/>
        </p:nvPicPr>
        <p:blipFill>
          <a:blip r:embed="rId3"/>
          <a:stretch>
            <a:fillRect/>
          </a:stretch>
        </p:blipFill>
        <p:spPr>
          <a:xfrm>
            <a:off x="148580" y="4684607"/>
            <a:ext cx="667395" cy="487712"/>
          </a:xfrm>
          <a:prstGeom prst="rect">
            <a:avLst/>
          </a:prstGeom>
        </p:spPr>
      </p:pic>
      <p:sp>
        <p:nvSpPr>
          <p:cNvPr id="7" name="مربع نص 6">
            <a:extLst>
              <a:ext uri="{FF2B5EF4-FFF2-40B4-BE49-F238E27FC236}">
                <a16:creationId xmlns:a16="http://schemas.microsoft.com/office/drawing/2014/main" id="{2D8AA79E-BD24-9C59-3B28-8AEAF96E8975}"/>
              </a:ext>
            </a:extLst>
          </p:cNvPr>
          <p:cNvSpPr txBox="1"/>
          <p:nvPr/>
        </p:nvSpPr>
        <p:spPr>
          <a:xfrm>
            <a:off x="224779" y="323850"/>
            <a:ext cx="1694455" cy="369332"/>
          </a:xfrm>
          <a:prstGeom prst="rect">
            <a:avLst/>
          </a:prstGeom>
          <a:noFill/>
        </p:spPr>
        <p:txBody>
          <a:bodyPr wrap="square" rtlCol="0">
            <a:spAutoFit/>
          </a:bodyPr>
          <a:lstStyle/>
          <a:p>
            <a:r>
              <a:rPr lang="fr-FR" sz="1800" b="1" u="sng" dirty="0">
                <a:solidFill>
                  <a:srgbClr val="FF0000"/>
                </a:solidFill>
              </a:rPr>
              <a:t>Example :</a:t>
            </a:r>
          </a:p>
        </p:txBody>
      </p:sp>
      <p:cxnSp>
        <p:nvCxnSpPr>
          <p:cNvPr id="9" name="رابط كسهم مستقيم 8">
            <a:extLst>
              <a:ext uri="{FF2B5EF4-FFF2-40B4-BE49-F238E27FC236}">
                <a16:creationId xmlns:a16="http://schemas.microsoft.com/office/drawing/2014/main" id="{DA35276B-88AF-42DD-AF1A-B9F2B27B3681}"/>
              </a:ext>
            </a:extLst>
          </p:cNvPr>
          <p:cNvCxnSpPr/>
          <p:nvPr/>
        </p:nvCxnSpPr>
        <p:spPr>
          <a:xfrm>
            <a:off x="8149213" y="2321169"/>
            <a:ext cx="0" cy="13766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مربع نص 9">
            <a:extLst>
              <a:ext uri="{FF2B5EF4-FFF2-40B4-BE49-F238E27FC236}">
                <a16:creationId xmlns:a16="http://schemas.microsoft.com/office/drawing/2014/main" id="{64FF38D2-70AC-03C5-F055-E0697A51E5AD}"/>
              </a:ext>
            </a:extLst>
          </p:cNvPr>
          <p:cNvSpPr txBox="1"/>
          <p:nvPr/>
        </p:nvSpPr>
        <p:spPr>
          <a:xfrm>
            <a:off x="8196558" y="2809449"/>
            <a:ext cx="844062" cy="307777"/>
          </a:xfrm>
          <a:prstGeom prst="rect">
            <a:avLst/>
          </a:prstGeom>
          <a:noFill/>
        </p:spPr>
        <p:txBody>
          <a:bodyPr wrap="square" rtlCol="0">
            <a:spAutoFit/>
          </a:bodyPr>
          <a:lstStyle/>
          <a:p>
            <a:r>
              <a:rPr lang="fr-FR" dirty="0"/>
              <a:t>temps</a:t>
            </a:r>
          </a:p>
        </p:txBody>
      </p:sp>
    </p:spTree>
    <p:extLst>
      <p:ext uri="{BB962C8B-B14F-4D97-AF65-F5344CB8AC3E}">
        <p14:creationId xmlns:p14="http://schemas.microsoft.com/office/powerpoint/2010/main" val="2738220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2" name="Google Shape;85;p13">
            <a:extLst>
              <a:ext uri="{FF2B5EF4-FFF2-40B4-BE49-F238E27FC236}">
                <a16:creationId xmlns:a16="http://schemas.microsoft.com/office/drawing/2014/main" id="{59B1FC4C-6A04-C514-F71B-3B861C3F7C40}"/>
              </a:ext>
            </a:extLst>
          </p:cNvPr>
          <p:cNvSpPr/>
          <p:nvPr/>
        </p:nvSpPr>
        <p:spPr>
          <a:xfrm>
            <a:off x="-31173" y="4740808"/>
            <a:ext cx="9170750" cy="435600"/>
          </a:xfrm>
          <a:prstGeom prst="rect">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13"/>
          <p:cNvSpPr txBox="1">
            <a:spLocks noGrp="1"/>
          </p:cNvSpPr>
          <p:nvPr>
            <p:ph type="title"/>
          </p:nvPr>
        </p:nvSpPr>
        <p:spPr>
          <a:xfrm>
            <a:off x="1605303" y="908963"/>
            <a:ext cx="4230046" cy="435600"/>
          </a:xfrm>
          <a:prstGeom prst="rect">
            <a:avLst/>
          </a:prstGeom>
        </p:spPr>
        <p:txBody>
          <a:bodyPr spcFirstLastPara="1" wrap="square" lIns="91425" tIns="91425" rIns="91425" bIns="91425" anchor="ctr" anchorCtr="0">
            <a:noAutofit/>
          </a:bodyPr>
          <a:lstStyle/>
          <a:p>
            <a:r>
              <a:rPr lang="fr-FR" sz="2400" b="1" dirty="0">
                <a:solidFill>
                  <a:schemeClr val="tx1">
                    <a:lumMod val="95000"/>
                    <a:lumOff val="5000"/>
                  </a:schemeClr>
                </a:solidFill>
                <a:latin typeface="Lora" pitchFamily="2" charset="0"/>
              </a:rPr>
              <a:t>4 </a:t>
            </a:r>
            <a:r>
              <a:rPr lang="fr-FR" sz="2400" b="1" i="0" dirty="0">
                <a:solidFill>
                  <a:schemeClr val="tx1">
                    <a:lumMod val="95000"/>
                    <a:lumOff val="5000"/>
                  </a:schemeClr>
                </a:solidFill>
                <a:effectLst/>
                <a:latin typeface="Lora" pitchFamily="2" charset="0"/>
              </a:rPr>
              <a:t>. Les Types de messages</a:t>
            </a:r>
          </a:p>
        </p:txBody>
      </p:sp>
      <p:grpSp>
        <p:nvGrpSpPr>
          <p:cNvPr id="87" name="Google Shape;87;p13"/>
          <p:cNvGrpSpPr/>
          <p:nvPr/>
        </p:nvGrpSpPr>
        <p:grpSpPr>
          <a:xfrm>
            <a:off x="916458" y="1019750"/>
            <a:ext cx="214625" cy="214625"/>
            <a:chOff x="2594050" y="1631825"/>
            <a:chExt cx="439625" cy="439625"/>
          </a:xfrm>
        </p:grpSpPr>
        <p:sp>
          <p:nvSpPr>
            <p:cNvPr id="88" name="Google Shape;88;p1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1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1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1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6" name="صورة 15">
            <a:extLst>
              <a:ext uri="{FF2B5EF4-FFF2-40B4-BE49-F238E27FC236}">
                <a16:creationId xmlns:a16="http://schemas.microsoft.com/office/drawing/2014/main" id="{81189C16-18AC-BDC6-12D4-027010EBBF23}"/>
              </a:ext>
            </a:extLst>
          </p:cNvPr>
          <p:cNvPicPr>
            <a:picLocks noChangeAspect="1"/>
          </p:cNvPicPr>
          <p:nvPr/>
        </p:nvPicPr>
        <p:blipFill>
          <a:blip r:embed="rId3"/>
          <a:stretch>
            <a:fillRect/>
          </a:stretch>
        </p:blipFill>
        <p:spPr>
          <a:xfrm>
            <a:off x="7988101" y="56062"/>
            <a:ext cx="1047750" cy="1047750"/>
          </a:xfrm>
          <a:prstGeom prst="rect">
            <a:avLst/>
          </a:prstGeom>
        </p:spPr>
      </p:pic>
      <p:pic>
        <p:nvPicPr>
          <p:cNvPr id="4" name="صورة 3">
            <a:extLst>
              <a:ext uri="{FF2B5EF4-FFF2-40B4-BE49-F238E27FC236}">
                <a16:creationId xmlns:a16="http://schemas.microsoft.com/office/drawing/2014/main" id="{2E9A66EF-6391-D4D3-3967-F439D5492D2D}"/>
              </a:ext>
            </a:extLst>
          </p:cNvPr>
          <p:cNvPicPr>
            <a:picLocks noChangeAspect="1"/>
          </p:cNvPicPr>
          <p:nvPr/>
        </p:nvPicPr>
        <p:blipFill>
          <a:blip r:embed="rId4"/>
          <a:stretch>
            <a:fillRect/>
          </a:stretch>
        </p:blipFill>
        <p:spPr>
          <a:xfrm>
            <a:off x="148580" y="4684607"/>
            <a:ext cx="667395" cy="487712"/>
          </a:xfrm>
          <a:prstGeom prst="rect">
            <a:avLst/>
          </a:prstGeom>
        </p:spPr>
      </p:pic>
      <p:pic>
        <p:nvPicPr>
          <p:cNvPr id="5" name="صورة 4">
            <a:extLst>
              <a:ext uri="{FF2B5EF4-FFF2-40B4-BE49-F238E27FC236}">
                <a16:creationId xmlns:a16="http://schemas.microsoft.com/office/drawing/2014/main" id="{11AA3B3B-9EEB-55A7-2840-AF6B4E3E2411}"/>
              </a:ext>
            </a:extLst>
          </p:cNvPr>
          <p:cNvPicPr>
            <a:picLocks noChangeAspect="1"/>
          </p:cNvPicPr>
          <p:nvPr/>
        </p:nvPicPr>
        <p:blipFill>
          <a:blip r:embed="rId5"/>
          <a:stretch>
            <a:fillRect/>
          </a:stretch>
        </p:blipFill>
        <p:spPr>
          <a:xfrm>
            <a:off x="148580" y="15461"/>
            <a:ext cx="814599" cy="898343"/>
          </a:xfrm>
          <a:prstGeom prst="rect">
            <a:avLst/>
          </a:prstGeom>
        </p:spPr>
      </p:pic>
      <p:graphicFrame>
        <p:nvGraphicFramePr>
          <p:cNvPr id="9" name="جدول 8">
            <a:extLst>
              <a:ext uri="{FF2B5EF4-FFF2-40B4-BE49-F238E27FC236}">
                <a16:creationId xmlns:a16="http://schemas.microsoft.com/office/drawing/2014/main" id="{CD48F6F4-3CCF-B1E5-37F7-50BF99002CB2}"/>
              </a:ext>
            </a:extLst>
          </p:cNvPr>
          <p:cNvGraphicFramePr>
            <a:graphicFrameLocks noGrp="1"/>
          </p:cNvGraphicFramePr>
          <p:nvPr>
            <p:extLst>
              <p:ext uri="{D42A27DB-BD31-4B8C-83A1-F6EECF244321}">
                <p14:modId xmlns:p14="http://schemas.microsoft.com/office/powerpoint/2010/main" val="392836154"/>
              </p:ext>
            </p:extLst>
          </p:nvPr>
        </p:nvGraphicFramePr>
        <p:xfrm>
          <a:off x="148580" y="1523539"/>
          <a:ext cx="8801734" cy="2925582"/>
        </p:xfrm>
        <a:graphic>
          <a:graphicData uri="http://schemas.openxmlformats.org/drawingml/2006/table">
            <a:tbl>
              <a:tblPr firstRow="1" bandRow="1">
                <a:tableStyleId>{797170FC-0107-493D-85B6-54684ECEE605}</a:tableStyleId>
              </a:tblPr>
              <a:tblGrid>
                <a:gridCol w="1641837">
                  <a:extLst>
                    <a:ext uri="{9D8B030D-6E8A-4147-A177-3AD203B41FA5}">
                      <a16:colId xmlns:a16="http://schemas.microsoft.com/office/drawing/2014/main" val="1659772348"/>
                    </a:ext>
                  </a:extLst>
                </a:gridCol>
                <a:gridCol w="7159897">
                  <a:extLst>
                    <a:ext uri="{9D8B030D-6E8A-4147-A177-3AD203B41FA5}">
                      <a16:colId xmlns:a16="http://schemas.microsoft.com/office/drawing/2014/main" val="1669491213"/>
                    </a:ext>
                  </a:extLst>
                </a:gridCol>
              </a:tblGrid>
              <a:tr h="499782">
                <a:tc>
                  <a:txBody>
                    <a:bodyPr/>
                    <a:lstStyle/>
                    <a:p>
                      <a:pPr algn="ctr"/>
                      <a:r>
                        <a:rPr lang="fr-FR" sz="1400" b="1" i="0" u="none" strike="noStrike" cap="none" dirty="0">
                          <a:solidFill>
                            <a:srgbClr val="000000"/>
                          </a:solidFill>
                          <a:effectLst/>
                          <a:latin typeface="Arial"/>
                          <a:ea typeface="Arial"/>
                          <a:cs typeface="Arial"/>
                          <a:sym typeface="Arial"/>
                        </a:rPr>
                        <a:t>Symbole</a:t>
                      </a:r>
                      <a:endParaRPr lang="fr-FR"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fr-FR" sz="1400" b="1" i="0" u="none" strike="noStrike" cap="none" dirty="0">
                          <a:solidFill>
                            <a:srgbClr val="000000"/>
                          </a:solidFill>
                          <a:effectLst/>
                          <a:latin typeface="Arial"/>
                          <a:ea typeface="Arial"/>
                          <a:cs typeface="Arial"/>
                          <a:sym typeface="Arial"/>
                        </a:rPr>
                        <a:t>Notation Description</a:t>
                      </a:r>
                      <a:endParaRPr lang="fr-FR"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17811583"/>
                  </a:ext>
                </a:extLst>
              </a:tr>
              <a:tr h="1252351">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r>
                        <a:rPr lang="fr-FR" sz="1800" b="1" dirty="0">
                          <a:latin typeface="TimesNewRomanPS-BoldMT"/>
                        </a:rPr>
                        <a:t>Symbole de messages asynchrones	</a:t>
                      </a:r>
                    </a:p>
                    <a:p>
                      <a:pPr rtl="0"/>
                      <a:r>
                        <a:rPr lang="fr-FR" sz="1600" dirty="0">
                          <a:latin typeface="Linux Libertine"/>
                        </a:rPr>
                        <a:t>Représentés par une ligne pleine terminée par une pointe de flèche. Les messages asynchrones ne nécessitent pas de réponse avant que l'expéditeur ne continue. Seul l'appel doit être inclus dans le diagramme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90812586"/>
                  </a:ext>
                </a:extLst>
              </a:tr>
              <a:tr h="1173449">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800" b="1" dirty="0">
                          <a:solidFill>
                            <a:schemeClr val="tx1">
                              <a:lumMod val="95000"/>
                              <a:lumOff val="5000"/>
                            </a:schemeClr>
                          </a:solidFill>
                          <a:latin typeface="TimesNewRomanPS-BoldMT"/>
                        </a:rPr>
                        <a:t>Symbole de messages synchrones </a:t>
                      </a:r>
                    </a:p>
                    <a:p>
                      <a:r>
                        <a:rPr lang="fr-FR" sz="1600" dirty="0">
                          <a:latin typeface="Linux Libertine"/>
                        </a:rPr>
                        <a:t>Représentés par une ligne pleine terminée par une pointe de flèche pleine. On utilise ce symbole lorsqu'un expéditeur doit attendre une réponse à un message avant de continuer. Le diagramme doit montrer à la fois l'appel et la réponse.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96089293"/>
                  </a:ext>
                </a:extLst>
              </a:tr>
            </a:tbl>
          </a:graphicData>
        </a:graphic>
      </p:graphicFrame>
      <p:pic>
        <p:nvPicPr>
          <p:cNvPr id="10" name="رسم 9">
            <a:extLst>
              <a:ext uri="{FF2B5EF4-FFF2-40B4-BE49-F238E27FC236}">
                <a16:creationId xmlns:a16="http://schemas.microsoft.com/office/drawing/2014/main" id="{94196F8A-6DBA-A253-AF6D-D8339874B11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66831" y="3709283"/>
            <a:ext cx="1388431" cy="185076"/>
          </a:xfrm>
          <a:prstGeom prst="rect">
            <a:avLst/>
          </a:prstGeom>
        </p:spPr>
      </p:pic>
      <p:pic>
        <p:nvPicPr>
          <p:cNvPr id="11" name="رسم 10">
            <a:extLst>
              <a:ext uri="{FF2B5EF4-FFF2-40B4-BE49-F238E27FC236}">
                <a16:creationId xmlns:a16="http://schemas.microsoft.com/office/drawing/2014/main" id="{D9160975-1521-BC09-38BE-99A00B95AB8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66831" y="2457580"/>
            <a:ext cx="1391119" cy="316164"/>
          </a:xfrm>
          <a:prstGeom prst="rect">
            <a:avLst/>
          </a:prstGeom>
        </p:spPr>
      </p:pic>
    </p:spTree>
    <p:extLst>
      <p:ext uri="{BB962C8B-B14F-4D97-AF65-F5344CB8AC3E}">
        <p14:creationId xmlns:p14="http://schemas.microsoft.com/office/powerpoint/2010/main" val="182728391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5B840015-BEB0-5AEB-013A-FB523E4725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dirty="0"/>
          </a:p>
        </p:txBody>
      </p:sp>
      <p:pic>
        <p:nvPicPr>
          <p:cNvPr id="4" name="صورة 3">
            <a:extLst>
              <a:ext uri="{FF2B5EF4-FFF2-40B4-BE49-F238E27FC236}">
                <a16:creationId xmlns:a16="http://schemas.microsoft.com/office/drawing/2014/main" id="{407CAFB0-354F-802D-511D-6AF3315DB9B4}"/>
              </a:ext>
            </a:extLst>
          </p:cNvPr>
          <p:cNvPicPr>
            <a:picLocks noChangeAspect="1"/>
          </p:cNvPicPr>
          <p:nvPr/>
        </p:nvPicPr>
        <p:blipFill rotWithShape="1">
          <a:blip r:embed="rId2"/>
          <a:srcRect l="13516" t="4862" r="17253" b="4251"/>
          <a:stretch/>
        </p:blipFill>
        <p:spPr>
          <a:xfrm>
            <a:off x="995728" y="-4340"/>
            <a:ext cx="6219930" cy="4688947"/>
          </a:xfrm>
          <a:prstGeom prst="rect">
            <a:avLst/>
          </a:prstGeom>
        </p:spPr>
      </p:pic>
      <p:sp>
        <p:nvSpPr>
          <p:cNvPr id="3" name="Google Shape;85;p13">
            <a:extLst>
              <a:ext uri="{FF2B5EF4-FFF2-40B4-BE49-F238E27FC236}">
                <a16:creationId xmlns:a16="http://schemas.microsoft.com/office/drawing/2014/main" id="{A52DF262-5725-9622-A7AE-D49E9C92675C}"/>
              </a:ext>
            </a:extLst>
          </p:cNvPr>
          <p:cNvSpPr/>
          <p:nvPr/>
        </p:nvSpPr>
        <p:spPr>
          <a:xfrm>
            <a:off x="-31173" y="4740808"/>
            <a:ext cx="9170750" cy="435600"/>
          </a:xfrm>
          <a:prstGeom prst="rect">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7" name="صورة 6">
            <a:extLst>
              <a:ext uri="{FF2B5EF4-FFF2-40B4-BE49-F238E27FC236}">
                <a16:creationId xmlns:a16="http://schemas.microsoft.com/office/drawing/2014/main" id="{B8477747-E6A7-CC13-834F-006D28077168}"/>
              </a:ext>
            </a:extLst>
          </p:cNvPr>
          <p:cNvPicPr>
            <a:picLocks noChangeAspect="1"/>
          </p:cNvPicPr>
          <p:nvPr/>
        </p:nvPicPr>
        <p:blipFill>
          <a:blip r:embed="rId3"/>
          <a:stretch>
            <a:fillRect/>
          </a:stretch>
        </p:blipFill>
        <p:spPr>
          <a:xfrm>
            <a:off x="148580" y="4684607"/>
            <a:ext cx="667395" cy="487712"/>
          </a:xfrm>
          <a:prstGeom prst="rect">
            <a:avLst/>
          </a:prstGeom>
        </p:spPr>
      </p:pic>
      <p:sp>
        <p:nvSpPr>
          <p:cNvPr id="10" name="مربع نص 9">
            <a:extLst>
              <a:ext uri="{FF2B5EF4-FFF2-40B4-BE49-F238E27FC236}">
                <a16:creationId xmlns:a16="http://schemas.microsoft.com/office/drawing/2014/main" id="{B85E1955-8164-388B-A25A-2781A0939885}"/>
              </a:ext>
            </a:extLst>
          </p:cNvPr>
          <p:cNvSpPr txBox="1"/>
          <p:nvPr/>
        </p:nvSpPr>
        <p:spPr>
          <a:xfrm>
            <a:off x="112315" y="159987"/>
            <a:ext cx="1407319" cy="369332"/>
          </a:xfrm>
          <a:prstGeom prst="rect">
            <a:avLst/>
          </a:prstGeom>
          <a:noFill/>
        </p:spPr>
        <p:txBody>
          <a:bodyPr wrap="square">
            <a:spAutoFit/>
          </a:bodyPr>
          <a:lstStyle/>
          <a:p>
            <a:r>
              <a:rPr lang="fr-FR" sz="1800" b="1" u="sng" dirty="0">
                <a:solidFill>
                  <a:srgbClr val="FF0000"/>
                </a:solidFill>
              </a:rPr>
              <a:t>Example :</a:t>
            </a:r>
          </a:p>
        </p:txBody>
      </p:sp>
    </p:spTree>
    <p:extLst>
      <p:ext uri="{BB962C8B-B14F-4D97-AF65-F5344CB8AC3E}">
        <p14:creationId xmlns:p14="http://schemas.microsoft.com/office/powerpoint/2010/main" val="3447478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2" name="Google Shape;85;p13">
            <a:extLst>
              <a:ext uri="{FF2B5EF4-FFF2-40B4-BE49-F238E27FC236}">
                <a16:creationId xmlns:a16="http://schemas.microsoft.com/office/drawing/2014/main" id="{59B1FC4C-6A04-C514-F71B-3B861C3F7C40}"/>
              </a:ext>
            </a:extLst>
          </p:cNvPr>
          <p:cNvSpPr/>
          <p:nvPr/>
        </p:nvSpPr>
        <p:spPr>
          <a:xfrm>
            <a:off x="-31173" y="4710663"/>
            <a:ext cx="9170750" cy="435600"/>
          </a:xfrm>
          <a:prstGeom prst="rect">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6" name="صورة 15">
            <a:extLst>
              <a:ext uri="{FF2B5EF4-FFF2-40B4-BE49-F238E27FC236}">
                <a16:creationId xmlns:a16="http://schemas.microsoft.com/office/drawing/2014/main" id="{81189C16-18AC-BDC6-12D4-027010EBBF23}"/>
              </a:ext>
            </a:extLst>
          </p:cNvPr>
          <p:cNvPicPr>
            <a:picLocks noChangeAspect="1"/>
          </p:cNvPicPr>
          <p:nvPr/>
        </p:nvPicPr>
        <p:blipFill>
          <a:blip r:embed="rId3"/>
          <a:stretch>
            <a:fillRect/>
          </a:stretch>
        </p:blipFill>
        <p:spPr>
          <a:xfrm>
            <a:off x="7988101" y="56062"/>
            <a:ext cx="1047750" cy="1047750"/>
          </a:xfrm>
          <a:prstGeom prst="rect">
            <a:avLst/>
          </a:prstGeom>
        </p:spPr>
      </p:pic>
      <p:pic>
        <p:nvPicPr>
          <p:cNvPr id="4" name="صورة 3">
            <a:extLst>
              <a:ext uri="{FF2B5EF4-FFF2-40B4-BE49-F238E27FC236}">
                <a16:creationId xmlns:a16="http://schemas.microsoft.com/office/drawing/2014/main" id="{2E9A66EF-6391-D4D3-3967-F439D5492D2D}"/>
              </a:ext>
            </a:extLst>
          </p:cNvPr>
          <p:cNvPicPr>
            <a:picLocks noChangeAspect="1"/>
          </p:cNvPicPr>
          <p:nvPr/>
        </p:nvPicPr>
        <p:blipFill>
          <a:blip r:embed="rId4"/>
          <a:stretch>
            <a:fillRect/>
          </a:stretch>
        </p:blipFill>
        <p:spPr>
          <a:xfrm>
            <a:off x="148580" y="4684607"/>
            <a:ext cx="667395" cy="487712"/>
          </a:xfrm>
          <a:prstGeom prst="rect">
            <a:avLst/>
          </a:prstGeom>
        </p:spPr>
      </p:pic>
      <p:pic>
        <p:nvPicPr>
          <p:cNvPr id="5" name="صورة 4">
            <a:extLst>
              <a:ext uri="{FF2B5EF4-FFF2-40B4-BE49-F238E27FC236}">
                <a16:creationId xmlns:a16="http://schemas.microsoft.com/office/drawing/2014/main" id="{11AA3B3B-9EEB-55A7-2840-AF6B4E3E2411}"/>
              </a:ext>
            </a:extLst>
          </p:cNvPr>
          <p:cNvPicPr>
            <a:picLocks noChangeAspect="1"/>
          </p:cNvPicPr>
          <p:nvPr/>
        </p:nvPicPr>
        <p:blipFill>
          <a:blip r:embed="rId5"/>
          <a:stretch>
            <a:fillRect/>
          </a:stretch>
        </p:blipFill>
        <p:spPr>
          <a:xfrm>
            <a:off x="148580" y="15461"/>
            <a:ext cx="814599" cy="898343"/>
          </a:xfrm>
          <a:prstGeom prst="rect">
            <a:avLst/>
          </a:prstGeom>
        </p:spPr>
      </p:pic>
      <p:graphicFrame>
        <p:nvGraphicFramePr>
          <p:cNvPr id="3" name="جدول 2">
            <a:extLst>
              <a:ext uri="{FF2B5EF4-FFF2-40B4-BE49-F238E27FC236}">
                <a16:creationId xmlns:a16="http://schemas.microsoft.com/office/drawing/2014/main" id="{2305DE2E-106D-CCA9-F7AD-962A03D2BC78}"/>
              </a:ext>
            </a:extLst>
          </p:cNvPr>
          <p:cNvGraphicFramePr>
            <a:graphicFrameLocks noGrp="1"/>
          </p:cNvGraphicFramePr>
          <p:nvPr>
            <p:extLst>
              <p:ext uri="{D42A27DB-BD31-4B8C-83A1-F6EECF244321}">
                <p14:modId xmlns:p14="http://schemas.microsoft.com/office/powerpoint/2010/main" val="1031548606"/>
              </p:ext>
            </p:extLst>
          </p:nvPr>
        </p:nvGraphicFramePr>
        <p:xfrm>
          <a:off x="201204" y="1414578"/>
          <a:ext cx="8834647" cy="3034065"/>
        </p:xfrm>
        <a:graphic>
          <a:graphicData uri="http://schemas.openxmlformats.org/drawingml/2006/table">
            <a:tbl>
              <a:tblPr firstRow="1" bandRow="1">
                <a:tableStyleId>{797170FC-0107-493D-85B6-54684ECEE605}</a:tableStyleId>
              </a:tblPr>
              <a:tblGrid>
                <a:gridCol w="1649727">
                  <a:extLst>
                    <a:ext uri="{9D8B030D-6E8A-4147-A177-3AD203B41FA5}">
                      <a16:colId xmlns:a16="http://schemas.microsoft.com/office/drawing/2014/main" val="827425851"/>
                    </a:ext>
                  </a:extLst>
                </a:gridCol>
                <a:gridCol w="7184920">
                  <a:extLst>
                    <a:ext uri="{9D8B030D-6E8A-4147-A177-3AD203B41FA5}">
                      <a16:colId xmlns:a16="http://schemas.microsoft.com/office/drawing/2014/main" val="2189890675"/>
                    </a:ext>
                  </a:extLst>
                </a:gridCol>
              </a:tblGrid>
              <a:tr h="466779">
                <a:tc>
                  <a:txBody>
                    <a:bodyPr/>
                    <a:lstStyle/>
                    <a:p>
                      <a:pPr algn="ctr"/>
                      <a:r>
                        <a:rPr lang="fr-FR" sz="1400" b="1" i="0" u="none" strike="noStrike" cap="none" dirty="0">
                          <a:solidFill>
                            <a:srgbClr val="000000"/>
                          </a:solidFill>
                          <a:effectLst/>
                          <a:latin typeface="Arial"/>
                          <a:ea typeface="Arial"/>
                          <a:cs typeface="Arial"/>
                          <a:sym typeface="Arial"/>
                        </a:rPr>
                        <a:t>Symbole</a:t>
                      </a:r>
                      <a:endParaRPr lang="fr-FR"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fr-FR" sz="1400" b="1" i="0" u="none" strike="noStrike" cap="none" dirty="0">
                          <a:solidFill>
                            <a:srgbClr val="000000"/>
                          </a:solidFill>
                          <a:effectLst/>
                          <a:latin typeface="Arial"/>
                          <a:ea typeface="Arial"/>
                          <a:cs typeface="Arial"/>
                          <a:sym typeface="Arial"/>
                        </a:rPr>
                        <a:t>Notation Description</a:t>
                      </a:r>
                      <a:endParaRPr lang="fr-FR"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571885145"/>
                  </a:ext>
                </a:extLst>
              </a:tr>
              <a:tr h="1120270">
                <a:tc>
                  <a:txBody>
                    <a:bodyPr/>
                    <a:lstStyle/>
                    <a:p>
                      <a:pPr algn="ctr"/>
                      <a:endParaRPr lang="fr-FR"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800" b="1" dirty="0">
                          <a:latin typeface="TimesNewRomanPS-BoldMT"/>
                        </a:rPr>
                        <a:t>Auto-message (réflexif )</a:t>
                      </a:r>
                    </a:p>
                    <a:p>
                      <a:r>
                        <a:rPr lang="fr-FR" sz="1600" dirty="0">
                          <a:latin typeface="Linux Libertine"/>
                        </a:rPr>
                        <a:t>L'auto-message est une sorte de message qui représente l'invocation du message de la même ligne de vie.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210564561"/>
                  </a:ext>
                </a:extLst>
              </a:tr>
              <a:tr h="1447016">
                <a:tc>
                  <a:txBody>
                    <a:bodyPr/>
                    <a:lstStyle/>
                    <a:p>
                      <a:pPr algn="ctr"/>
                      <a:endParaRPr lang="fr-FR"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1" dirty="0">
                          <a:latin typeface="TimesNewRomanPS-BoldMT"/>
                        </a:rPr>
                        <a:t>Duration message</a:t>
                      </a:r>
                    </a:p>
                    <a:p>
                      <a:r>
                        <a:rPr lang="en-US" sz="1600" dirty="0"/>
                        <a:t> </a:t>
                      </a:r>
                      <a:r>
                        <a:rPr lang="fr-FR" sz="1600" dirty="0">
                          <a:latin typeface="Linux Libertine"/>
                        </a:rPr>
                        <a:t>Le message de durée indique la distance entre deux instants pour l'appel d'un message.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50703141"/>
                  </a:ext>
                </a:extLst>
              </a:tr>
            </a:tbl>
          </a:graphicData>
        </a:graphic>
      </p:graphicFrame>
      <p:pic>
        <p:nvPicPr>
          <p:cNvPr id="6" name="صورة 5">
            <a:extLst>
              <a:ext uri="{FF2B5EF4-FFF2-40B4-BE49-F238E27FC236}">
                <a16:creationId xmlns:a16="http://schemas.microsoft.com/office/drawing/2014/main" id="{8859FF0A-8798-D726-A27E-51236F4DA182}"/>
              </a:ext>
            </a:extLst>
          </p:cNvPr>
          <p:cNvPicPr>
            <a:picLocks noChangeAspect="1"/>
          </p:cNvPicPr>
          <p:nvPr/>
        </p:nvPicPr>
        <p:blipFill>
          <a:blip r:embed="rId6"/>
          <a:stretch>
            <a:fillRect/>
          </a:stretch>
        </p:blipFill>
        <p:spPr>
          <a:xfrm>
            <a:off x="546000" y="2100464"/>
            <a:ext cx="980952" cy="685714"/>
          </a:xfrm>
          <a:prstGeom prst="rect">
            <a:avLst/>
          </a:prstGeom>
        </p:spPr>
      </p:pic>
      <p:pic>
        <p:nvPicPr>
          <p:cNvPr id="7" name="صورة 6">
            <a:extLst>
              <a:ext uri="{FF2B5EF4-FFF2-40B4-BE49-F238E27FC236}">
                <a16:creationId xmlns:a16="http://schemas.microsoft.com/office/drawing/2014/main" id="{D9DFE4B2-087B-0C3D-764F-30D545F35E93}"/>
              </a:ext>
            </a:extLst>
          </p:cNvPr>
          <p:cNvPicPr>
            <a:picLocks noChangeAspect="1"/>
          </p:cNvPicPr>
          <p:nvPr/>
        </p:nvPicPr>
        <p:blipFill>
          <a:blip r:embed="rId7"/>
          <a:stretch>
            <a:fillRect/>
          </a:stretch>
        </p:blipFill>
        <p:spPr>
          <a:xfrm>
            <a:off x="311183" y="3360915"/>
            <a:ext cx="1467977" cy="762835"/>
          </a:xfrm>
          <a:prstGeom prst="rect">
            <a:avLst/>
          </a:prstGeom>
        </p:spPr>
      </p:pic>
      <p:cxnSp>
        <p:nvCxnSpPr>
          <p:cNvPr id="18" name="رابط مستقيم 17">
            <a:extLst>
              <a:ext uri="{FF2B5EF4-FFF2-40B4-BE49-F238E27FC236}">
                <a16:creationId xmlns:a16="http://schemas.microsoft.com/office/drawing/2014/main" id="{534B1705-EB08-09DB-189F-3DC66007F30D}"/>
              </a:ext>
            </a:extLst>
          </p:cNvPr>
          <p:cNvCxnSpPr/>
          <p:nvPr/>
        </p:nvCxnSpPr>
        <p:spPr>
          <a:xfrm>
            <a:off x="1382172" y="1133386"/>
            <a:ext cx="40462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17517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3">
            <a:extLst>
              <a:ext uri="{FF2B5EF4-FFF2-40B4-BE49-F238E27FC236}">
                <a16:creationId xmlns:a16="http://schemas.microsoft.com/office/drawing/2014/main" id="{E822A3CC-BE6A-E371-0EF2-70A978DAED45}"/>
              </a:ext>
            </a:extLst>
          </p:cNvPr>
          <p:cNvPicPr>
            <a:picLocks noChangeAspect="1"/>
          </p:cNvPicPr>
          <p:nvPr/>
        </p:nvPicPr>
        <p:blipFill rotWithShape="1">
          <a:blip r:embed="rId2"/>
          <a:srcRect l="13297" t="3298" r="14725" b="17347"/>
          <a:stretch/>
        </p:blipFill>
        <p:spPr>
          <a:xfrm>
            <a:off x="52073" y="0"/>
            <a:ext cx="8309986" cy="5150922"/>
          </a:xfrm>
          <a:prstGeom prst="rect">
            <a:avLst/>
          </a:prstGeom>
        </p:spPr>
      </p:pic>
      <p:sp>
        <p:nvSpPr>
          <p:cNvPr id="2" name="عنصر نائب لرقم الشريحة 1">
            <a:extLst>
              <a:ext uri="{FF2B5EF4-FFF2-40B4-BE49-F238E27FC236}">
                <a16:creationId xmlns:a16="http://schemas.microsoft.com/office/drawing/2014/main" id="{A813C400-E823-C22A-AA33-00F8B03C7D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dirty="0"/>
          </a:p>
        </p:txBody>
      </p:sp>
      <p:sp>
        <p:nvSpPr>
          <p:cNvPr id="3" name="Google Shape;85;p13">
            <a:extLst>
              <a:ext uri="{FF2B5EF4-FFF2-40B4-BE49-F238E27FC236}">
                <a16:creationId xmlns:a16="http://schemas.microsoft.com/office/drawing/2014/main" id="{BC060500-30E4-5E3E-43B8-590992B34713}"/>
              </a:ext>
            </a:extLst>
          </p:cNvPr>
          <p:cNvSpPr/>
          <p:nvPr/>
        </p:nvSpPr>
        <p:spPr>
          <a:xfrm>
            <a:off x="-31173" y="4740808"/>
            <a:ext cx="9170750" cy="435600"/>
          </a:xfrm>
          <a:prstGeom prst="rect">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6" name="صورة 5">
            <a:extLst>
              <a:ext uri="{FF2B5EF4-FFF2-40B4-BE49-F238E27FC236}">
                <a16:creationId xmlns:a16="http://schemas.microsoft.com/office/drawing/2014/main" id="{C086F003-9B32-508C-61A8-E4BA8DF88F5B}"/>
              </a:ext>
            </a:extLst>
          </p:cNvPr>
          <p:cNvPicPr>
            <a:picLocks noChangeAspect="1"/>
          </p:cNvPicPr>
          <p:nvPr/>
        </p:nvPicPr>
        <p:blipFill>
          <a:blip r:embed="rId3"/>
          <a:stretch>
            <a:fillRect/>
          </a:stretch>
        </p:blipFill>
        <p:spPr>
          <a:xfrm>
            <a:off x="114546" y="4702795"/>
            <a:ext cx="667395" cy="487712"/>
          </a:xfrm>
          <a:prstGeom prst="rect">
            <a:avLst/>
          </a:prstGeom>
        </p:spPr>
      </p:pic>
      <p:sp>
        <p:nvSpPr>
          <p:cNvPr id="8" name="مربع نص 7">
            <a:extLst>
              <a:ext uri="{FF2B5EF4-FFF2-40B4-BE49-F238E27FC236}">
                <a16:creationId xmlns:a16="http://schemas.microsoft.com/office/drawing/2014/main" id="{1E053619-DED8-BBAF-C858-99AEE5CBE87B}"/>
              </a:ext>
            </a:extLst>
          </p:cNvPr>
          <p:cNvSpPr txBox="1"/>
          <p:nvPr/>
        </p:nvSpPr>
        <p:spPr>
          <a:xfrm>
            <a:off x="52073" y="474762"/>
            <a:ext cx="1736534" cy="400110"/>
          </a:xfrm>
          <a:prstGeom prst="rect">
            <a:avLst/>
          </a:prstGeom>
          <a:noFill/>
        </p:spPr>
        <p:txBody>
          <a:bodyPr wrap="square">
            <a:spAutoFit/>
          </a:bodyPr>
          <a:lstStyle/>
          <a:p>
            <a:r>
              <a:rPr lang="fr-FR" sz="2000" b="1" u="sng" dirty="0">
                <a:solidFill>
                  <a:srgbClr val="FF0000"/>
                </a:solidFill>
              </a:rPr>
              <a:t>Example</a:t>
            </a:r>
            <a:r>
              <a:rPr lang="fr-FR" sz="2000" b="1" dirty="0">
                <a:solidFill>
                  <a:srgbClr val="FF0000"/>
                </a:solidFill>
              </a:rPr>
              <a:t> :</a:t>
            </a:r>
          </a:p>
        </p:txBody>
      </p:sp>
    </p:spTree>
    <p:extLst>
      <p:ext uri="{BB962C8B-B14F-4D97-AF65-F5344CB8AC3E}">
        <p14:creationId xmlns:p14="http://schemas.microsoft.com/office/powerpoint/2010/main" val="2643198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2" name="Google Shape;85;p13">
            <a:extLst>
              <a:ext uri="{FF2B5EF4-FFF2-40B4-BE49-F238E27FC236}">
                <a16:creationId xmlns:a16="http://schemas.microsoft.com/office/drawing/2014/main" id="{59B1FC4C-6A04-C514-F71B-3B861C3F7C40}"/>
              </a:ext>
            </a:extLst>
          </p:cNvPr>
          <p:cNvSpPr/>
          <p:nvPr/>
        </p:nvSpPr>
        <p:spPr>
          <a:xfrm>
            <a:off x="-31173" y="4710663"/>
            <a:ext cx="9170750" cy="435600"/>
          </a:xfrm>
          <a:prstGeom prst="rect">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6" name="صورة 15">
            <a:extLst>
              <a:ext uri="{FF2B5EF4-FFF2-40B4-BE49-F238E27FC236}">
                <a16:creationId xmlns:a16="http://schemas.microsoft.com/office/drawing/2014/main" id="{81189C16-18AC-BDC6-12D4-027010EBBF23}"/>
              </a:ext>
            </a:extLst>
          </p:cNvPr>
          <p:cNvPicPr>
            <a:picLocks noChangeAspect="1"/>
          </p:cNvPicPr>
          <p:nvPr/>
        </p:nvPicPr>
        <p:blipFill>
          <a:blip r:embed="rId3"/>
          <a:stretch>
            <a:fillRect/>
          </a:stretch>
        </p:blipFill>
        <p:spPr>
          <a:xfrm>
            <a:off x="7988101" y="56062"/>
            <a:ext cx="1047750" cy="1047750"/>
          </a:xfrm>
          <a:prstGeom prst="rect">
            <a:avLst/>
          </a:prstGeom>
        </p:spPr>
      </p:pic>
      <p:pic>
        <p:nvPicPr>
          <p:cNvPr id="4" name="صورة 3">
            <a:extLst>
              <a:ext uri="{FF2B5EF4-FFF2-40B4-BE49-F238E27FC236}">
                <a16:creationId xmlns:a16="http://schemas.microsoft.com/office/drawing/2014/main" id="{2E9A66EF-6391-D4D3-3967-F439D5492D2D}"/>
              </a:ext>
            </a:extLst>
          </p:cNvPr>
          <p:cNvPicPr>
            <a:picLocks noChangeAspect="1"/>
          </p:cNvPicPr>
          <p:nvPr/>
        </p:nvPicPr>
        <p:blipFill>
          <a:blip r:embed="rId4"/>
          <a:stretch>
            <a:fillRect/>
          </a:stretch>
        </p:blipFill>
        <p:spPr>
          <a:xfrm>
            <a:off x="148580" y="4684607"/>
            <a:ext cx="667395" cy="487712"/>
          </a:xfrm>
          <a:prstGeom prst="rect">
            <a:avLst/>
          </a:prstGeom>
        </p:spPr>
      </p:pic>
      <p:pic>
        <p:nvPicPr>
          <p:cNvPr id="5" name="صورة 4">
            <a:extLst>
              <a:ext uri="{FF2B5EF4-FFF2-40B4-BE49-F238E27FC236}">
                <a16:creationId xmlns:a16="http://schemas.microsoft.com/office/drawing/2014/main" id="{11AA3B3B-9EEB-55A7-2840-AF6B4E3E2411}"/>
              </a:ext>
            </a:extLst>
          </p:cNvPr>
          <p:cNvPicPr>
            <a:picLocks noChangeAspect="1"/>
          </p:cNvPicPr>
          <p:nvPr/>
        </p:nvPicPr>
        <p:blipFill>
          <a:blip r:embed="rId5"/>
          <a:stretch>
            <a:fillRect/>
          </a:stretch>
        </p:blipFill>
        <p:spPr>
          <a:xfrm>
            <a:off x="148580" y="15461"/>
            <a:ext cx="814599" cy="898343"/>
          </a:xfrm>
          <a:prstGeom prst="rect">
            <a:avLst/>
          </a:prstGeom>
        </p:spPr>
      </p:pic>
      <p:cxnSp>
        <p:nvCxnSpPr>
          <p:cNvPr id="18" name="رابط مستقيم 17">
            <a:extLst>
              <a:ext uri="{FF2B5EF4-FFF2-40B4-BE49-F238E27FC236}">
                <a16:creationId xmlns:a16="http://schemas.microsoft.com/office/drawing/2014/main" id="{534B1705-EB08-09DB-189F-3DC66007F30D}"/>
              </a:ext>
            </a:extLst>
          </p:cNvPr>
          <p:cNvCxnSpPr/>
          <p:nvPr/>
        </p:nvCxnSpPr>
        <p:spPr>
          <a:xfrm>
            <a:off x="1382172" y="1133386"/>
            <a:ext cx="40462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صورة 8">
            <a:extLst>
              <a:ext uri="{FF2B5EF4-FFF2-40B4-BE49-F238E27FC236}">
                <a16:creationId xmlns:a16="http://schemas.microsoft.com/office/drawing/2014/main" id="{2FCC4FFC-9150-3425-C30C-A9E185E97FAC}"/>
              </a:ext>
            </a:extLst>
          </p:cNvPr>
          <p:cNvPicPr>
            <a:picLocks noChangeAspect="1"/>
          </p:cNvPicPr>
          <p:nvPr/>
        </p:nvPicPr>
        <p:blipFill>
          <a:blip r:embed="rId6"/>
          <a:stretch>
            <a:fillRect/>
          </a:stretch>
        </p:blipFill>
        <p:spPr>
          <a:xfrm>
            <a:off x="2959240" y="1960882"/>
            <a:ext cx="5691928" cy="2330171"/>
          </a:xfrm>
          <a:prstGeom prst="rect">
            <a:avLst/>
          </a:prstGeom>
          <a:ln>
            <a:solidFill>
              <a:schemeClr val="bg1">
                <a:lumMod val="75000"/>
              </a:schemeClr>
            </a:solidFill>
          </a:ln>
        </p:spPr>
      </p:pic>
      <p:sp>
        <p:nvSpPr>
          <p:cNvPr id="10" name="مستطيل 9">
            <a:extLst>
              <a:ext uri="{FF2B5EF4-FFF2-40B4-BE49-F238E27FC236}">
                <a16:creationId xmlns:a16="http://schemas.microsoft.com/office/drawing/2014/main" id="{7AB1BBB2-6898-D8FD-CADE-95441C6FE222}"/>
              </a:ext>
            </a:extLst>
          </p:cNvPr>
          <p:cNvSpPr/>
          <p:nvPr/>
        </p:nvSpPr>
        <p:spPr>
          <a:xfrm>
            <a:off x="851667" y="3149124"/>
            <a:ext cx="1577591" cy="27130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i="0" dirty="0">
                <a:solidFill>
                  <a:schemeClr val="tx1">
                    <a:lumMod val="95000"/>
                    <a:lumOff val="5000"/>
                  </a:schemeClr>
                </a:solidFill>
                <a:effectLst/>
                <a:latin typeface="Calibri-Bold"/>
              </a:rPr>
              <a:t>Contrainte temporelle</a:t>
            </a:r>
            <a:r>
              <a:rPr lang="fr-FR" sz="1100" b="1" dirty="0">
                <a:solidFill>
                  <a:schemeClr val="tx1">
                    <a:lumMod val="95000"/>
                    <a:lumOff val="5000"/>
                  </a:schemeClr>
                </a:solidFill>
              </a:rPr>
              <a:t> </a:t>
            </a:r>
          </a:p>
        </p:txBody>
      </p:sp>
      <p:sp>
        <p:nvSpPr>
          <p:cNvPr id="11" name="مربع نص 10">
            <a:extLst>
              <a:ext uri="{FF2B5EF4-FFF2-40B4-BE49-F238E27FC236}">
                <a16:creationId xmlns:a16="http://schemas.microsoft.com/office/drawing/2014/main" id="{1C32A58C-2878-29EE-A7B6-23E40A7CD4AA}"/>
              </a:ext>
            </a:extLst>
          </p:cNvPr>
          <p:cNvSpPr txBox="1"/>
          <p:nvPr/>
        </p:nvSpPr>
        <p:spPr>
          <a:xfrm>
            <a:off x="148580" y="1412309"/>
            <a:ext cx="5960818" cy="646331"/>
          </a:xfrm>
          <a:prstGeom prst="rect">
            <a:avLst/>
          </a:prstGeom>
          <a:noFill/>
        </p:spPr>
        <p:txBody>
          <a:bodyPr wrap="square">
            <a:spAutoFit/>
          </a:bodyPr>
          <a:lstStyle/>
          <a:p>
            <a:pPr marL="285750" indent="-285750">
              <a:buFont typeface="Wingdings" panose="05000000000000000000" pitchFamily="2" charset="2"/>
              <a:buChar char="q"/>
            </a:pPr>
            <a:r>
              <a:rPr lang="fr-FR" sz="1800" b="1" i="0" dirty="0">
                <a:solidFill>
                  <a:schemeClr val="accent1">
                    <a:lumMod val="75000"/>
                  </a:schemeClr>
                </a:solidFill>
                <a:effectLst/>
                <a:latin typeface="Lora" pitchFamily="2" charset="0"/>
              </a:rPr>
              <a:t>Messages synchrones – Contraintes temporelles</a:t>
            </a:r>
            <a:r>
              <a:rPr lang="fr-FR" sz="1800" dirty="0">
                <a:solidFill>
                  <a:schemeClr val="accent1">
                    <a:lumMod val="75000"/>
                  </a:schemeClr>
                </a:solidFill>
                <a:latin typeface="Lora" pitchFamily="2" charset="0"/>
              </a:rPr>
              <a:t> </a:t>
            </a:r>
            <a:br>
              <a:rPr lang="fr-FR" sz="1800" dirty="0">
                <a:solidFill>
                  <a:schemeClr val="accent1">
                    <a:lumMod val="75000"/>
                  </a:schemeClr>
                </a:solidFill>
                <a:latin typeface="Lora" pitchFamily="2" charset="0"/>
              </a:rPr>
            </a:br>
            <a:endParaRPr lang="fr-FR" sz="1800" dirty="0">
              <a:solidFill>
                <a:schemeClr val="accent1">
                  <a:lumMod val="75000"/>
                </a:schemeClr>
              </a:solidFill>
              <a:latin typeface="Lora" pitchFamily="2" charset="0"/>
            </a:endParaRPr>
          </a:p>
        </p:txBody>
      </p:sp>
      <p:cxnSp>
        <p:nvCxnSpPr>
          <p:cNvPr id="13" name="رابط كسهم مستقيم 12">
            <a:extLst>
              <a:ext uri="{FF2B5EF4-FFF2-40B4-BE49-F238E27FC236}">
                <a16:creationId xmlns:a16="http://schemas.microsoft.com/office/drawing/2014/main" id="{AD7F95A4-ED7A-2ABB-4B25-C536AE9D5B74}"/>
              </a:ext>
            </a:extLst>
          </p:cNvPr>
          <p:cNvCxnSpPr>
            <a:stCxn id="10" idx="3"/>
          </p:cNvCxnSpPr>
          <p:nvPr/>
        </p:nvCxnSpPr>
        <p:spPr>
          <a:xfrm>
            <a:off x="2429258" y="3284778"/>
            <a:ext cx="776166" cy="29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81287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2" name="Google Shape;85;p13">
            <a:extLst>
              <a:ext uri="{FF2B5EF4-FFF2-40B4-BE49-F238E27FC236}">
                <a16:creationId xmlns:a16="http://schemas.microsoft.com/office/drawing/2014/main" id="{59B1FC4C-6A04-C514-F71B-3B861C3F7C40}"/>
              </a:ext>
            </a:extLst>
          </p:cNvPr>
          <p:cNvSpPr/>
          <p:nvPr/>
        </p:nvSpPr>
        <p:spPr>
          <a:xfrm>
            <a:off x="-31173" y="4710663"/>
            <a:ext cx="9170750" cy="435600"/>
          </a:xfrm>
          <a:prstGeom prst="rect">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6" name="صورة 15">
            <a:extLst>
              <a:ext uri="{FF2B5EF4-FFF2-40B4-BE49-F238E27FC236}">
                <a16:creationId xmlns:a16="http://schemas.microsoft.com/office/drawing/2014/main" id="{81189C16-18AC-BDC6-12D4-027010EBBF23}"/>
              </a:ext>
            </a:extLst>
          </p:cNvPr>
          <p:cNvPicPr>
            <a:picLocks noChangeAspect="1"/>
          </p:cNvPicPr>
          <p:nvPr/>
        </p:nvPicPr>
        <p:blipFill>
          <a:blip r:embed="rId3"/>
          <a:stretch>
            <a:fillRect/>
          </a:stretch>
        </p:blipFill>
        <p:spPr>
          <a:xfrm>
            <a:off x="7988101" y="56062"/>
            <a:ext cx="1047750" cy="1047750"/>
          </a:xfrm>
          <a:prstGeom prst="rect">
            <a:avLst/>
          </a:prstGeom>
        </p:spPr>
      </p:pic>
      <p:pic>
        <p:nvPicPr>
          <p:cNvPr id="4" name="صورة 3">
            <a:extLst>
              <a:ext uri="{FF2B5EF4-FFF2-40B4-BE49-F238E27FC236}">
                <a16:creationId xmlns:a16="http://schemas.microsoft.com/office/drawing/2014/main" id="{2E9A66EF-6391-D4D3-3967-F439D5492D2D}"/>
              </a:ext>
            </a:extLst>
          </p:cNvPr>
          <p:cNvPicPr>
            <a:picLocks noChangeAspect="1"/>
          </p:cNvPicPr>
          <p:nvPr/>
        </p:nvPicPr>
        <p:blipFill>
          <a:blip r:embed="rId4"/>
          <a:stretch>
            <a:fillRect/>
          </a:stretch>
        </p:blipFill>
        <p:spPr>
          <a:xfrm>
            <a:off x="148580" y="4684607"/>
            <a:ext cx="667395" cy="487712"/>
          </a:xfrm>
          <a:prstGeom prst="rect">
            <a:avLst/>
          </a:prstGeom>
        </p:spPr>
      </p:pic>
      <p:pic>
        <p:nvPicPr>
          <p:cNvPr id="5" name="صورة 4">
            <a:extLst>
              <a:ext uri="{FF2B5EF4-FFF2-40B4-BE49-F238E27FC236}">
                <a16:creationId xmlns:a16="http://schemas.microsoft.com/office/drawing/2014/main" id="{11AA3B3B-9EEB-55A7-2840-AF6B4E3E2411}"/>
              </a:ext>
            </a:extLst>
          </p:cNvPr>
          <p:cNvPicPr>
            <a:picLocks noChangeAspect="1"/>
          </p:cNvPicPr>
          <p:nvPr/>
        </p:nvPicPr>
        <p:blipFill>
          <a:blip r:embed="rId5"/>
          <a:stretch>
            <a:fillRect/>
          </a:stretch>
        </p:blipFill>
        <p:spPr>
          <a:xfrm>
            <a:off x="148580" y="15461"/>
            <a:ext cx="814599" cy="898343"/>
          </a:xfrm>
          <a:prstGeom prst="rect">
            <a:avLst/>
          </a:prstGeom>
        </p:spPr>
      </p:pic>
      <p:sp>
        <p:nvSpPr>
          <p:cNvPr id="17" name="مربع نص 16">
            <a:extLst>
              <a:ext uri="{FF2B5EF4-FFF2-40B4-BE49-F238E27FC236}">
                <a16:creationId xmlns:a16="http://schemas.microsoft.com/office/drawing/2014/main" id="{4C093DF9-078A-8063-7DE9-95F2F92A5A68}"/>
              </a:ext>
            </a:extLst>
          </p:cNvPr>
          <p:cNvSpPr txBox="1"/>
          <p:nvPr/>
        </p:nvSpPr>
        <p:spPr>
          <a:xfrm>
            <a:off x="264662" y="1221932"/>
            <a:ext cx="4923381" cy="738664"/>
          </a:xfrm>
          <a:prstGeom prst="rect">
            <a:avLst/>
          </a:prstGeom>
          <a:noFill/>
        </p:spPr>
        <p:txBody>
          <a:bodyPr wrap="square" rtlCol="0">
            <a:spAutoFit/>
          </a:bodyPr>
          <a:lstStyle/>
          <a:p>
            <a:pPr marL="285750" indent="-285750" algn="ctr">
              <a:buFont typeface="Wingdings" panose="05000000000000000000" pitchFamily="2" charset="2"/>
              <a:buChar char="v"/>
            </a:pPr>
            <a:r>
              <a:rPr lang="fr-FR" sz="1800" b="1" i="0" dirty="0">
                <a:solidFill>
                  <a:schemeClr val="accent1">
                    <a:lumMod val="75000"/>
                  </a:schemeClr>
                </a:solidFill>
                <a:effectLst/>
                <a:latin typeface="Lora" pitchFamily="2" charset="0"/>
              </a:rPr>
              <a:t>Autres types – Message perdu et trouvé</a:t>
            </a:r>
            <a:r>
              <a:rPr lang="fr-FR" sz="2400" b="1" dirty="0">
                <a:solidFill>
                  <a:schemeClr val="accent1">
                    <a:lumMod val="75000"/>
                  </a:schemeClr>
                </a:solidFill>
                <a:latin typeface="Lora" pitchFamily="2" charset="0"/>
              </a:rPr>
              <a:t> </a:t>
            </a:r>
            <a:br>
              <a:rPr lang="fr-FR" sz="2400" b="1" dirty="0">
                <a:solidFill>
                  <a:schemeClr val="accent1">
                    <a:lumMod val="75000"/>
                  </a:schemeClr>
                </a:solidFill>
                <a:latin typeface="Lora" pitchFamily="2" charset="0"/>
              </a:rPr>
            </a:br>
            <a:endParaRPr lang="fr-FR" sz="1800" b="1" i="0" dirty="0">
              <a:solidFill>
                <a:schemeClr val="accent1">
                  <a:lumMod val="75000"/>
                </a:schemeClr>
              </a:solidFill>
              <a:effectLst/>
              <a:latin typeface="Lora" pitchFamily="2" charset="0"/>
            </a:endParaRPr>
          </a:p>
        </p:txBody>
      </p:sp>
      <p:sp>
        <p:nvSpPr>
          <p:cNvPr id="6" name="مربع نص 5">
            <a:extLst>
              <a:ext uri="{FF2B5EF4-FFF2-40B4-BE49-F238E27FC236}">
                <a16:creationId xmlns:a16="http://schemas.microsoft.com/office/drawing/2014/main" id="{9AC78C3F-DDE8-49FC-55E6-8FDF2EEFBBAB}"/>
              </a:ext>
            </a:extLst>
          </p:cNvPr>
          <p:cNvSpPr txBox="1"/>
          <p:nvPr/>
        </p:nvSpPr>
        <p:spPr>
          <a:xfrm>
            <a:off x="417143" y="1727256"/>
            <a:ext cx="5926060" cy="1477328"/>
          </a:xfrm>
          <a:prstGeom prst="rect">
            <a:avLst/>
          </a:prstGeom>
          <a:noFill/>
        </p:spPr>
        <p:txBody>
          <a:bodyPr wrap="square" rtlCol="0">
            <a:spAutoFit/>
          </a:bodyPr>
          <a:lstStyle/>
          <a:p>
            <a:pPr marL="285750" indent="-285750">
              <a:buFont typeface="Wingdings" panose="05000000000000000000" pitchFamily="2" charset="2"/>
              <a:buChar char="Ø"/>
            </a:pPr>
            <a:r>
              <a:rPr lang="fr-FR" sz="1800" dirty="0">
                <a:solidFill>
                  <a:srgbClr val="00B050"/>
                </a:solidFill>
                <a:latin typeface="Linux Libertine"/>
              </a:rPr>
              <a:t>Un message perdu </a:t>
            </a:r>
            <a:r>
              <a:rPr lang="fr-FR" sz="1800" dirty="0">
                <a:solidFill>
                  <a:schemeClr val="tx1">
                    <a:lumMod val="95000"/>
                    <a:lumOff val="5000"/>
                  </a:schemeClr>
                </a:solidFill>
                <a:latin typeface="Linux Libertine"/>
              </a:rPr>
              <a:t>est tel que l'événement d'envoi est connu, mais pas l'événement de réception.</a:t>
            </a:r>
          </a:p>
          <a:p>
            <a:endParaRPr lang="fr-FR" sz="1800" dirty="0">
              <a:solidFill>
                <a:schemeClr val="tx1">
                  <a:lumMod val="95000"/>
                  <a:lumOff val="5000"/>
                </a:schemeClr>
              </a:solidFill>
              <a:latin typeface="Linux Libertine"/>
            </a:endParaRPr>
          </a:p>
          <a:p>
            <a:r>
              <a:rPr lang="fr-FR" sz="1800" dirty="0">
                <a:solidFill>
                  <a:schemeClr val="tx1">
                    <a:lumMod val="95000"/>
                    <a:lumOff val="5000"/>
                  </a:schemeClr>
                </a:solidFill>
                <a:latin typeface="Linux Libertine"/>
              </a:rPr>
              <a:t>La flèche part d'une ligne de vie mais arrive sur un cercle indépendant marquant la méconnaissance du destinataire</a:t>
            </a:r>
            <a:r>
              <a:rPr lang="fr-FR" sz="1800" dirty="0">
                <a:solidFill>
                  <a:schemeClr val="tx1">
                    <a:lumMod val="85000"/>
                    <a:lumOff val="15000"/>
                  </a:schemeClr>
                </a:solidFill>
                <a:latin typeface="Linux Libertine"/>
              </a:rPr>
              <a:t>.</a:t>
            </a:r>
          </a:p>
        </p:txBody>
      </p:sp>
      <p:sp>
        <p:nvSpPr>
          <p:cNvPr id="7" name="مربع نص 6">
            <a:extLst>
              <a:ext uri="{FF2B5EF4-FFF2-40B4-BE49-F238E27FC236}">
                <a16:creationId xmlns:a16="http://schemas.microsoft.com/office/drawing/2014/main" id="{D6FF7F5B-CA91-24D2-C4C8-934C45C3C4A1}"/>
              </a:ext>
            </a:extLst>
          </p:cNvPr>
          <p:cNvSpPr txBox="1"/>
          <p:nvPr/>
        </p:nvSpPr>
        <p:spPr>
          <a:xfrm>
            <a:off x="399328" y="3445226"/>
            <a:ext cx="5767754" cy="892552"/>
          </a:xfrm>
          <a:prstGeom prst="rect">
            <a:avLst/>
          </a:prstGeom>
          <a:noFill/>
        </p:spPr>
        <p:txBody>
          <a:bodyPr wrap="square" rtlCol="0">
            <a:spAutoFit/>
          </a:bodyPr>
          <a:lstStyle/>
          <a:p>
            <a:pPr marL="285750" indent="-285750">
              <a:buFont typeface="Wingdings" panose="05000000000000000000" pitchFamily="2" charset="2"/>
              <a:buChar char="Ø"/>
            </a:pPr>
            <a:r>
              <a:rPr lang="fr-FR" sz="1800" i="0" dirty="0">
                <a:solidFill>
                  <a:srgbClr val="00B050"/>
                </a:solidFill>
                <a:effectLst/>
                <a:latin typeface="Linux Libertine"/>
              </a:rPr>
              <a:t>Un message trouvé </a:t>
            </a:r>
            <a:r>
              <a:rPr lang="fr-FR" sz="1800" b="0" i="0" dirty="0">
                <a:solidFill>
                  <a:srgbClr val="000000"/>
                </a:solidFill>
                <a:effectLst/>
                <a:latin typeface="Linux Libertine"/>
              </a:rPr>
              <a:t>est tel que l'événement de réception est connu, mais pas l'événement d'émission.</a:t>
            </a:r>
            <a:r>
              <a:rPr lang="fr-FR" dirty="0">
                <a:latin typeface="Linux Libertine"/>
              </a:rPr>
              <a:t> </a:t>
            </a:r>
            <a:br>
              <a:rPr lang="fr-FR" dirty="0">
                <a:latin typeface="Linux Libertine"/>
              </a:rPr>
            </a:br>
            <a:endParaRPr lang="fr-FR" dirty="0">
              <a:latin typeface="Linux Libertine"/>
            </a:endParaRPr>
          </a:p>
        </p:txBody>
      </p:sp>
      <p:pic>
        <p:nvPicPr>
          <p:cNvPr id="9" name="صورة 8">
            <a:extLst>
              <a:ext uri="{FF2B5EF4-FFF2-40B4-BE49-F238E27FC236}">
                <a16:creationId xmlns:a16="http://schemas.microsoft.com/office/drawing/2014/main" id="{AF3B4B01-9B88-A4D4-750A-3210308D3EBF}"/>
              </a:ext>
            </a:extLst>
          </p:cNvPr>
          <p:cNvPicPr>
            <a:picLocks noChangeAspect="1"/>
          </p:cNvPicPr>
          <p:nvPr/>
        </p:nvPicPr>
        <p:blipFill>
          <a:blip r:embed="rId6"/>
          <a:stretch>
            <a:fillRect/>
          </a:stretch>
        </p:blipFill>
        <p:spPr>
          <a:xfrm>
            <a:off x="6662057" y="3608059"/>
            <a:ext cx="2198045" cy="268054"/>
          </a:xfrm>
          <a:prstGeom prst="rect">
            <a:avLst/>
          </a:prstGeom>
        </p:spPr>
      </p:pic>
      <p:pic>
        <p:nvPicPr>
          <p:cNvPr id="11" name="صورة 10">
            <a:extLst>
              <a:ext uri="{FF2B5EF4-FFF2-40B4-BE49-F238E27FC236}">
                <a16:creationId xmlns:a16="http://schemas.microsoft.com/office/drawing/2014/main" id="{95286EC0-8982-BE6B-62E6-4D637DB1A23E}"/>
              </a:ext>
            </a:extLst>
          </p:cNvPr>
          <p:cNvPicPr>
            <a:picLocks noChangeAspect="1"/>
          </p:cNvPicPr>
          <p:nvPr/>
        </p:nvPicPr>
        <p:blipFill>
          <a:blip r:embed="rId7"/>
          <a:stretch>
            <a:fillRect/>
          </a:stretch>
        </p:blipFill>
        <p:spPr>
          <a:xfrm>
            <a:off x="6697659" y="2328487"/>
            <a:ext cx="2024295" cy="243263"/>
          </a:xfrm>
          <a:prstGeom prst="rect">
            <a:avLst/>
          </a:prstGeom>
        </p:spPr>
      </p:pic>
      <p:cxnSp>
        <p:nvCxnSpPr>
          <p:cNvPr id="12" name="رابط مستقيم 11">
            <a:extLst>
              <a:ext uri="{FF2B5EF4-FFF2-40B4-BE49-F238E27FC236}">
                <a16:creationId xmlns:a16="http://schemas.microsoft.com/office/drawing/2014/main" id="{76613CE7-2EFD-4802-1F36-1F3ED3E1A278}"/>
              </a:ext>
            </a:extLst>
          </p:cNvPr>
          <p:cNvCxnSpPr/>
          <p:nvPr/>
        </p:nvCxnSpPr>
        <p:spPr>
          <a:xfrm>
            <a:off x="1382172" y="1133386"/>
            <a:ext cx="40462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937613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2" name="Google Shape;85;p13">
            <a:extLst>
              <a:ext uri="{FF2B5EF4-FFF2-40B4-BE49-F238E27FC236}">
                <a16:creationId xmlns:a16="http://schemas.microsoft.com/office/drawing/2014/main" id="{59B1FC4C-6A04-C514-F71B-3B861C3F7C40}"/>
              </a:ext>
            </a:extLst>
          </p:cNvPr>
          <p:cNvSpPr/>
          <p:nvPr/>
        </p:nvSpPr>
        <p:spPr>
          <a:xfrm>
            <a:off x="-31173" y="4710663"/>
            <a:ext cx="9170750" cy="435600"/>
          </a:xfrm>
          <a:prstGeom prst="rect">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6" name="صورة 15">
            <a:extLst>
              <a:ext uri="{FF2B5EF4-FFF2-40B4-BE49-F238E27FC236}">
                <a16:creationId xmlns:a16="http://schemas.microsoft.com/office/drawing/2014/main" id="{81189C16-18AC-BDC6-12D4-027010EBBF23}"/>
              </a:ext>
            </a:extLst>
          </p:cNvPr>
          <p:cNvPicPr>
            <a:picLocks noChangeAspect="1"/>
          </p:cNvPicPr>
          <p:nvPr/>
        </p:nvPicPr>
        <p:blipFill>
          <a:blip r:embed="rId3"/>
          <a:stretch>
            <a:fillRect/>
          </a:stretch>
        </p:blipFill>
        <p:spPr>
          <a:xfrm>
            <a:off x="7988101" y="56062"/>
            <a:ext cx="1047750" cy="1047750"/>
          </a:xfrm>
          <a:prstGeom prst="rect">
            <a:avLst/>
          </a:prstGeom>
        </p:spPr>
      </p:pic>
      <p:pic>
        <p:nvPicPr>
          <p:cNvPr id="4" name="صورة 3">
            <a:extLst>
              <a:ext uri="{FF2B5EF4-FFF2-40B4-BE49-F238E27FC236}">
                <a16:creationId xmlns:a16="http://schemas.microsoft.com/office/drawing/2014/main" id="{2E9A66EF-6391-D4D3-3967-F439D5492D2D}"/>
              </a:ext>
            </a:extLst>
          </p:cNvPr>
          <p:cNvPicPr>
            <a:picLocks noChangeAspect="1"/>
          </p:cNvPicPr>
          <p:nvPr/>
        </p:nvPicPr>
        <p:blipFill>
          <a:blip r:embed="rId4"/>
          <a:stretch>
            <a:fillRect/>
          </a:stretch>
        </p:blipFill>
        <p:spPr>
          <a:xfrm>
            <a:off x="148580" y="4684607"/>
            <a:ext cx="667395" cy="487712"/>
          </a:xfrm>
          <a:prstGeom prst="rect">
            <a:avLst/>
          </a:prstGeom>
        </p:spPr>
      </p:pic>
      <p:pic>
        <p:nvPicPr>
          <p:cNvPr id="5" name="صورة 4">
            <a:extLst>
              <a:ext uri="{FF2B5EF4-FFF2-40B4-BE49-F238E27FC236}">
                <a16:creationId xmlns:a16="http://schemas.microsoft.com/office/drawing/2014/main" id="{11AA3B3B-9EEB-55A7-2840-AF6B4E3E2411}"/>
              </a:ext>
            </a:extLst>
          </p:cNvPr>
          <p:cNvPicPr>
            <a:picLocks noChangeAspect="1"/>
          </p:cNvPicPr>
          <p:nvPr/>
        </p:nvPicPr>
        <p:blipFill>
          <a:blip r:embed="rId5"/>
          <a:stretch>
            <a:fillRect/>
          </a:stretch>
        </p:blipFill>
        <p:spPr>
          <a:xfrm>
            <a:off x="148580" y="15461"/>
            <a:ext cx="814599" cy="898343"/>
          </a:xfrm>
          <a:prstGeom prst="rect">
            <a:avLst/>
          </a:prstGeom>
        </p:spPr>
      </p:pic>
      <p:sp>
        <p:nvSpPr>
          <p:cNvPr id="15" name="مربع نص 14">
            <a:extLst>
              <a:ext uri="{FF2B5EF4-FFF2-40B4-BE49-F238E27FC236}">
                <a16:creationId xmlns:a16="http://schemas.microsoft.com/office/drawing/2014/main" id="{AA5DFC0D-355B-92B4-911D-9AB536B4907B}"/>
              </a:ext>
            </a:extLst>
          </p:cNvPr>
          <p:cNvSpPr txBox="1"/>
          <p:nvPr/>
        </p:nvSpPr>
        <p:spPr>
          <a:xfrm>
            <a:off x="341600" y="1590368"/>
            <a:ext cx="6419322" cy="2585323"/>
          </a:xfrm>
          <a:prstGeom prst="rect">
            <a:avLst/>
          </a:prstGeom>
          <a:noFill/>
        </p:spPr>
        <p:txBody>
          <a:bodyPr wrap="square">
            <a:spAutoFit/>
          </a:bodyPr>
          <a:lstStyle/>
          <a:p>
            <a:r>
              <a:rPr lang="fr-FR" sz="1800" i="0" dirty="0">
                <a:solidFill>
                  <a:srgbClr val="000000"/>
                </a:solidFill>
                <a:effectLst/>
                <a:latin typeface="Linux Libertine"/>
              </a:rPr>
              <a:t>Un fragment combiné permet de décomposer une interaction complexe en fragments suffisamment simples pour être compris.</a:t>
            </a:r>
            <a:endParaRPr lang="fr-FR" sz="1800" dirty="0">
              <a:latin typeface="Linux Libertine"/>
            </a:endParaRPr>
          </a:p>
          <a:p>
            <a:r>
              <a:rPr lang="fr-FR" sz="1800" i="0" dirty="0">
                <a:solidFill>
                  <a:srgbClr val="000000"/>
                </a:solidFill>
                <a:effectLst/>
                <a:latin typeface="Linux Libertine"/>
              </a:rPr>
              <a:t>Un fragment combiné se représente de la même façon qu’une interaction. Il est représenté un rectangle dont le coin supérieur gauche contient un pentagone.</a:t>
            </a:r>
            <a:br>
              <a:rPr lang="fr-FR" sz="1800" i="0" dirty="0">
                <a:solidFill>
                  <a:srgbClr val="000000"/>
                </a:solidFill>
                <a:effectLst/>
                <a:latin typeface="Linux Libertine"/>
              </a:rPr>
            </a:br>
            <a:r>
              <a:rPr lang="fr-FR" sz="1800" i="0" dirty="0">
                <a:solidFill>
                  <a:srgbClr val="000000"/>
                </a:solidFill>
                <a:effectLst/>
                <a:latin typeface="Linux Libertine"/>
              </a:rPr>
              <a:t>Dans le pentagone figure le type de la combinaison (appelé</a:t>
            </a:r>
            <a:r>
              <a:rPr lang="fr-FR" sz="1800" dirty="0">
                <a:latin typeface="Linux Libertine"/>
              </a:rPr>
              <a:t> </a:t>
            </a:r>
            <a:r>
              <a:rPr lang="fr-FR" sz="1800" i="0" dirty="0">
                <a:solidFill>
                  <a:srgbClr val="000000"/>
                </a:solidFill>
                <a:effectLst/>
                <a:latin typeface="Linux Libertine"/>
              </a:rPr>
              <a:t>opérateur d'interaction )</a:t>
            </a:r>
            <a:r>
              <a:rPr lang="fr-FR" sz="1800" dirty="0">
                <a:latin typeface="Linux Libertine"/>
              </a:rPr>
              <a:t> </a:t>
            </a:r>
            <a:br>
              <a:rPr lang="fr-FR" sz="1800" dirty="0">
                <a:latin typeface="Linux Libertine"/>
              </a:rPr>
            </a:br>
            <a:endParaRPr lang="fr-FR" sz="1800" b="0" i="0" dirty="0">
              <a:solidFill>
                <a:srgbClr val="202122"/>
              </a:solidFill>
              <a:effectLst/>
              <a:latin typeface="Linux Libertine"/>
            </a:endParaRPr>
          </a:p>
        </p:txBody>
      </p:sp>
      <p:sp>
        <p:nvSpPr>
          <p:cNvPr id="17" name="مربع نص 16">
            <a:extLst>
              <a:ext uri="{FF2B5EF4-FFF2-40B4-BE49-F238E27FC236}">
                <a16:creationId xmlns:a16="http://schemas.microsoft.com/office/drawing/2014/main" id="{4C093DF9-078A-8063-7DE9-95F2F92A5A68}"/>
              </a:ext>
            </a:extLst>
          </p:cNvPr>
          <p:cNvSpPr txBox="1"/>
          <p:nvPr/>
        </p:nvSpPr>
        <p:spPr>
          <a:xfrm>
            <a:off x="1226209" y="739545"/>
            <a:ext cx="3864984" cy="646331"/>
          </a:xfrm>
          <a:prstGeom prst="rect">
            <a:avLst/>
          </a:prstGeom>
          <a:noFill/>
        </p:spPr>
        <p:txBody>
          <a:bodyPr wrap="square" rtlCol="0">
            <a:spAutoFit/>
          </a:bodyPr>
          <a:lstStyle/>
          <a:p>
            <a:pPr algn="ctr"/>
            <a:r>
              <a:rPr lang="fr-FR" sz="1800" b="1" dirty="0">
                <a:solidFill>
                  <a:schemeClr val="tx1">
                    <a:lumMod val="95000"/>
                    <a:lumOff val="5000"/>
                  </a:schemeClr>
                </a:solidFill>
                <a:latin typeface="Lora" pitchFamily="2" charset="0"/>
              </a:rPr>
              <a:t>5</a:t>
            </a:r>
            <a:r>
              <a:rPr lang="fr-FR" sz="1800" b="1" i="0" dirty="0">
                <a:solidFill>
                  <a:schemeClr val="tx1">
                    <a:lumMod val="95000"/>
                    <a:lumOff val="5000"/>
                  </a:schemeClr>
                </a:solidFill>
                <a:effectLst/>
                <a:latin typeface="Lora" pitchFamily="2" charset="0"/>
              </a:rPr>
              <a:t>. Fragments d’interactions combinés</a:t>
            </a:r>
            <a:r>
              <a:rPr lang="fr-FR" sz="1800" b="1" dirty="0">
                <a:solidFill>
                  <a:schemeClr val="tx1">
                    <a:lumMod val="95000"/>
                    <a:lumOff val="5000"/>
                  </a:schemeClr>
                </a:solidFill>
                <a:latin typeface="Lora" pitchFamily="2" charset="0"/>
              </a:rPr>
              <a:t> </a:t>
            </a:r>
            <a:endParaRPr lang="fr-FR" sz="1800" b="1" i="0" dirty="0">
              <a:solidFill>
                <a:schemeClr val="tx1">
                  <a:lumMod val="95000"/>
                  <a:lumOff val="5000"/>
                </a:schemeClr>
              </a:solidFill>
              <a:effectLst/>
              <a:latin typeface="Lora" pitchFamily="2" charset="0"/>
            </a:endParaRPr>
          </a:p>
        </p:txBody>
      </p:sp>
      <p:pic>
        <p:nvPicPr>
          <p:cNvPr id="19" name="صورة 18">
            <a:extLst>
              <a:ext uri="{FF2B5EF4-FFF2-40B4-BE49-F238E27FC236}">
                <a16:creationId xmlns:a16="http://schemas.microsoft.com/office/drawing/2014/main" id="{3DD58BAB-CE02-330B-A956-414090505367}"/>
              </a:ext>
            </a:extLst>
          </p:cNvPr>
          <p:cNvPicPr>
            <a:picLocks noChangeAspect="1"/>
          </p:cNvPicPr>
          <p:nvPr/>
        </p:nvPicPr>
        <p:blipFill>
          <a:blip r:embed="rId6"/>
          <a:stretch>
            <a:fillRect/>
          </a:stretch>
        </p:blipFill>
        <p:spPr>
          <a:xfrm>
            <a:off x="6901599" y="1756762"/>
            <a:ext cx="2095500" cy="2009775"/>
          </a:xfrm>
          <a:prstGeom prst="rect">
            <a:avLst/>
          </a:prstGeom>
        </p:spPr>
      </p:pic>
      <p:grpSp>
        <p:nvGrpSpPr>
          <p:cNvPr id="3" name="Google Shape;87;p13">
            <a:extLst>
              <a:ext uri="{FF2B5EF4-FFF2-40B4-BE49-F238E27FC236}">
                <a16:creationId xmlns:a16="http://schemas.microsoft.com/office/drawing/2014/main" id="{36E471E7-B9B5-DF3B-D1FE-76CA6B0823B1}"/>
              </a:ext>
            </a:extLst>
          </p:cNvPr>
          <p:cNvGrpSpPr/>
          <p:nvPr/>
        </p:nvGrpSpPr>
        <p:grpSpPr>
          <a:xfrm>
            <a:off x="916458" y="1019750"/>
            <a:ext cx="214625" cy="214625"/>
            <a:chOff x="2594050" y="1631825"/>
            <a:chExt cx="439625" cy="439625"/>
          </a:xfrm>
        </p:grpSpPr>
        <p:sp>
          <p:nvSpPr>
            <p:cNvPr id="6" name="Google Shape;88;p13">
              <a:extLst>
                <a:ext uri="{FF2B5EF4-FFF2-40B4-BE49-F238E27FC236}">
                  <a16:creationId xmlns:a16="http://schemas.microsoft.com/office/drawing/2014/main" id="{430DDE18-2ECE-B3A7-4986-8F0ECC073BD5}"/>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89;p13">
              <a:extLst>
                <a:ext uri="{FF2B5EF4-FFF2-40B4-BE49-F238E27FC236}">
                  <a16:creationId xmlns:a16="http://schemas.microsoft.com/office/drawing/2014/main" id="{5A5BB466-D665-17D7-9C0E-5C4E860FDF7D}"/>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90;p13">
              <a:extLst>
                <a:ext uri="{FF2B5EF4-FFF2-40B4-BE49-F238E27FC236}">
                  <a16:creationId xmlns:a16="http://schemas.microsoft.com/office/drawing/2014/main" id="{270B34B5-0E38-7CD7-A013-F59F72760C1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91;p13">
              <a:extLst>
                <a:ext uri="{FF2B5EF4-FFF2-40B4-BE49-F238E27FC236}">
                  <a16:creationId xmlns:a16="http://schemas.microsoft.com/office/drawing/2014/main" id="{5A0D3375-118D-07DE-6694-D0AA1D1BB70C}"/>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51652840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2" name="Google Shape;85;p13">
            <a:extLst>
              <a:ext uri="{FF2B5EF4-FFF2-40B4-BE49-F238E27FC236}">
                <a16:creationId xmlns:a16="http://schemas.microsoft.com/office/drawing/2014/main" id="{59B1FC4C-6A04-C514-F71B-3B861C3F7C40}"/>
              </a:ext>
            </a:extLst>
          </p:cNvPr>
          <p:cNvSpPr/>
          <p:nvPr/>
        </p:nvSpPr>
        <p:spPr>
          <a:xfrm>
            <a:off x="-31173" y="4710663"/>
            <a:ext cx="9170750" cy="435600"/>
          </a:xfrm>
          <a:prstGeom prst="rect">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6" name="صورة 15">
            <a:extLst>
              <a:ext uri="{FF2B5EF4-FFF2-40B4-BE49-F238E27FC236}">
                <a16:creationId xmlns:a16="http://schemas.microsoft.com/office/drawing/2014/main" id="{81189C16-18AC-BDC6-12D4-027010EBBF23}"/>
              </a:ext>
            </a:extLst>
          </p:cNvPr>
          <p:cNvPicPr>
            <a:picLocks noChangeAspect="1"/>
          </p:cNvPicPr>
          <p:nvPr/>
        </p:nvPicPr>
        <p:blipFill>
          <a:blip r:embed="rId3"/>
          <a:stretch>
            <a:fillRect/>
          </a:stretch>
        </p:blipFill>
        <p:spPr>
          <a:xfrm>
            <a:off x="7988101" y="56062"/>
            <a:ext cx="1047750" cy="1047750"/>
          </a:xfrm>
          <a:prstGeom prst="rect">
            <a:avLst/>
          </a:prstGeom>
        </p:spPr>
      </p:pic>
      <p:pic>
        <p:nvPicPr>
          <p:cNvPr id="4" name="صورة 3">
            <a:extLst>
              <a:ext uri="{FF2B5EF4-FFF2-40B4-BE49-F238E27FC236}">
                <a16:creationId xmlns:a16="http://schemas.microsoft.com/office/drawing/2014/main" id="{2E9A66EF-6391-D4D3-3967-F439D5492D2D}"/>
              </a:ext>
            </a:extLst>
          </p:cNvPr>
          <p:cNvPicPr>
            <a:picLocks noChangeAspect="1"/>
          </p:cNvPicPr>
          <p:nvPr/>
        </p:nvPicPr>
        <p:blipFill>
          <a:blip r:embed="rId4"/>
          <a:stretch>
            <a:fillRect/>
          </a:stretch>
        </p:blipFill>
        <p:spPr>
          <a:xfrm>
            <a:off x="148580" y="4684607"/>
            <a:ext cx="667395" cy="487712"/>
          </a:xfrm>
          <a:prstGeom prst="rect">
            <a:avLst/>
          </a:prstGeom>
        </p:spPr>
      </p:pic>
      <p:pic>
        <p:nvPicPr>
          <p:cNvPr id="5" name="صورة 4">
            <a:extLst>
              <a:ext uri="{FF2B5EF4-FFF2-40B4-BE49-F238E27FC236}">
                <a16:creationId xmlns:a16="http://schemas.microsoft.com/office/drawing/2014/main" id="{11AA3B3B-9EEB-55A7-2840-AF6B4E3E2411}"/>
              </a:ext>
            </a:extLst>
          </p:cNvPr>
          <p:cNvPicPr>
            <a:picLocks noChangeAspect="1"/>
          </p:cNvPicPr>
          <p:nvPr/>
        </p:nvPicPr>
        <p:blipFill>
          <a:blip r:embed="rId5"/>
          <a:stretch>
            <a:fillRect/>
          </a:stretch>
        </p:blipFill>
        <p:spPr>
          <a:xfrm>
            <a:off x="148580" y="15461"/>
            <a:ext cx="814599" cy="898343"/>
          </a:xfrm>
          <a:prstGeom prst="rect">
            <a:avLst/>
          </a:prstGeom>
        </p:spPr>
      </p:pic>
      <p:sp>
        <p:nvSpPr>
          <p:cNvPr id="6" name="مربع نص 5">
            <a:extLst>
              <a:ext uri="{FF2B5EF4-FFF2-40B4-BE49-F238E27FC236}">
                <a16:creationId xmlns:a16="http://schemas.microsoft.com/office/drawing/2014/main" id="{395C7BA4-0D14-EA2F-20AC-8EC9A5D21FAA}"/>
              </a:ext>
            </a:extLst>
          </p:cNvPr>
          <p:cNvSpPr txBox="1"/>
          <p:nvPr/>
        </p:nvSpPr>
        <p:spPr>
          <a:xfrm>
            <a:off x="815975" y="1796229"/>
            <a:ext cx="6167900" cy="2862322"/>
          </a:xfrm>
          <a:prstGeom prst="rect">
            <a:avLst/>
          </a:prstGeom>
          <a:noFill/>
        </p:spPr>
        <p:txBody>
          <a:bodyPr wrap="square">
            <a:spAutoFit/>
          </a:bodyPr>
          <a:lstStyle/>
          <a:p>
            <a:pPr algn="l">
              <a:buFont typeface="Arial" panose="020B0604020202020204" pitchFamily="34" charset="0"/>
              <a:buChar char="•"/>
            </a:pPr>
            <a:r>
              <a:rPr lang="fr-FR" sz="1800" b="1" i="0" dirty="0">
                <a:solidFill>
                  <a:srgbClr val="202122"/>
                </a:solidFill>
                <a:effectLst/>
                <a:latin typeface="Linux Libertine"/>
              </a:rPr>
              <a:t> </a:t>
            </a:r>
            <a:r>
              <a:rPr lang="fr-FR" sz="1800" b="1" i="0" dirty="0">
                <a:solidFill>
                  <a:srgbClr val="FF0000"/>
                </a:solidFill>
                <a:effectLst/>
                <a:latin typeface="Linux Libertine"/>
              </a:rPr>
              <a:t>alt</a:t>
            </a:r>
            <a:r>
              <a:rPr lang="fr-FR" sz="1800" b="0" i="0" dirty="0">
                <a:solidFill>
                  <a:srgbClr val="202122"/>
                </a:solidFill>
                <a:effectLst/>
                <a:latin typeface="Linux Libertine"/>
              </a:rPr>
              <a:t> : fragments multiple alternatifs (si alors sinon)</a:t>
            </a:r>
          </a:p>
          <a:p>
            <a:pPr algn="l">
              <a:buFont typeface="Arial" panose="020B0604020202020204" pitchFamily="34" charset="0"/>
              <a:buChar char="•"/>
            </a:pPr>
            <a:r>
              <a:rPr lang="fr-FR" sz="1800" b="1" i="0" dirty="0">
                <a:solidFill>
                  <a:srgbClr val="202122"/>
                </a:solidFill>
                <a:effectLst/>
                <a:latin typeface="Linux Libertine"/>
              </a:rPr>
              <a:t> </a:t>
            </a:r>
            <a:r>
              <a:rPr lang="fr-FR" sz="1800" b="1" i="0" dirty="0">
                <a:solidFill>
                  <a:srgbClr val="FF0000"/>
                </a:solidFill>
                <a:effectLst/>
                <a:latin typeface="Linux Libertine"/>
              </a:rPr>
              <a:t>opt</a:t>
            </a:r>
            <a:r>
              <a:rPr lang="fr-FR" sz="1800" b="0" i="0" dirty="0">
                <a:solidFill>
                  <a:srgbClr val="202122"/>
                </a:solidFill>
                <a:effectLst/>
                <a:latin typeface="Linux Libertine"/>
              </a:rPr>
              <a:t> : fragment optionnel</a:t>
            </a:r>
          </a:p>
          <a:p>
            <a:pPr algn="l">
              <a:buFont typeface="Arial" panose="020B0604020202020204" pitchFamily="34" charset="0"/>
              <a:buChar char="•"/>
            </a:pPr>
            <a:r>
              <a:rPr lang="fr-FR" sz="1800" b="1" i="0" dirty="0">
                <a:solidFill>
                  <a:srgbClr val="202122"/>
                </a:solidFill>
                <a:effectLst/>
                <a:latin typeface="Linux Libertine"/>
              </a:rPr>
              <a:t> </a:t>
            </a:r>
            <a:r>
              <a:rPr lang="fr-FR" sz="1800" b="1" i="0" dirty="0">
                <a:solidFill>
                  <a:srgbClr val="FF0000"/>
                </a:solidFill>
                <a:effectLst/>
                <a:latin typeface="Linux Libertine"/>
              </a:rPr>
              <a:t>par</a:t>
            </a:r>
            <a:r>
              <a:rPr lang="fr-FR" sz="1800" b="0" i="0" dirty="0">
                <a:solidFill>
                  <a:srgbClr val="FF0000"/>
                </a:solidFill>
                <a:effectLst/>
                <a:latin typeface="Linux Libertine"/>
              </a:rPr>
              <a:t> </a:t>
            </a:r>
            <a:r>
              <a:rPr lang="fr-FR" sz="1800" b="0" i="0" dirty="0">
                <a:solidFill>
                  <a:srgbClr val="202122"/>
                </a:solidFill>
                <a:effectLst/>
                <a:latin typeface="Linux Libertine"/>
              </a:rPr>
              <a:t>: fragment parallèle (traitements concurrents)</a:t>
            </a:r>
          </a:p>
          <a:p>
            <a:pPr algn="l">
              <a:buFont typeface="Arial" panose="020B0604020202020204" pitchFamily="34" charset="0"/>
              <a:buChar char="•"/>
            </a:pPr>
            <a:r>
              <a:rPr lang="fr-FR" sz="1800" b="1" i="0" dirty="0">
                <a:solidFill>
                  <a:srgbClr val="202122"/>
                </a:solidFill>
                <a:effectLst/>
                <a:latin typeface="Linux Libertine"/>
              </a:rPr>
              <a:t> </a:t>
            </a:r>
            <a:r>
              <a:rPr lang="fr-FR" sz="1800" b="1" i="0" dirty="0">
                <a:solidFill>
                  <a:srgbClr val="FF0000"/>
                </a:solidFill>
                <a:effectLst/>
                <a:latin typeface="Linux Libertine"/>
              </a:rPr>
              <a:t>Loop</a:t>
            </a:r>
            <a:r>
              <a:rPr lang="fr-FR" sz="1800" b="0" i="0" dirty="0">
                <a:solidFill>
                  <a:srgbClr val="202122"/>
                </a:solidFill>
                <a:effectLst/>
                <a:latin typeface="Linux Libertine"/>
              </a:rPr>
              <a:t> : le fragment s'exécute plusieurs fois</a:t>
            </a:r>
          </a:p>
          <a:p>
            <a:pPr algn="l">
              <a:buFont typeface="Arial" panose="020B0604020202020204" pitchFamily="34" charset="0"/>
              <a:buChar char="•"/>
            </a:pPr>
            <a:r>
              <a:rPr lang="fr-FR" sz="1800" b="1" i="0" dirty="0">
                <a:solidFill>
                  <a:srgbClr val="202122"/>
                </a:solidFill>
                <a:effectLst/>
                <a:latin typeface="Linux Libertine"/>
              </a:rPr>
              <a:t> </a:t>
            </a:r>
            <a:r>
              <a:rPr lang="fr-FR" sz="1800" b="1" i="0" dirty="0">
                <a:solidFill>
                  <a:srgbClr val="FF0000"/>
                </a:solidFill>
                <a:effectLst/>
                <a:latin typeface="Linux Libertine"/>
              </a:rPr>
              <a:t>region</a:t>
            </a:r>
            <a:r>
              <a:rPr lang="fr-FR" sz="1800" b="0" i="0" dirty="0">
                <a:solidFill>
                  <a:srgbClr val="202122"/>
                </a:solidFill>
                <a:effectLst/>
                <a:latin typeface="Linux Libertine"/>
              </a:rPr>
              <a:t> : région critique (un seul thread à la fois)</a:t>
            </a:r>
          </a:p>
          <a:p>
            <a:pPr algn="l">
              <a:buFont typeface="Arial" panose="020B0604020202020204" pitchFamily="34" charset="0"/>
              <a:buChar char="•"/>
            </a:pPr>
            <a:r>
              <a:rPr lang="fr-FR" sz="1800" b="1" i="0" dirty="0">
                <a:solidFill>
                  <a:srgbClr val="202122"/>
                </a:solidFill>
                <a:effectLst/>
                <a:latin typeface="Linux Libertine"/>
              </a:rPr>
              <a:t> </a:t>
            </a:r>
            <a:r>
              <a:rPr lang="fr-FR" sz="1800" b="1" i="0" dirty="0">
                <a:solidFill>
                  <a:srgbClr val="FF0000"/>
                </a:solidFill>
                <a:effectLst/>
                <a:latin typeface="Linux Libertine"/>
              </a:rPr>
              <a:t>neg</a:t>
            </a:r>
            <a:r>
              <a:rPr lang="fr-FR" sz="1800" b="0" i="0" dirty="0">
                <a:solidFill>
                  <a:srgbClr val="FF0000"/>
                </a:solidFill>
                <a:effectLst/>
                <a:latin typeface="Linux Libertine"/>
              </a:rPr>
              <a:t> </a:t>
            </a:r>
            <a:r>
              <a:rPr lang="fr-FR" sz="1800" b="0" i="0" dirty="0">
                <a:solidFill>
                  <a:srgbClr val="202122"/>
                </a:solidFill>
                <a:effectLst/>
                <a:latin typeface="Linux Libertine"/>
              </a:rPr>
              <a:t>: une interaction non valable</a:t>
            </a:r>
          </a:p>
          <a:p>
            <a:pPr algn="l">
              <a:buFont typeface="Arial" panose="020B0604020202020204" pitchFamily="34" charset="0"/>
              <a:buChar char="•"/>
            </a:pPr>
            <a:r>
              <a:rPr lang="fr-FR" sz="1800" b="1" i="0" dirty="0">
                <a:solidFill>
                  <a:srgbClr val="202122"/>
                </a:solidFill>
                <a:effectLst/>
                <a:latin typeface="Linux Libertine"/>
              </a:rPr>
              <a:t> </a:t>
            </a:r>
            <a:r>
              <a:rPr lang="fr-FR" sz="1800" b="1" i="0" dirty="0">
                <a:solidFill>
                  <a:srgbClr val="FF0000"/>
                </a:solidFill>
                <a:effectLst/>
                <a:latin typeface="Linux Libertine"/>
              </a:rPr>
              <a:t>break</a:t>
            </a:r>
            <a:r>
              <a:rPr lang="fr-FR" sz="1800" b="0" i="0" dirty="0">
                <a:solidFill>
                  <a:srgbClr val="202122"/>
                </a:solidFill>
                <a:effectLst/>
                <a:latin typeface="Linux Libertine"/>
              </a:rPr>
              <a:t> : représente des scenario d'exception</a:t>
            </a:r>
          </a:p>
          <a:p>
            <a:pPr algn="l">
              <a:buFont typeface="Arial" panose="020B0604020202020204" pitchFamily="34" charset="0"/>
              <a:buChar char="•"/>
            </a:pPr>
            <a:r>
              <a:rPr lang="fr-FR" sz="1800" b="1" i="0" dirty="0">
                <a:solidFill>
                  <a:srgbClr val="202122"/>
                </a:solidFill>
                <a:effectLst/>
                <a:latin typeface="Linux Libertine"/>
              </a:rPr>
              <a:t> </a:t>
            </a:r>
            <a:r>
              <a:rPr lang="fr-FR" sz="1800" b="1" i="0" dirty="0">
                <a:solidFill>
                  <a:srgbClr val="FF0000"/>
                </a:solidFill>
                <a:effectLst/>
                <a:latin typeface="Linux Libertine"/>
              </a:rPr>
              <a:t>ref</a:t>
            </a:r>
            <a:r>
              <a:rPr lang="fr-FR" sz="1800" b="0" i="0" dirty="0">
                <a:solidFill>
                  <a:srgbClr val="FF0000"/>
                </a:solidFill>
                <a:effectLst/>
                <a:latin typeface="Linux Libertine"/>
              </a:rPr>
              <a:t> </a:t>
            </a:r>
            <a:r>
              <a:rPr lang="fr-FR" sz="1800" b="0" i="0" dirty="0">
                <a:solidFill>
                  <a:srgbClr val="202122"/>
                </a:solidFill>
                <a:effectLst/>
                <a:latin typeface="Linux Libertine"/>
              </a:rPr>
              <a:t>: référence à une interaction dans un autre diagramme</a:t>
            </a:r>
          </a:p>
          <a:p>
            <a:pPr algn="l">
              <a:buFont typeface="Arial" panose="020B0604020202020204" pitchFamily="34" charset="0"/>
              <a:buChar char="•"/>
            </a:pPr>
            <a:r>
              <a:rPr lang="fr-FR" sz="1800" b="1" i="0" dirty="0">
                <a:solidFill>
                  <a:srgbClr val="202122"/>
                </a:solidFill>
                <a:effectLst/>
                <a:latin typeface="Linux Libertine"/>
              </a:rPr>
              <a:t> </a:t>
            </a:r>
            <a:r>
              <a:rPr lang="fr-FR" sz="1800" b="1" i="0" dirty="0">
                <a:solidFill>
                  <a:srgbClr val="FF0000"/>
                </a:solidFill>
                <a:effectLst/>
                <a:latin typeface="Linux Libertine"/>
              </a:rPr>
              <a:t>sd</a:t>
            </a:r>
            <a:r>
              <a:rPr lang="fr-FR" sz="1800" b="0" i="0" dirty="0">
                <a:solidFill>
                  <a:srgbClr val="FF0000"/>
                </a:solidFill>
                <a:effectLst/>
                <a:latin typeface="Linux Libertine"/>
              </a:rPr>
              <a:t> </a:t>
            </a:r>
            <a:r>
              <a:rPr lang="fr-FR" sz="1800" b="0" i="0" dirty="0">
                <a:solidFill>
                  <a:srgbClr val="202122"/>
                </a:solidFill>
                <a:effectLst/>
                <a:latin typeface="Linux Libertine"/>
              </a:rPr>
              <a:t>: fragment du diagramme de séquence en entier</a:t>
            </a:r>
          </a:p>
          <a:p>
            <a:endParaRPr lang="fr-FR" sz="1800" dirty="0"/>
          </a:p>
        </p:txBody>
      </p:sp>
      <p:sp>
        <p:nvSpPr>
          <p:cNvPr id="7" name="مربع نص 6">
            <a:extLst>
              <a:ext uri="{FF2B5EF4-FFF2-40B4-BE49-F238E27FC236}">
                <a16:creationId xmlns:a16="http://schemas.microsoft.com/office/drawing/2014/main" id="{C6DCF877-E616-9202-B95C-58A0258C1A02}"/>
              </a:ext>
            </a:extLst>
          </p:cNvPr>
          <p:cNvSpPr txBox="1"/>
          <p:nvPr/>
        </p:nvSpPr>
        <p:spPr>
          <a:xfrm>
            <a:off x="148580" y="1286487"/>
            <a:ext cx="3637503" cy="615553"/>
          </a:xfrm>
          <a:prstGeom prst="rect">
            <a:avLst/>
          </a:prstGeom>
          <a:noFill/>
        </p:spPr>
        <p:txBody>
          <a:bodyPr wrap="square" rtlCol="0">
            <a:spAutoFit/>
          </a:bodyPr>
          <a:lstStyle/>
          <a:p>
            <a:pPr marL="342900" indent="-342900">
              <a:buFont typeface="Wingdings" panose="05000000000000000000" pitchFamily="2" charset="2"/>
              <a:buChar char="v"/>
            </a:pPr>
            <a:r>
              <a:rPr lang="fr-FR" sz="2000" b="1" i="0" u="none" strike="noStrike" dirty="0">
                <a:solidFill>
                  <a:schemeClr val="accent1">
                    <a:lumMod val="75000"/>
                  </a:schemeClr>
                </a:solidFill>
                <a:effectLst/>
                <a:latin typeface="Lora" pitchFamily="2" charset="0"/>
              </a:rPr>
              <a:t>Operator</a:t>
            </a:r>
            <a:r>
              <a:rPr lang="fr-FR" sz="2000" b="1" dirty="0">
                <a:solidFill>
                  <a:schemeClr val="accent1">
                    <a:lumMod val="75000"/>
                  </a:schemeClr>
                </a:solidFill>
                <a:latin typeface="Lora" pitchFamily="2" charset="0"/>
              </a:rPr>
              <a:t> </a:t>
            </a:r>
            <a:r>
              <a:rPr lang="fr-FR" sz="2000" b="1" i="0" u="none" strike="noStrike" dirty="0">
                <a:solidFill>
                  <a:schemeClr val="accent1">
                    <a:lumMod val="75000"/>
                  </a:schemeClr>
                </a:solidFill>
                <a:effectLst/>
                <a:latin typeface="Lora" pitchFamily="2" charset="0"/>
              </a:rPr>
              <a:t>Fragment Type</a:t>
            </a:r>
          </a:p>
          <a:p>
            <a:endParaRPr lang="fr-FR" dirty="0"/>
          </a:p>
        </p:txBody>
      </p:sp>
      <p:cxnSp>
        <p:nvCxnSpPr>
          <p:cNvPr id="8" name="رابط مستقيم 7">
            <a:extLst>
              <a:ext uri="{FF2B5EF4-FFF2-40B4-BE49-F238E27FC236}">
                <a16:creationId xmlns:a16="http://schemas.microsoft.com/office/drawing/2014/main" id="{57475CED-D138-B995-4B50-A379316F6C41}"/>
              </a:ext>
            </a:extLst>
          </p:cNvPr>
          <p:cNvCxnSpPr/>
          <p:nvPr/>
        </p:nvCxnSpPr>
        <p:spPr>
          <a:xfrm>
            <a:off x="1382172" y="1133386"/>
            <a:ext cx="40462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1243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13">
            <a:extLst>
              <a:ext uri="{FF2B5EF4-FFF2-40B4-BE49-F238E27FC236}">
                <a16:creationId xmlns:a16="http://schemas.microsoft.com/office/drawing/2014/main" id="{7DF9EE8C-1F17-458C-8CF4-28E171B0A753}"/>
              </a:ext>
            </a:extLst>
          </p:cNvPr>
          <p:cNvSpPr/>
          <p:nvPr/>
        </p:nvSpPr>
        <p:spPr>
          <a:xfrm>
            <a:off x="-31173" y="4710663"/>
            <a:ext cx="9170750" cy="435600"/>
          </a:xfrm>
          <a:prstGeom prst="rect">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13"/>
          <p:cNvSpPr txBox="1">
            <a:spLocks noGrp="1"/>
          </p:cNvSpPr>
          <p:nvPr>
            <p:ph type="title"/>
          </p:nvPr>
        </p:nvSpPr>
        <p:spPr>
          <a:xfrm>
            <a:off x="1495550" y="924720"/>
            <a:ext cx="3878400" cy="435600"/>
          </a:xfrm>
          <a:prstGeom prst="rect">
            <a:avLst/>
          </a:prstGeom>
        </p:spPr>
        <p:txBody>
          <a:bodyPr spcFirstLastPara="1" wrap="square" lIns="91425" tIns="91425" rIns="91425" bIns="91425" anchor="ctr" anchorCtr="0">
            <a:noAutofit/>
          </a:bodyPr>
          <a:lstStyle/>
          <a:p>
            <a:r>
              <a:rPr lang="fr-FR" sz="2400" b="1" spc="50" dirty="0">
                <a:ln w="0"/>
                <a:solidFill>
                  <a:srgbClr val="0070C0"/>
                </a:solidFill>
                <a:effectLst>
                  <a:innerShdw blurRad="63500" dist="50800" dir="13500000">
                    <a:srgbClr val="000000">
                      <a:alpha val="50000"/>
                    </a:srgbClr>
                  </a:innerShdw>
                </a:effectLst>
              </a:rPr>
              <a:t>Plan :</a:t>
            </a:r>
            <a:endParaRPr sz="2400" dirty="0"/>
          </a:p>
        </p:txBody>
      </p:sp>
      <p:grpSp>
        <p:nvGrpSpPr>
          <p:cNvPr id="87" name="Google Shape;87;p13"/>
          <p:cNvGrpSpPr/>
          <p:nvPr/>
        </p:nvGrpSpPr>
        <p:grpSpPr>
          <a:xfrm>
            <a:off x="916458" y="1019750"/>
            <a:ext cx="214625" cy="214625"/>
            <a:chOff x="2594050" y="1631825"/>
            <a:chExt cx="439625" cy="439625"/>
          </a:xfrm>
        </p:grpSpPr>
        <p:sp>
          <p:nvSpPr>
            <p:cNvPr id="88" name="Google Shape;88;p1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1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1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1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125;p17">
            <a:extLst>
              <a:ext uri="{FF2B5EF4-FFF2-40B4-BE49-F238E27FC236}">
                <a16:creationId xmlns:a16="http://schemas.microsoft.com/office/drawing/2014/main" id="{D678336B-FE1D-48BB-845C-8F4307646195}"/>
              </a:ext>
            </a:extLst>
          </p:cNvPr>
          <p:cNvSpPr txBox="1">
            <a:spLocks noGrp="1"/>
          </p:cNvSpPr>
          <p:nvPr>
            <p:ph type="body" idx="1"/>
          </p:nvPr>
        </p:nvSpPr>
        <p:spPr>
          <a:xfrm>
            <a:off x="1495550" y="1517885"/>
            <a:ext cx="6442648" cy="2265296"/>
          </a:xfrm>
          <a:prstGeom prst="rect">
            <a:avLst/>
          </a:prstGeom>
        </p:spPr>
        <p:txBody>
          <a:bodyPr spcFirstLastPara="1" wrap="square" lIns="91425" tIns="91425" rIns="91425" bIns="91425" anchor="t" anchorCtr="0">
            <a:noAutofit/>
          </a:bodyPr>
          <a:lstStyle/>
          <a:p>
            <a:r>
              <a:rPr lang="fr-FR" b="1" i="0" dirty="0">
                <a:solidFill>
                  <a:schemeClr val="tx1"/>
                </a:solidFill>
                <a:effectLst/>
                <a:latin typeface="Lora" pitchFamily="2" charset="0"/>
              </a:rPr>
              <a:t>1 .</a:t>
            </a:r>
            <a:r>
              <a:rPr lang="fr-FR" b="1" dirty="0">
                <a:latin typeface="Lora" pitchFamily="2" charset="0"/>
                <a:cs typeface="29LT Bukra Bold Italic" panose="000B0903020204020204" pitchFamily="34" charset="-78"/>
              </a:rPr>
              <a:t> Définition du </a:t>
            </a:r>
            <a:r>
              <a:rPr lang="fr-FR" b="1" i="0" dirty="0">
                <a:solidFill>
                  <a:schemeClr val="tx1"/>
                </a:solidFill>
                <a:effectLst/>
                <a:latin typeface="Lora" pitchFamily="2" charset="0"/>
              </a:rPr>
              <a:t>diagramme de séquences</a:t>
            </a:r>
          </a:p>
          <a:p>
            <a:pPr algn="l"/>
            <a:r>
              <a:rPr lang="fr-FR" b="1" i="0" dirty="0">
                <a:solidFill>
                  <a:schemeClr val="tx1"/>
                </a:solidFill>
                <a:effectLst/>
                <a:latin typeface="Lora" pitchFamily="2" charset="0"/>
              </a:rPr>
              <a:t>2 </a:t>
            </a:r>
            <a:r>
              <a:rPr lang="fr-FR" b="1" i="0" dirty="0">
                <a:solidFill>
                  <a:schemeClr val="tx1">
                    <a:lumMod val="95000"/>
                    <a:lumOff val="5000"/>
                  </a:schemeClr>
                </a:solidFill>
                <a:effectLst/>
                <a:latin typeface="Lora" pitchFamily="2" charset="0"/>
              </a:rPr>
              <a:t>. Avantages des diagrammes de séquence</a:t>
            </a:r>
          </a:p>
          <a:p>
            <a:pPr algn="l"/>
            <a:r>
              <a:rPr lang="fr-FR" b="1" dirty="0">
                <a:solidFill>
                  <a:schemeClr val="tx1"/>
                </a:solidFill>
                <a:latin typeface="Lora" pitchFamily="2" charset="0"/>
              </a:rPr>
              <a:t>3 . </a:t>
            </a:r>
            <a:r>
              <a:rPr lang="fr-FR" b="1" i="0" dirty="0">
                <a:solidFill>
                  <a:schemeClr val="tx1"/>
                </a:solidFill>
                <a:effectLst/>
                <a:latin typeface="Lora" pitchFamily="2" charset="0"/>
              </a:rPr>
              <a:t>Composants et symboles élémentaires</a:t>
            </a:r>
          </a:p>
          <a:p>
            <a:r>
              <a:rPr lang="fr-FR" b="1" dirty="0">
                <a:solidFill>
                  <a:schemeClr val="tx1">
                    <a:lumMod val="95000"/>
                    <a:lumOff val="5000"/>
                  </a:schemeClr>
                </a:solidFill>
                <a:latin typeface="Lora" pitchFamily="2" charset="0"/>
              </a:rPr>
              <a:t>4 </a:t>
            </a:r>
            <a:r>
              <a:rPr lang="fr-FR" b="1" i="0" dirty="0">
                <a:solidFill>
                  <a:schemeClr val="tx1">
                    <a:lumMod val="95000"/>
                    <a:lumOff val="5000"/>
                  </a:schemeClr>
                </a:solidFill>
                <a:effectLst/>
                <a:latin typeface="Lora" pitchFamily="2" charset="0"/>
              </a:rPr>
              <a:t>. Les Types de messages</a:t>
            </a:r>
          </a:p>
          <a:p>
            <a:r>
              <a:rPr lang="fr-FR" b="1" dirty="0">
                <a:solidFill>
                  <a:schemeClr val="tx1">
                    <a:lumMod val="95000"/>
                    <a:lumOff val="5000"/>
                  </a:schemeClr>
                </a:solidFill>
                <a:latin typeface="Lora" pitchFamily="2" charset="0"/>
              </a:rPr>
              <a:t>5</a:t>
            </a:r>
            <a:r>
              <a:rPr lang="fr-FR" b="1" i="0" dirty="0">
                <a:solidFill>
                  <a:schemeClr val="tx1">
                    <a:lumMod val="95000"/>
                    <a:lumOff val="5000"/>
                  </a:schemeClr>
                </a:solidFill>
                <a:effectLst/>
                <a:latin typeface="Lora" pitchFamily="2" charset="0"/>
              </a:rPr>
              <a:t>. Fragments d’interactions combinés</a:t>
            </a:r>
            <a:r>
              <a:rPr lang="fr-FR" b="1" dirty="0">
                <a:solidFill>
                  <a:schemeClr val="tx1">
                    <a:lumMod val="95000"/>
                    <a:lumOff val="5000"/>
                  </a:schemeClr>
                </a:solidFill>
                <a:latin typeface="Lora" pitchFamily="2" charset="0"/>
              </a:rPr>
              <a:t> </a:t>
            </a:r>
            <a:endParaRPr lang="fr-FR" b="1" i="0" dirty="0">
              <a:solidFill>
                <a:schemeClr val="tx1">
                  <a:lumMod val="95000"/>
                  <a:lumOff val="5000"/>
                </a:schemeClr>
              </a:solidFill>
              <a:effectLst/>
              <a:latin typeface="Lora" pitchFamily="2" charset="0"/>
            </a:endParaRPr>
          </a:p>
          <a:p>
            <a:pPr marL="101600" indent="0">
              <a:buNone/>
            </a:pPr>
            <a:endParaRPr lang="fr-FR" b="1" i="0" dirty="0">
              <a:solidFill>
                <a:srgbClr val="FF0000"/>
              </a:solidFill>
              <a:effectLst/>
              <a:latin typeface="Lora" pitchFamily="2" charset="0"/>
            </a:endParaRPr>
          </a:p>
        </p:txBody>
      </p:sp>
      <p:pic>
        <p:nvPicPr>
          <p:cNvPr id="2" name="صورة 1">
            <a:extLst>
              <a:ext uri="{FF2B5EF4-FFF2-40B4-BE49-F238E27FC236}">
                <a16:creationId xmlns:a16="http://schemas.microsoft.com/office/drawing/2014/main" id="{BAF37952-AB8E-990E-E7FE-C732F65646CA}"/>
              </a:ext>
            </a:extLst>
          </p:cNvPr>
          <p:cNvPicPr>
            <a:picLocks noChangeAspect="1"/>
          </p:cNvPicPr>
          <p:nvPr/>
        </p:nvPicPr>
        <p:blipFill>
          <a:blip r:embed="rId3"/>
          <a:stretch>
            <a:fillRect/>
          </a:stretch>
        </p:blipFill>
        <p:spPr>
          <a:xfrm>
            <a:off x="8044177" y="48815"/>
            <a:ext cx="1047750" cy="1047750"/>
          </a:xfrm>
          <a:prstGeom prst="rect">
            <a:avLst/>
          </a:prstGeom>
        </p:spPr>
      </p:pic>
      <p:pic>
        <p:nvPicPr>
          <p:cNvPr id="4" name="صورة 3">
            <a:extLst>
              <a:ext uri="{FF2B5EF4-FFF2-40B4-BE49-F238E27FC236}">
                <a16:creationId xmlns:a16="http://schemas.microsoft.com/office/drawing/2014/main" id="{2F881917-D8D2-E7DA-2696-5C98CB1A5C87}"/>
              </a:ext>
            </a:extLst>
          </p:cNvPr>
          <p:cNvPicPr>
            <a:picLocks noChangeAspect="1"/>
          </p:cNvPicPr>
          <p:nvPr/>
        </p:nvPicPr>
        <p:blipFill>
          <a:blip r:embed="rId4"/>
          <a:stretch>
            <a:fillRect/>
          </a:stretch>
        </p:blipFill>
        <p:spPr>
          <a:xfrm>
            <a:off x="148580" y="4684607"/>
            <a:ext cx="667395" cy="487712"/>
          </a:xfrm>
          <a:prstGeom prst="rect">
            <a:avLst/>
          </a:prstGeom>
        </p:spPr>
      </p:pic>
      <p:pic>
        <p:nvPicPr>
          <p:cNvPr id="6" name="صورة 5">
            <a:extLst>
              <a:ext uri="{FF2B5EF4-FFF2-40B4-BE49-F238E27FC236}">
                <a16:creationId xmlns:a16="http://schemas.microsoft.com/office/drawing/2014/main" id="{FB305487-5AC0-F205-B73C-042188BFAD55}"/>
              </a:ext>
            </a:extLst>
          </p:cNvPr>
          <p:cNvPicPr>
            <a:picLocks noChangeAspect="1"/>
          </p:cNvPicPr>
          <p:nvPr/>
        </p:nvPicPr>
        <p:blipFill>
          <a:blip r:embed="rId5"/>
          <a:stretch>
            <a:fillRect/>
          </a:stretch>
        </p:blipFill>
        <p:spPr>
          <a:xfrm>
            <a:off x="101859" y="26377"/>
            <a:ext cx="814599" cy="8983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2" name="Google Shape;85;p13">
            <a:extLst>
              <a:ext uri="{FF2B5EF4-FFF2-40B4-BE49-F238E27FC236}">
                <a16:creationId xmlns:a16="http://schemas.microsoft.com/office/drawing/2014/main" id="{59B1FC4C-6A04-C514-F71B-3B861C3F7C40}"/>
              </a:ext>
            </a:extLst>
          </p:cNvPr>
          <p:cNvSpPr/>
          <p:nvPr/>
        </p:nvSpPr>
        <p:spPr>
          <a:xfrm>
            <a:off x="-31173" y="4710663"/>
            <a:ext cx="9170750" cy="435600"/>
          </a:xfrm>
          <a:prstGeom prst="rect">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6" name="صورة 15">
            <a:extLst>
              <a:ext uri="{FF2B5EF4-FFF2-40B4-BE49-F238E27FC236}">
                <a16:creationId xmlns:a16="http://schemas.microsoft.com/office/drawing/2014/main" id="{81189C16-18AC-BDC6-12D4-027010EBBF23}"/>
              </a:ext>
            </a:extLst>
          </p:cNvPr>
          <p:cNvPicPr>
            <a:picLocks noChangeAspect="1"/>
          </p:cNvPicPr>
          <p:nvPr/>
        </p:nvPicPr>
        <p:blipFill>
          <a:blip r:embed="rId3"/>
          <a:stretch>
            <a:fillRect/>
          </a:stretch>
        </p:blipFill>
        <p:spPr>
          <a:xfrm>
            <a:off x="7988101" y="56062"/>
            <a:ext cx="1047750" cy="1047750"/>
          </a:xfrm>
          <a:prstGeom prst="rect">
            <a:avLst/>
          </a:prstGeom>
        </p:spPr>
      </p:pic>
      <p:pic>
        <p:nvPicPr>
          <p:cNvPr id="4" name="صورة 3">
            <a:extLst>
              <a:ext uri="{FF2B5EF4-FFF2-40B4-BE49-F238E27FC236}">
                <a16:creationId xmlns:a16="http://schemas.microsoft.com/office/drawing/2014/main" id="{2E9A66EF-6391-D4D3-3967-F439D5492D2D}"/>
              </a:ext>
            </a:extLst>
          </p:cNvPr>
          <p:cNvPicPr>
            <a:picLocks noChangeAspect="1"/>
          </p:cNvPicPr>
          <p:nvPr/>
        </p:nvPicPr>
        <p:blipFill>
          <a:blip r:embed="rId4"/>
          <a:stretch>
            <a:fillRect/>
          </a:stretch>
        </p:blipFill>
        <p:spPr>
          <a:xfrm>
            <a:off x="148580" y="4684607"/>
            <a:ext cx="667395" cy="487712"/>
          </a:xfrm>
          <a:prstGeom prst="rect">
            <a:avLst/>
          </a:prstGeom>
        </p:spPr>
      </p:pic>
      <p:pic>
        <p:nvPicPr>
          <p:cNvPr id="5" name="صورة 4">
            <a:extLst>
              <a:ext uri="{FF2B5EF4-FFF2-40B4-BE49-F238E27FC236}">
                <a16:creationId xmlns:a16="http://schemas.microsoft.com/office/drawing/2014/main" id="{11AA3B3B-9EEB-55A7-2840-AF6B4E3E2411}"/>
              </a:ext>
            </a:extLst>
          </p:cNvPr>
          <p:cNvPicPr>
            <a:picLocks noChangeAspect="1"/>
          </p:cNvPicPr>
          <p:nvPr/>
        </p:nvPicPr>
        <p:blipFill>
          <a:blip r:embed="rId5"/>
          <a:stretch>
            <a:fillRect/>
          </a:stretch>
        </p:blipFill>
        <p:spPr>
          <a:xfrm>
            <a:off x="148580" y="15461"/>
            <a:ext cx="814599" cy="898343"/>
          </a:xfrm>
          <a:prstGeom prst="rect">
            <a:avLst/>
          </a:prstGeom>
        </p:spPr>
      </p:pic>
      <p:sp>
        <p:nvSpPr>
          <p:cNvPr id="15" name="مربع نص 14">
            <a:extLst>
              <a:ext uri="{FF2B5EF4-FFF2-40B4-BE49-F238E27FC236}">
                <a16:creationId xmlns:a16="http://schemas.microsoft.com/office/drawing/2014/main" id="{AA5DFC0D-355B-92B4-911D-9AB536B4907B}"/>
              </a:ext>
            </a:extLst>
          </p:cNvPr>
          <p:cNvSpPr txBox="1"/>
          <p:nvPr/>
        </p:nvSpPr>
        <p:spPr>
          <a:xfrm>
            <a:off x="555878" y="2132329"/>
            <a:ext cx="7934979" cy="1969770"/>
          </a:xfrm>
          <a:prstGeom prst="rect">
            <a:avLst/>
          </a:prstGeom>
          <a:noFill/>
        </p:spPr>
        <p:txBody>
          <a:bodyPr wrap="square">
            <a:spAutoFit/>
          </a:bodyPr>
          <a:lstStyle/>
          <a:p>
            <a:pPr marL="285750" indent="-285750" algn="l">
              <a:buFont typeface="Wingdings" panose="05000000000000000000" pitchFamily="2" charset="2"/>
              <a:buChar char="Ø"/>
            </a:pPr>
            <a:r>
              <a:rPr lang="fr-FR" sz="1800" b="0" i="0" dirty="0">
                <a:solidFill>
                  <a:srgbClr val="3333B3"/>
                </a:solidFill>
                <a:effectLst/>
                <a:latin typeface="Linux Libertine"/>
              </a:rPr>
              <a:t>Opérateurs de branchement </a:t>
            </a:r>
            <a:r>
              <a:rPr lang="fr-FR" sz="1800" b="0" i="0" dirty="0">
                <a:solidFill>
                  <a:srgbClr val="000000"/>
                </a:solidFill>
                <a:effectLst/>
                <a:latin typeface="Linux Libertine"/>
              </a:rPr>
              <a:t>( choix et boucles) : alternative, option, break et loop ;</a:t>
            </a:r>
          </a:p>
          <a:p>
            <a:pPr marL="285750" indent="-285750" algn="l">
              <a:buFont typeface="Wingdings" panose="05000000000000000000" pitchFamily="2" charset="2"/>
              <a:buChar char="Ø"/>
            </a:pPr>
            <a:r>
              <a:rPr lang="fr-FR" sz="1800" b="0" i="0" dirty="0">
                <a:solidFill>
                  <a:srgbClr val="3333B3"/>
                </a:solidFill>
                <a:effectLst/>
                <a:latin typeface="Linux Libertine"/>
              </a:rPr>
              <a:t>Opérateurs contrôlant l'envoi en parallèle de messages : </a:t>
            </a:r>
            <a:r>
              <a:rPr lang="fr-FR" sz="1800" b="0" i="0" dirty="0">
                <a:solidFill>
                  <a:srgbClr val="000000"/>
                </a:solidFill>
                <a:effectLst/>
                <a:latin typeface="Linux Libertine"/>
              </a:rPr>
              <a:t>parallel et critical region ;</a:t>
            </a:r>
          </a:p>
          <a:p>
            <a:pPr marL="285750" indent="-285750" algn="l">
              <a:buFont typeface="Wingdings" panose="05000000000000000000" pitchFamily="2" charset="2"/>
              <a:buChar char="Ø"/>
            </a:pPr>
            <a:r>
              <a:rPr lang="fr-FR" sz="1800" b="0" i="0" dirty="0">
                <a:solidFill>
                  <a:srgbClr val="3333B3"/>
                </a:solidFill>
                <a:effectLst/>
                <a:latin typeface="Linux Libertine"/>
              </a:rPr>
              <a:t>Opérateurs contrôlant l'envoi de messages : </a:t>
            </a:r>
            <a:r>
              <a:rPr lang="fr-FR" sz="1800" b="0" i="0" dirty="0">
                <a:solidFill>
                  <a:srgbClr val="000000"/>
                </a:solidFill>
                <a:effectLst/>
                <a:latin typeface="Linux Libertine"/>
              </a:rPr>
              <a:t>ignore, consider, assertion et negative ;</a:t>
            </a:r>
            <a:br>
              <a:rPr lang="fr-FR" sz="1800" b="0" i="0" dirty="0">
                <a:solidFill>
                  <a:srgbClr val="000000"/>
                </a:solidFill>
                <a:effectLst/>
                <a:latin typeface="Linux Libertine"/>
              </a:rPr>
            </a:br>
            <a:endParaRPr lang="fr-FR" b="0" i="0" dirty="0">
              <a:solidFill>
                <a:srgbClr val="212529"/>
              </a:solidFill>
              <a:effectLst/>
              <a:latin typeface="Linux Libertine"/>
            </a:endParaRPr>
          </a:p>
        </p:txBody>
      </p:sp>
      <p:sp>
        <p:nvSpPr>
          <p:cNvPr id="3" name="مربع نص 2">
            <a:extLst>
              <a:ext uri="{FF2B5EF4-FFF2-40B4-BE49-F238E27FC236}">
                <a16:creationId xmlns:a16="http://schemas.microsoft.com/office/drawing/2014/main" id="{16F4FE72-B7FF-2A47-F580-B2D1BC7734A2}"/>
              </a:ext>
            </a:extLst>
          </p:cNvPr>
          <p:cNvSpPr txBox="1"/>
          <p:nvPr/>
        </p:nvSpPr>
        <p:spPr>
          <a:xfrm>
            <a:off x="148580" y="1384700"/>
            <a:ext cx="5754204" cy="646331"/>
          </a:xfrm>
          <a:prstGeom prst="rect">
            <a:avLst/>
          </a:prstGeom>
          <a:noFill/>
        </p:spPr>
        <p:txBody>
          <a:bodyPr wrap="square" rtlCol="0">
            <a:spAutoFit/>
          </a:bodyPr>
          <a:lstStyle/>
          <a:p>
            <a:pPr marL="285750" indent="-285750">
              <a:buFont typeface="Wingdings" panose="05000000000000000000" pitchFamily="2" charset="2"/>
              <a:buChar char="v"/>
            </a:pPr>
            <a:r>
              <a:rPr lang="fr-FR" sz="1800" b="1" i="0" dirty="0">
                <a:solidFill>
                  <a:schemeClr val="accent6">
                    <a:lumMod val="75000"/>
                  </a:schemeClr>
                </a:solidFill>
                <a:effectLst/>
                <a:latin typeface="Lora" pitchFamily="2" charset="0"/>
              </a:rPr>
              <a:t>La liste suivante regroupe les opérateurs d'interaction par fonctions :</a:t>
            </a:r>
          </a:p>
        </p:txBody>
      </p:sp>
      <p:cxnSp>
        <p:nvCxnSpPr>
          <p:cNvPr id="6" name="رابط مستقيم 5">
            <a:extLst>
              <a:ext uri="{FF2B5EF4-FFF2-40B4-BE49-F238E27FC236}">
                <a16:creationId xmlns:a16="http://schemas.microsoft.com/office/drawing/2014/main" id="{FDB64744-39DC-E0A5-F11E-82311EA415B7}"/>
              </a:ext>
            </a:extLst>
          </p:cNvPr>
          <p:cNvCxnSpPr/>
          <p:nvPr/>
        </p:nvCxnSpPr>
        <p:spPr>
          <a:xfrm>
            <a:off x="1382172" y="1133386"/>
            <a:ext cx="40462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49621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2" name="Google Shape;85;p13">
            <a:extLst>
              <a:ext uri="{FF2B5EF4-FFF2-40B4-BE49-F238E27FC236}">
                <a16:creationId xmlns:a16="http://schemas.microsoft.com/office/drawing/2014/main" id="{59B1FC4C-6A04-C514-F71B-3B861C3F7C40}"/>
              </a:ext>
            </a:extLst>
          </p:cNvPr>
          <p:cNvSpPr/>
          <p:nvPr/>
        </p:nvSpPr>
        <p:spPr>
          <a:xfrm>
            <a:off x="-31173" y="4710663"/>
            <a:ext cx="9170750" cy="435600"/>
          </a:xfrm>
          <a:prstGeom prst="rect">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6" name="صورة 15">
            <a:extLst>
              <a:ext uri="{FF2B5EF4-FFF2-40B4-BE49-F238E27FC236}">
                <a16:creationId xmlns:a16="http://schemas.microsoft.com/office/drawing/2014/main" id="{81189C16-18AC-BDC6-12D4-027010EBBF23}"/>
              </a:ext>
            </a:extLst>
          </p:cNvPr>
          <p:cNvPicPr>
            <a:picLocks noChangeAspect="1"/>
          </p:cNvPicPr>
          <p:nvPr/>
        </p:nvPicPr>
        <p:blipFill>
          <a:blip r:embed="rId3"/>
          <a:stretch>
            <a:fillRect/>
          </a:stretch>
        </p:blipFill>
        <p:spPr>
          <a:xfrm>
            <a:off x="7988101" y="56062"/>
            <a:ext cx="1047750" cy="1047750"/>
          </a:xfrm>
          <a:prstGeom prst="rect">
            <a:avLst/>
          </a:prstGeom>
        </p:spPr>
      </p:pic>
      <p:pic>
        <p:nvPicPr>
          <p:cNvPr id="4" name="صورة 3">
            <a:extLst>
              <a:ext uri="{FF2B5EF4-FFF2-40B4-BE49-F238E27FC236}">
                <a16:creationId xmlns:a16="http://schemas.microsoft.com/office/drawing/2014/main" id="{2E9A66EF-6391-D4D3-3967-F439D5492D2D}"/>
              </a:ext>
            </a:extLst>
          </p:cNvPr>
          <p:cNvPicPr>
            <a:picLocks noChangeAspect="1"/>
          </p:cNvPicPr>
          <p:nvPr/>
        </p:nvPicPr>
        <p:blipFill>
          <a:blip r:embed="rId4"/>
          <a:stretch>
            <a:fillRect/>
          </a:stretch>
        </p:blipFill>
        <p:spPr>
          <a:xfrm>
            <a:off x="148580" y="4684607"/>
            <a:ext cx="667395" cy="487712"/>
          </a:xfrm>
          <a:prstGeom prst="rect">
            <a:avLst/>
          </a:prstGeom>
        </p:spPr>
      </p:pic>
      <p:pic>
        <p:nvPicPr>
          <p:cNvPr id="5" name="صورة 4">
            <a:extLst>
              <a:ext uri="{FF2B5EF4-FFF2-40B4-BE49-F238E27FC236}">
                <a16:creationId xmlns:a16="http://schemas.microsoft.com/office/drawing/2014/main" id="{11AA3B3B-9EEB-55A7-2840-AF6B4E3E2411}"/>
              </a:ext>
            </a:extLst>
          </p:cNvPr>
          <p:cNvPicPr>
            <a:picLocks noChangeAspect="1"/>
          </p:cNvPicPr>
          <p:nvPr/>
        </p:nvPicPr>
        <p:blipFill>
          <a:blip r:embed="rId5"/>
          <a:stretch>
            <a:fillRect/>
          </a:stretch>
        </p:blipFill>
        <p:spPr>
          <a:xfrm>
            <a:off x="148580" y="15461"/>
            <a:ext cx="814599" cy="898343"/>
          </a:xfrm>
          <a:prstGeom prst="rect">
            <a:avLst/>
          </a:prstGeom>
        </p:spPr>
      </p:pic>
      <p:pic>
        <p:nvPicPr>
          <p:cNvPr id="10" name="صورة 9">
            <a:extLst>
              <a:ext uri="{FF2B5EF4-FFF2-40B4-BE49-F238E27FC236}">
                <a16:creationId xmlns:a16="http://schemas.microsoft.com/office/drawing/2014/main" id="{8D2DA557-1B16-27E2-65DA-1303AFC080B2}"/>
              </a:ext>
            </a:extLst>
          </p:cNvPr>
          <p:cNvPicPr>
            <a:picLocks noChangeAspect="1"/>
          </p:cNvPicPr>
          <p:nvPr/>
        </p:nvPicPr>
        <p:blipFill>
          <a:blip r:embed="rId6"/>
          <a:stretch>
            <a:fillRect/>
          </a:stretch>
        </p:blipFill>
        <p:spPr>
          <a:xfrm>
            <a:off x="4428236" y="1700650"/>
            <a:ext cx="4648567" cy="2372983"/>
          </a:xfrm>
          <a:prstGeom prst="rect">
            <a:avLst/>
          </a:prstGeom>
        </p:spPr>
      </p:pic>
      <p:sp>
        <p:nvSpPr>
          <p:cNvPr id="12" name="مربع نص 11">
            <a:extLst>
              <a:ext uri="{FF2B5EF4-FFF2-40B4-BE49-F238E27FC236}">
                <a16:creationId xmlns:a16="http://schemas.microsoft.com/office/drawing/2014/main" id="{FDBAC120-4425-5857-B7DF-4BCA8A473D3D}"/>
              </a:ext>
            </a:extLst>
          </p:cNvPr>
          <p:cNvSpPr txBox="1"/>
          <p:nvPr/>
        </p:nvSpPr>
        <p:spPr>
          <a:xfrm>
            <a:off x="108149" y="1273105"/>
            <a:ext cx="5227526" cy="584775"/>
          </a:xfrm>
          <a:prstGeom prst="rect">
            <a:avLst/>
          </a:prstGeom>
          <a:noFill/>
        </p:spPr>
        <p:txBody>
          <a:bodyPr wrap="square">
            <a:spAutoFit/>
          </a:bodyPr>
          <a:lstStyle/>
          <a:p>
            <a:pPr marL="285750" indent="-285750">
              <a:buFont typeface="Wingdings" panose="05000000000000000000" pitchFamily="2" charset="2"/>
              <a:buChar char="v"/>
            </a:pPr>
            <a:r>
              <a:rPr lang="fr-FR" sz="1600" b="1" i="1" dirty="0">
                <a:solidFill>
                  <a:srgbClr val="00B050"/>
                </a:solidFill>
                <a:effectLst/>
                <a:latin typeface="Lora" pitchFamily="2" charset="0"/>
              </a:rPr>
              <a:t>Représentation d’un fragment avec l’opérateur alt</a:t>
            </a:r>
            <a:r>
              <a:rPr lang="fr-FR" sz="1600" b="1" dirty="0">
                <a:solidFill>
                  <a:srgbClr val="00B050"/>
                </a:solidFill>
                <a:latin typeface="Lora" pitchFamily="2" charset="0"/>
              </a:rPr>
              <a:t> </a:t>
            </a:r>
            <a:br>
              <a:rPr lang="fr-FR" sz="1600" b="1" dirty="0">
                <a:solidFill>
                  <a:srgbClr val="00B050"/>
                </a:solidFill>
                <a:latin typeface="Lora" pitchFamily="2" charset="0"/>
              </a:rPr>
            </a:br>
            <a:endParaRPr lang="fr-FR" sz="1600" b="1" dirty="0">
              <a:solidFill>
                <a:srgbClr val="00B050"/>
              </a:solidFill>
              <a:latin typeface="Lora" pitchFamily="2" charset="0"/>
            </a:endParaRPr>
          </a:p>
        </p:txBody>
      </p:sp>
      <p:sp>
        <p:nvSpPr>
          <p:cNvPr id="14" name="مربع نص 13">
            <a:extLst>
              <a:ext uri="{FF2B5EF4-FFF2-40B4-BE49-F238E27FC236}">
                <a16:creationId xmlns:a16="http://schemas.microsoft.com/office/drawing/2014/main" id="{B6B94C03-5A31-62E8-FF4C-BC645531EFCA}"/>
              </a:ext>
            </a:extLst>
          </p:cNvPr>
          <p:cNvSpPr txBox="1"/>
          <p:nvPr/>
        </p:nvSpPr>
        <p:spPr>
          <a:xfrm>
            <a:off x="67196" y="1686777"/>
            <a:ext cx="4361039" cy="1477328"/>
          </a:xfrm>
          <a:prstGeom prst="rect">
            <a:avLst/>
          </a:prstGeom>
          <a:noFill/>
        </p:spPr>
        <p:txBody>
          <a:bodyPr wrap="square">
            <a:spAutoFit/>
          </a:bodyPr>
          <a:lstStyle/>
          <a:p>
            <a:pPr marL="285750" indent="-285750">
              <a:buFont typeface="Wingdings" panose="05000000000000000000" pitchFamily="2" charset="2"/>
              <a:buChar char="Ø"/>
            </a:pPr>
            <a:r>
              <a:rPr lang="fr-FR" sz="1800" b="1" i="0" dirty="0">
                <a:solidFill>
                  <a:srgbClr val="565656"/>
                </a:solidFill>
                <a:effectLst/>
                <a:latin typeface="Linux Libertine"/>
              </a:rPr>
              <a:t>L'opérateur </a:t>
            </a:r>
            <a:r>
              <a:rPr lang="fr-FR" sz="1800" b="1" i="1" dirty="0">
                <a:solidFill>
                  <a:srgbClr val="565656"/>
                </a:solidFill>
                <a:effectLst/>
                <a:latin typeface="Linux Libertine"/>
              </a:rPr>
              <a:t>alternative</a:t>
            </a:r>
            <a:r>
              <a:rPr lang="fr-FR" sz="1800" b="1" i="0" dirty="0">
                <a:solidFill>
                  <a:srgbClr val="565656"/>
                </a:solidFill>
                <a:effectLst/>
                <a:latin typeface="Linux Libertine"/>
              </a:rPr>
              <a:t>, ou </a:t>
            </a:r>
            <a:r>
              <a:rPr lang="fr-FR" sz="1800" b="1" i="1" dirty="0">
                <a:solidFill>
                  <a:srgbClr val="565656"/>
                </a:solidFill>
                <a:effectLst/>
                <a:latin typeface="Linux Libertine"/>
              </a:rPr>
              <a:t>alt</a:t>
            </a:r>
            <a:r>
              <a:rPr lang="fr-FR" sz="1800" b="1" i="0" dirty="0">
                <a:solidFill>
                  <a:srgbClr val="565656"/>
                </a:solidFill>
                <a:effectLst/>
                <a:latin typeface="Linux Libertine"/>
              </a:rPr>
              <a:t>, est un opérateur conditionnel possédant plusieurs opérandes séparés par des pointillés.</a:t>
            </a:r>
            <a:r>
              <a:rPr lang="fr-FR" sz="1800" b="1" dirty="0">
                <a:latin typeface="Linux Libertine"/>
              </a:rPr>
              <a:t> </a:t>
            </a:r>
            <a:br>
              <a:rPr lang="fr-FR" sz="1800" b="1" dirty="0"/>
            </a:br>
            <a:endParaRPr lang="fr-FR" sz="1800" b="1" dirty="0"/>
          </a:p>
        </p:txBody>
      </p:sp>
      <p:cxnSp>
        <p:nvCxnSpPr>
          <p:cNvPr id="17" name="رابط مستقيم 16">
            <a:extLst>
              <a:ext uri="{FF2B5EF4-FFF2-40B4-BE49-F238E27FC236}">
                <a16:creationId xmlns:a16="http://schemas.microsoft.com/office/drawing/2014/main" id="{443E9DFC-ABEC-7DF2-B9B6-2102D13041CF}"/>
              </a:ext>
            </a:extLst>
          </p:cNvPr>
          <p:cNvCxnSpPr/>
          <p:nvPr/>
        </p:nvCxnSpPr>
        <p:spPr>
          <a:xfrm>
            <a:off x="1382172" y="1133386"/>
            <a:ext cx="40462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4793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2" name="Google Shape;85;p13">
            <a:extLst>
              <a:ext uri="{FF2B5EF4-FFF2-40B4-BE49-F238E27FC236}">
                <a16:creationId xmlns:a16="http://schemas.microsoft.com/office/drawing/2014/main" id="{59B1FC4C-6A04-C514-F71B-3B861C3F7C40}"/>
              </a:ext>
            </a:extLst>
          </p:cNvPr>
          <p:cNvSpPr/>
          <p:nvPr/>
        </p:nvSpPr>
        <p:spPr>
          <a:xfrm>
            <a:off x="-31173" y="4710663"/>
            <a:ext cx="9170750" cy="435600"/>
          </a:xfrm>
          <a:prstGeom prst="rect">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6" name="صورة 15">
            <a:extLst>
              <a:ext uri="{FF2B5EF4-FFF2-40B4-BE49-F238E27FC236}">
                <a16:creationId xmlns:a16="http://schemas.microsoft.com/office/drawing/2014/main" id="{81189C16-18AC-BDC6-12D4-027010EBBF23}"/>
              </a:ext>
            </a:extLst>
          </p:cNvPr>
          <p:cNvPicPr>
            <a:picLocks noChangeAspect="1"/>
          </p:cNvPicPr>
          <p:nvPr/>
        </p:nvPicPr>
        <p:blipFill>
          <a:blip r:embed="rId3"/>
          <a:stretch>
            <a:fillRect/>
          </a:stretch>
        </p:blipFill>
        <p:spPr>
          <a:xfrm>
            <a:off x="7988101" y="56062"/>
            <a:ext cx="1047750" cy="1047750"/>
          </a:xfrm>
          <a:prstGeom prst="rect">
            <a:avLst/>
          </a:prstGeom>
        </p:spPr>
      </p:pic>
      <p:pic>
        <p:nvPicPr>
          <p:cNvPr id="4" name="صورة 3">
            <a:extLst>
              <a:ext uri="{FF2B5EF4-FFF2-40B4-BE49-F238E27FC236}">
                <a16:creationId xmlns:a16="http://schemas.microsoft.com/office/drawing/2014/main" id="{2E9A66EF-6391-D4D3-3967-F439D5492D2D}"/>
              </a:ext>
            </a:extLst>
          </p:cNvPr>
          <p:cNvPicPr>
            <a:picLocks noChangeAspect="1"/>
          </p:cNvPicPr>
          <p:nvPr/>
        </p:nvPicPr>
        <p:blipFill>
          <a:blip r:embed="rId4"/>
          <a:stretch>
            <a:fillRect/>
          </a:stretch>
        </p:blipFill>
        <p:spPr>
          <a:xfrm>
            <a:off x="148580" y="4684607"/>
            <a:ext cx="667395" cy="487712"/>
          </a:xfrm>
          <a:prstGeom prst="rect">
            <a:avLst/>
          </a:prstGeom>
        </p:spPr>
      </p:pic>
      <p:pic>
        <p:nvPicPr>
          <p:cNvPr id="5" name="صورة 4">
            <a:extLst>
              <a:ext uri="{FF2B5EF4-FFF2-40B4-BE49-F238E27FC236}">
                <a16:creationId xmlns:a16="http://schemas.microsoft.com/office/drawing/2014/main" id="{11AA3B3B-9EEB-55A7-2840-AF6B4E3E2411}"/>
              </a:ext>
            </a:extLst>
          </p:cNvPr>
          <p:cNvPicPr>
            <a:picLocks noChangeAspect="1"/>
          </p:cNvPicPr>
          <p:nvPr/>
        </p:nvPicPr>
        <p:blipFill>
          <a:blip r:embed="rId5"/>
          <a:stretch>
            <a:fillRect/>
          </a:stretch>
        </p:blipFill>
        <p:spPr>
          <a:xfrm>
            <a:off x="148580" y="15461"/>
            <a:ext cx="814599" cy="898343"/>
          </a:xfrm>
          <a:prstGeom prst="rect">
            <a:avLst/>
          </a:prstGeom>
        </p:spPr>
      </p:pic>
      <p:pic>
        <p:nvPicPr>
          <p:cNvPr id="17" name="صورة 16">
            <a:extLst>
              <a:ext uri="{FF2B5EF4-FFF2-40B4-BE49-F238E27FC236}">
                <a16:creationId xmlns:a16="http://schemas.microsoft.com/office/drawing/2014/main" id="{B861FF35-FD26-CFAA-BCDB-223854C115EC}"/>
              </a:ext>
            </a:extLst>
          </p:cNvPr>
          <p:cNvPicPr>
            <a:picLocks noChangeAspect="1"/>
          </p:cNvPicPr>
          <p:nvPr/>
        </p:nvPicPr>
        <p:blipFill>
          <a:blip r:embed="rId6"/>
          <a:stretch>
            <a:fillRect/>
          </a:stretch>
        </p:blipFill>
        <p:spPr>
          <a:xfrm>
            <a:off x="3844892" y="1880811"/>
            <a:ext cx="5294685" cy="2052852"/>
          </a:xfrm>
          <a:prstGeom prst="rect">
            <a:avLst/>
          </a:prstGeom>
        </p:spPr>
      </p:pic>
      <p:sp>
        <p:nvSpPr>
          <p:cNvPr id="19" name="مربع نص 18">
            <a:extLst>
              <a:ext uri="{FF2B5EF4-FFF2-40B4-BE49-F238E27FC236}">
                <a16:creationId xmlns:a16="http://schemas.microsoft.com/office/drawing/2014/main" id="{5F491478-300B-2C9F-8F4B-81A95AE02EE3}"/>
              </a:ext>
            </a:extLst>
          </p:cNvPr>
          <p:cNvSpPr txBox="1"/>
          <p:nvPr/>
        </p:nvSpPr>
        <p:spPr>
          <a:xfrm>
            <a:off x="223279" y="1466030"/>
            <a:ext cx="5342201" cy="584775"/>
          </a:xfrm>
          <a:prstGeom prst="rect">
            <a:avLst/>
          </a:prstGeom>
          <a:noFill/>
        </p:spPr>
        <p:txBody>
          <a:bodyPr wrap="square">
            <a:spAutoFit/>
          </a:bodyPr>
          <a:lstStyle/>
          <a:p>
            <a:pPr marL="285750" indent="-285750">
              <a:buFont typeface="Wingdings" panose="05000000000000000000" pitchFamily="2" charset="2"/>
              <a:buChar char="v"/>
            </a:pPr>
            <a:r>
              <a:rPr lang="fr-FR" sz="1600" b="1" i="1" dirty="0">
                <a:solidFill>
                  <a:srgbClr val="00B050"/>
                </a:solidFill>
                <a:effectLst/>
                <a:latin typeface="Linux Libertine"/>
              </a:rPr>
              <a:t>Représentation d’un fragment avec l’opérateur opt</a:t>
            </a:r>
            <a:r>
              <a:rPr lang="fr-FR" sz="1600" b="1" dirty="0">
                <a:solidFill>
                  <a:srgbClr val="00B050"/>
                </a:solidFill>
                <a:latin typeface="Linux Libertine"/>
              </a:rPr>
              <a:t> </a:t>
            </a:r>
            <a:br>
              <a:rPr lang="fr-FR" sz="1600" b="1" dirty="0">
                <a:solidFill>
                  <a:srgbClr val="00B050"/>
                </a:solidFill>
                <a:latin typeface="Linux Libertine"/>
              </a:rPr>
            </a:br>
            <a:endParaRPr lang="fr-FR" sz="1600" b="1" dirty="0">
              <a:solidFill>
                <a:srgbClr val="00B050"/>
              </a:solidFill>
              <a:latin typeface="Linux Libertine"/>
            </a:endParaRPr>
          </a:p>
        </p:txBody>
      </p:sp>
      <p:sp>
        <p:nvSpPr>
          <p:cNvPr id="24" name="مربع نص 23">
            <a:extLst>
              <a:ext uri="{FF2B5EF4-FFF2-40B4-BE49-F238E27FC236}">
                <a16:creationId xmlns:a16="http://schemas.microsoft.com/office/drawing/2014/main" id="{DBFA9949-A953-FD81-012C-ECE5490C4825}"/>
              </a:ext>
            </a:extLst>
          </p:cNvPr>
          <p:cNvSpPr txBox="1"/>
          <p:nvPr/>
        </p:nvSpPr>
        <p:spPr>
          <a:xfrm>
            <a:off x="119169" y="2135125"/>
            <a:ext cx="3725723" cy="1354217"/>
          </a:xfrm>
          <a:prstGeom prst="rect">
            <a:avLst/>
          </a:prstGeom>
          <a:noFill/>
        </p:spPr>
        <p:txBody>
          <a:bodyPr wrap="square">
            <a:spAutoFit/>
          </a:bodyPr>
          <a:lstStyle/>
          <a:p>
            <a:pPr marL="285750" indent="-285750">
              <a:buFont typeface="Wingdings" panose="05000000000000000000" pitchFamily="2" charset="2"/>
              <a:buChar char="Ø"/>
            </a:pPr>
            <a:r>
              <a:rPr lang="fr-FR" sz="1800" b="1" i="0" dirty="0">
                <a:solidFill>
                  <a:srgbClr val="565656"/>
                </a:solidFill>
                <a:effectLst/>
                <a:latin typeface="Linux Libertine"/>
              </a:rPr>
              <a:t> L'opérateur </a:t>
            </a:r>
            <a:r>
              <a:rPr lang="fr-FR" sz="1800" b="1" i="1" dirty="0">
                <a:solidFill>
                  <a:srgbClr val="565656"/>
                </a:solidFill>
                <a:effectLst/>
                <a:latin typeface="Linux Libertine"/>
              </a:rPr>
              <a:t>option</a:t>
            </a:r>
            <a:r>
              <a:rPr lang="fr-FR" sz="1800" b="1" i="0" dirty="0">
                <a:solidFill>
                  <a:srgbClr val="565656"/>
                </a:solidFill>
                <a:effectLst/>
                <a:latin typeface="Linux Libertine"/>
              </a:rPr>
              <a:t>, ou </a:t>
            </a:r>
            <a:r>
              <a:rPr lang="fr-FR" sz="1800" b="1" i="1" dirty="0">
                <a:solidFill>
                  <a:schemeClr val="tx1">
                    <a:lumMod val="95000"/>
                    <a:lumOff val="5000"/>
                  </a:schemeClr>
                </a:solidFill>
                <a:effectLst/>
                <a:latin typeface="Linux Libertine"/>
              </a:rPr>
              <a:t>opt</a:t>
            </a:r>
            <a:r>
              <a:rPr lang="fr-FR" sz="1800" b="1" i="0" dirty="0">
                <a:solidFill>
                  <a:srgbClr val="565656"/>
                </a:solidFill>
                <a:effectLst/>
                <a:latin typeface="Linux Libertine"/>
              </a:rPr>
              <a:t>, comporte une opérande et une condition de garde associée.</a:t>
            </a:r>
            <a:br>
              <a:rPr lang="fr-FR" sz="1400" b="0" i="0" dirty="0">
                <a:solidFill>
                  <a:srgbClr val="565656"/>
                </a:solidFill>
                <a:effectLst/>
                <a:latin typeface="Linux Libertine"/>
              </a:rPr>
            </a:br>
            <a:br>
              <a:rPr lang="fr-FR" dirty="0"/>
            </a:br>
            <a:endParaRPr lang="fr-FR" dirty="0"/>
          </a:p>
        </p:txBody>
      </p:sp>
      <p:cxnSp>
        <p:nvCxnSpPr>
          <p:cNvPr id="25" name="رابط مستقيم 24">
            <a:extLst>
              <a:ext uri="{FF2B5EF4-FFF2-40B4-BE49-F238E27FC236}">
                <a16:creationId xmlns:a16="http://schemas.microsoft.com/office/drawing/2014/main" id="{BDCE090A-13DD-DA0F-8A77-81639678DE85}"/>
              </a:ext>
            </a:extLst>
          </p:cNvPr>
          <p:cNvCxnSpPr/>
          <p:nvPr/>
        </p:nvCxnSpPr>
        <p:spPr>
          <a:xfrm>
            <a:off x="1382172" y="1133386"/>
            <a:ext cx="40462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07254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2" name="Google Shape;85;p13">
            <a:extLst>
              <a:ext uri="{FF2B5EF4-FFF2-40B4-BE49-F238E27FC236}">
                <a16:creationId xmlns:a16="http://schemas.microsoft.com/office/drawing/2014/main" id="{59B1FC4C-6A04-C514-F71B-3B861C3F7C40}"/>
              </a:ext>
            </a:extLst>
          </p:cNvPr>
          <p:cNvSpPr/>
          <p:nvPr/>
        </p:nvSpPr>
        <p:spPr>
          <a:xfrm>
            <a:off x="-31173" y="4710663"/>
            <a:ext cx="9170750" cy="435600"/>
          </a:xfrm>
          <a:prstGeom prst="rect">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6" name="صورة 15">
            <a:extLst>
              <a:ext uri="{FF2B5EF4-FFF2-40B4-BE49-F238E27FC236}">
                <a16:creationId xmlns:a16="http://schemas.microsoft.com/office/drawing/2014/main" id="{81189C16-18AC-BDC6-12D4-027010EBBF23}"/>
              </a:ext>
            </a:extLst>
          </p:cNvPr>
          <p:cNvPicPr>
            <a:picLocks noChangeAspect="1"/>
          </p:cNvPicPr>
          <p:nvPr/>
        </p:nvPicPr>
        <p:blipFill>
          <a:blip r:embed="rId3"/>
          <a:stretch>
            <a:fillRect/>
          </a:stretch>
        </p:blipFill>
        <p:spPr>
          <a:xfrm>
            <a:off x="7988101" y="56062"/>
            <a:ext cx="1047750" cy="1047750"/>
          </a:xfrm>
          <a:prstGeom prst="rect">
            <a:avLst/>
          </a:prstGeom>
        </p:spPr>
      </p:pic>
      <p:pic>
        <p:nvPicPr>
          <p:cNvPr id="4" name="صورة 3">
            <a:extLst>
              <a:ext uri="{FF2B5EF4-FFF2-40B4-BE49-F238E27FC236}">
                <a16:creationId xmlns:a16="http://schemas.microsoft.com/office/drawing/2014/main" id="{2E9A66EF-6391-D4D3-3967-F439D5492D2D}"/>
              </a:ext>
            </a:extLst>
          </p:cNvPr>
          <p:cNvPicPr>
            <a:picLocks noChangeAspect="1"/>
          </p:cNvPicPr>
          <p:nvPr/>
        </p:nvPicPr>
        <p:blipFill>
          <a:blip r:embed="rId4"/>
          <a:stretch>
            <a:fillRect/>
          </a:stretch>
        </p:blipFill>
        <p:spPr>
          <a:xfrm>
            <a:off x="148580" y="4684607"/>
            <a:ext cx="667395" cy="487712"/>
          </a:xfrm>
          <a:prstGeom prst="rect">
            <a:avLst/>
          </a:prstGeom>
        </p:spPr>
      </p:pic>
      <p:pic>
        <p:nvPicPr>
          <p:cNvPr id="5" name="صورة 4">
            <a:extLst>
              <a:ext uri="{FF2B5EF4-FFF2-40B4-BE49-F238E27FC236}">
                <a16:creationId xmlns:a16="http://schemas.microsoft.com/office/drawing/2014/main" id="{11AA3B3B-9EEB-55A7-2840-AF6B4E3E2411}"/>
              </a:ext>
            </a:extLst>
          </p:cNvPr>
          <p:cNvPicPr>
            <a:picLocks noChangeAspect="1"/>
          </p:cNvPicPr>
          <p:nvPr/>
        </p:nvPicPr>
        <p:blipFill>
          <a:blip r:embed="rId5"/>
          <a:stretch>
            <a:fillRect/>
          </a:stretch>
        </p:blipFill>
        <p:spPr>
          <a:xfrm>
            <a:off x="148580" y="15461"/>
            <a:ext cx="814599" cy="898343"/>
          </a:xfrm>
          <a:prstGeom prst="rect">
            <a:avLst/>
          </a:prstGeom>
        </p:spPr>
      </p:pic>
      <p:sp>
        <p:nvSpPr>
          <p:cNvPr id="7" name="مربع نص 6">
            <a:extLst>
              <a:ext uri="{FF2B5EF4-FFF2-40B4-BE49-F238E27FC236}">
                <a16:creationId xmlns:a16="http://schemas.microsoft.com/office/drawing/2014/main" id="{88A6FC7C-BE02-147E-6554-FD3759879961}"/>
              </a:ext>
            </a:extLst>
          </p:cNvPr>
          <p:cNvSpPr txBox="1"/>
          <p:nvPr/>
        </p:nvSpPr>
        <p:spPr>
          <a:xfrm>
            <a:off x="148579" y="1312710"/>
            <a:ext cx="5699561" cy="338554"/>
          </a:xfrm>
          <a:prstGeom prst="rect">
            <a:avLst/>
          </a:prstGeom>
          <a:noFill/>
        </p:spPr>
        <p:txBody>
          <a:bodyPr wrap="square">
            <a:spAutoFit/>
          </a:bodyPr>
          <a:lstStyle/>
          <a:p>
            <a:pPr marL="285750" indent="-285750">
              <a:buFont typeface="Wingdings" panose="05000000000000000000" pitchFamily="2" charset="2"/>
              <a:buChar char="v"/>
            </a:pPr>
            <a:r>
              <a:rPr lang="fr-FR" sz="1600" b="1" i="1" dirty="0">
                <a:solidFill>
                  <a:srgbClr val="00B050"/>
                </a:solidFill>
                <a:effectLst/>
                <a:latin typeface="Lora" pitchFamily="2" charset="0"/>
              </a:rPr>
              <a:t>Représentation d’un fragment avec l’opérateur </a:t>
            </a:r>
            <a:r>
              <a:rPr lang="fr-FR" sz="1600" b="1" i="1" dirty="0">
                <a:solidFill>
                  <a:srgbClr val="00B050"/>
                </a:solidFill>
                <a:latin typeface="Lora" pitchFamily="2" charset="0"/>
              </a:rPr>
              <a:t>ref</a:t>
            </a:r>
            <a:endParaRPr lang="fr-FR" sz="1600" dirty="0">
              <a:solidFill>
                <a:srgbClr val="00B050"/>
              </a:solidFill>
              <a:latin typeface="Lora" pitchFamily="2" charset="0"/>
            </a:endParaRPr>
          </a:p>
        </p:txBody>
      </p:sp>
      <p:cxnSp>
        <p:nvCxnSpPr>
          <p:cNvPr id="9" name="رابط مستقيم 8">
            <a:extLst>
              <a:ext uri="{FF2B5EF4-FFF2-40B4-BE49-F238E27FC236}">
                <a16:creationId xmlns:a16="http://schemas.microsoft.com/office/drawing/2014/main" id="{6EB5F8F3-CEEB-503F-1AEB-12332BB9E32C}"/>
              </a:ext>
            </a:extLst>
          </p:cNvPr>
          <p:cNvCxnSpPr/>
          <p:nvPr/>
        </p:nvCxnSpPr>
        <p:spPr>
          <a:xfrm>
            <a:off x="1382172" y="1133386"/>
            <a:ext cx="40462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04D190E9-4C61-4A54-1037-A1E01960BA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5330" y="1658243"/>
            <a:ext cx="2562690" cy="2551922"/>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2C022F08-D5A5-321A-B27A-AA0340C4BC3B}"/>
              </a:ext>
            </a:extLst>
          </p:cNvPr>
          <p:cNvSpPr>
            <a:spLocks noChangeArrowheads="1"/>
          </p:cNvSpPr>
          <p:nvPr/>
        </p:nvSpPr>
        <p:spPr bwMode="auto">
          <a:xfrm>
            <a:off x="425980" y="1735295"/>
            <a:ext cx="5144758" cy="1477328"/>
          </a:xfrm>
          <a:custGeom>
            <a:avLst/>
            <a:gdLst>
              <a:gd name="connsiteX0" fmla="*/ 0 w 5144758"/>
              <a:gd name="connsiteY0" fmla="*/ 0 h 1477328"/>
              <a:gd name="connsiteX1" fmla="*/ 5144758 w 5144758"/>
              <a:gd name="connsiteY1" fmla="*/ 0 h 1477328"/>
              <a:gd name="connsiteX2" fmla="*/ 5144758 w 5144758"/>
              <a:gd name="connsiteY2" fmla="*/ 1477328 h 1477328"/>
              <a:gd name="connsiteX3" fmla="*/ 0 w 5144758"/>
              <a:gd name="connsiteY3" fmla="*/ 1477328 h 1477328"/>
              <a:gd name="connsiteX4" fmla="*/ 0 w 5144758"/>
              <a:gd name="connsiteY4" fmla="*/ 0 h 1477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4758" h="1477328" extrusionOk="0">
                <a:moveTo>
                  <a:pt x="0" y="0"/>
                </a:moveTo>
                <a:cubicBezTo>
                  <a:pt x="1997698" y="118717"/>
                  <a:pt x="4407928" y="44574"/>
                  <a:pt x="5144758" y="0"/>
                </a:cubicBezTo>
                <a:cubicBezTo>
                  <a:pt x="5276122" y="468393"/>
                  <a:pt x="5132355" y="1132368"/>
                  <a:pt x="5144758" y="1477328"/>
                </a:cubicBezTo>
                <a:cubicBezTo>
                  <a:pt x="3544197" y="1553016"/>
                  <a:pt x="975955" y="1322216"/>
                  <a:pt x="0" y="1477328"/>
                </a:cubicBezTo>
                <a:cubicBezTo>
                  <a:pt x="57474" y="1055613"/>
                  <a:pt x="11745" y="222830"/>
                  <a:pt x="0" y="0"/>
                </a:cubicBezTo>
                <a:close/>
              </a:path>
            </a:pathLst>
          </a:custGeom>
          <a:noFill/>
          <a:ln w="9525">
            <a:noFill/>
            <a:miter lim="800000"/>
            <a:headEnd/>
            <a:tailEnd/>
            <a:extLst>
              <a:ext uri="{C807C97D-BFC1-408E-A445-0C87EB9F89A2}">
                <ask:lineSketchStyleProps xmlns:ask="http://schemas.microsoft.com/office/drawing/2018/sketchyshapes" sd="1363935399">
                  <a:prstGeom prst="rect">
                    <a:avLst/>
                  </a:prstGeom>
                  <ask:type>
                    <ask:lineSketchCurved/>
                  </ask:type>
                </ask:lineSketchStyleProps>
              </a:ext>
            </a:extLst>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1800" b="1" i="0" u="none" strike="noStrike" cap="none" normalizeH="0" baseline="0" dirty="0">
                <a:ln>
                  <a:noFill/>
                </a:ln>
                <a:solidFill>
                  <a:schemeClr val="bg2">
                    <a:lumMod val="75000"/>
                  </a:schemeClr>
                </a:solidFill>
                <a:effectLst/>
                <a:latin typeface="Linux Libertine"/>
              </a:rPr>
              <a:t>Un fragment ref permet d’indiquer la réutilisation d’un diagramme de séquences défini par ailleurs.</a:t>
            </a:r>
            <a:r>
              <a:rPr lang="fr-FR" altLang="fr-FR" sz="1800" b="1" dirty="0">
                <a:solidFill>
                  <a:schemeClr val="bg2">
                    <a:lumMod val="75000"/>
                  </a:schemeClr>
                </a:solidFill>
                <a:latin typeface="Linux Libertine"/>
              </a:rPr>
              <a:t> </a:t>
            </a:r>
            <a:r>
              <a:rPr kumimoji="0" lang="fr-FR" altLang="fr-FR" sz="1800" b="1" i="0" u="none" strike="noStrike" cap="none" normalizeH="0" baseline="0" dirty="0">
                <a:ln>
                  <a:noFill/>
                </a:ln>
                <a:solidFill>
                  <a:schemeClr val="bg2">
                    <a:lumMod val="75000"/>
                  </a:schemeClr>
                </a:solidFill>
                <a:effectLst/>
                <a:latin typeface="Linux Libertine"/>
              </a:rPr>
              <a:t>En supposant qu’il existe un diagramme intitulé Authentification et un autre Paiement .</a:t>
            </a:r>
          </a:p>
        </p:txBody>
      </p:sp>
    </p:spTree>
    <p:extLst>
      <p:ext uri="{BB962C8B-B14F-4D97-AF65-F5344CB8AC3E}">
        <p14:creationId xmlns:p14="http://schemas.microsoft.com/office/powerpoint/2010/main" val="305769196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2" name="Google Shape;85;p13">
            <a:extLst>
              <a:ext uri="{FF2B5EF4-FFF2-40B4-BE49-F238E27FC236}">
                <a16:creationId xmlns:a16="http://schemas.microsoft.com/office/drawing/2014/main" id="{59B1FC4C-6A04-C514-F71B-3B861C3F7C40}"/>
              </a:ext>
            </a:extLst>
          </p:cNvPr>
          <p:cNvSpPr/>
          <p:nvPr/>
        </p:nvSpPr>
        <p:spPr>
          <a:xfrm>
            <a:off x="-31173" y="4710663"/>
            <a:ext cx="9170750" cy="435600"/>
          </a:xfrm>
          <a:prstGeom prst="rect">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6" name="صورة 15">
            <a:extLst>
              <a:ext uri="{FF2B5EF4-FFF2-40B4-BE49-F238E27FC236}">
                <a16:creationId xmlns:a16="http://schemas.microsoft.com/office/drawing/2014/main" id="{81189C16-18AC-BDC6-12D4-027010EBBF23}"/>
              </a:ext>
            </a:extLst>
          </p:cNvPr>
          <p:cNvPicPr>
            <a:picLocks noChangeAspect="1"/>
          </p:cNvPicPr>
          <p:nvPr/>
        </p:nvPicPr>
        <p:blipFill>
          <a:blip r:embed="rId3"/>
          <a:stretch>
            <a:fillRect/>
          </a:stretch>
        </p:blipFill>
        <p:spPr>
          <a:xfrm>
            <a:off x="7988101" y="56062"/>
            <a:ext cx="1047750" cy="1047750"/>
          </a:xfrm>
          <a:prstGeom prst="rect">
            <a:avLst/>
          </a:prstGeom>
        </p:spPr>
      </p:pic>
      <p:pic>
        <p:nvPicPr>
          <p:cNvPr id="4" name="صورة 3">
            <a:extLst>
              <a:ext uri="{FF2B5EF4-FFF2-40B4-BE49-F238E27FC236}">
                <a16:creationId xmlns:a16="http://schemas.microsoft.com/office/drawing/2014/main" id="{2E9A66EF-6391-D4D3-3967-F439D5492D2D}"/>
              </a:ext>
            </a:extLst>
          </p:cNvPr>
          <p:cNvPicPr>
            <a:picLocks noChangeAspect="1"/>
          </p:cNvPicPr>
          <p:nvPr/>
        </p:nvPicPr>
        <p:blipFill>
          <a:blip r:embed="rId4"/>
          <a:stretch>
            <a:fillRect/>
          </a:stretch>
        </p:blipFill>
        <p:spPr>
          <a:xfrm>
            <a:off x="148580" y="4684607"/>
            <a:ext cx="667395" cy="487712"/>
          </a:xfrm>
          <a:prstGeom prst="rect">
            <a:avLst/>
          </a:prstGeom>
        </p:spPr>
      </p:pic>
      <p:pic>
        <p:nvPicPr>
          <p:cNvPr id="5" name="صورة 4">
            <a:extLst>
              <a:ext uri="{FF2B5EF4-FFF2-40B4-BE49-F238E27FC236}">
                <a16:creationId xmlns:a16="http://schemas.microsoft.com/office/drawing/2014/main" id="{11AA3B3B-9EEB-55A7-2840-AF6B4E3E2411}"/>
              </a:ext>
            </a:extLst>
          </p:cNvPr>
          <p:cNvPicPr>
            <a:picLocks noChangeAspect="1"/>
          </p:cNvPicPr>
          <p:nvPr/>
        </p:nvPicPr>
        <p:blipFill>
          <a:blip r:embed="rId5"/>
          <a:stretch>
            <a:fillRect/>
          </a:stretch>
        </p:blipFill>
        <p:spPr>
          <a:xfrm>
            <a:off x="148580" y="15461"/>
            <a:ext cx="814599" cy="898343"/>
          </a:xfrm>
          <a:prstGeom prst="rect">
            <a:avLst/>
          </a:prstGeom>
        </p:spPr>
      </p:pic>
      <p:pic>
        <p:nvPicPr>
          <p:cNvPr id="15" name="صورة 14">
            <a:extLst>
              <a:ext uri="{FF2B5EF4-FFF2-40B4-BE49-F238E27FC236}">
                <a16:creationId xmlns:a16="http://schemas.microsoft.com/office/drawing/2014/main" id="{4369CF7A-6D47-E0D3-8F13-7F9B9572AA16}"/>
              </a:ext>
            </a:extLst>
          </p:cNvPr>
          <p:cNvPicPr>
            <a:picLocks noChangeAspect="1"/>
          </p:cNvPicPr>
          <p:nvPr/>
        </p:nvPicPr>
        <p:blipFill>
          <a:blip r:embed="rId6"/>
          <a:stretch>
            <a:fillRect/>
          </a:stretch>
        </p:blipFill>
        <p:spPr>
          <a:xfrm>
            <a:off x="4474997" y="1981562"/>
            <a:ext cx="4638014" cy="2021474"/>
          </a:xfrm>
          <a:prstGeom prst="rect">
            <a:avLst/>
          </a:prstGeom>
        </p:spPr>
      </p:pic>
      <p:sp>
        <p:nvSpPr>
          <p:cNvPr id="19" name="مربع نص 18">
            <a:extLst>
              <a:ext uri="{FF2B5EF4-FFF2-40B4-BE49-F238E27FC236}">
                <a16:creationId xmlns:a16="http://schemas.microsoft.com/office/drawing/2014/main" id="{5F491478-300B-2C9F-8F4B-81A95AE02EE3}"/>
              </a:ext>
            </a:extLst>
          </p:cNvPr>
          <p:cNvSpPr txBox="1"/>
          <p:nvPr/>
        </p:nvSpPr>
        <p:spPr>
          <a:xfrm>
            <a:off x="148580" y="1421814"/>
            <a:ext cx="5421142" cy="584775"/>
          </a:xfrm>
          <a:prstGeom prst="rect">
            <a:avLst/>
          </a:prstGeom>
          <a:noFill/>
        </p:spPr>
        <p:txBody>
          <a:bodyPr wrap="square">
            <a:spAutoFit/>
          </a:bodyPr>
          <a:lstStyle/>
          <a:p>
            <a:pPr marL="285750" indent="-285750">
              <a:buFont typeface="Wingdings" panose="05000000000000000000" pitchFamily="2" charset="2"/>
              <a:buChar char="v"/>
            </a:pPr>
            <a:r>
              <a:rPr lang="fr-FR" sz="1600" b="1" i="1" dirty="0">
                <a:solidFill>
                  <a:srgbClr val="00B050"/>
                </a:solidFill>
                <a:effectLst/>
                <a:latin typeface="Lora" pitchFamily="2" charset="0"/>
              </a:rPr>
              <a:t>Représentation d’un fragment avec l’opérateur loop</a:t>
            </a:r>
            <a:r>
              <a:rPr lang="fr-FR" sz="1600" dirty="0">
                <a:solidFill>
                  <a:srgbClr val="00B050"/>
                </a:solidFill>
                <a:latin typeface="Lora" pitchFamily="2" charset="0"/>
              </a:rPr>
              <a:t> </a:t>
            </a:r>
            <a:br>
              <a:rPr lang="fr-FR" sz="1600" dirty="0">
                <a:solidFill>
                  <a:srgbClr val="00B050"/>
                </a:solidFill>
                <a:latin typeface="Lora" pitchFamily="2" charset="0"/>
              </a:rPr>
            </a:br>
            <a:endParaRPr lang="fr-FR" sz="1600" dirty="0">
              <a:solidFill>
                <a:srgbClr val="00B050"/>
              </a:solidFill>
              <a:latin typeface="Lora" pitchFamily="2" charset="0"/>
            </a:endParaRPr>
          </a:p>
        </p:txBody>
      </p:sp>
      <p:sp>
        <p:nvSpPr>
          <p:cNvPr id="6" name="مربع نص 5">
            <a:extLst>
              <a:ext uri="{FF2B5EF4-FFF2-40B4-BE49-F238E27FC236}">
                <a16:creationId xmlns:a16="http://schemas.microsoft.com/office/drawing/2014/main" id="{A783FDF5-65D8-DEA6-19F2-4A265E567186}"/>
              </a:ext>
            </a:extLst>
          </p:cNvPr>
          <p:cNvSpPr txBox="1"/>
          <p:nvPr/>
        </p:nvSpPr>
        <p:spPr>
          <a:xfrm>
            <a:off x="-31173" y="1981562"/>
            <a:ext cx="4416804" cy="1415772"/>
          </a:xfrm>
          <a:prstGeom prst="rect">
            <a:avLst/>
          </a:prstGeom>
          <a:noFill/>
        </p:spPr>
        <p:txBody>
          <a:bodyPr wrap="square">
            <a:spAutoFit/>
          </a:bodyPr>
          <a:lstStyle/>
          <a:p>
            <a:pPr marL="285750" indent="-285750">
              <a:buFont typeface="Wingdings" panose="05000000000000000000" pitchFamily="2" charset="2"/>
              <a:buChar char="Ø"/>
            </a:pPr>
            <a:r>
              <a:rPr lang="fr-FR" sz="1800" b="1" i="0" dirty="0">
                <a:solidFill>
                  <a:srgbClr val="565656"/>
                </a:solidFill>
                <a:effectLst/>
                <a:latin typeface="Linux Libertine"/>
              </a:rPr>
              <a:t>L’opérateur de boucle (</a:t>
            </a:r>
            <a:r>
              <a:rPr lang="fr-FR" sz="1800" b="1" i="1" dirty="0">
                <a:solidFill>
                  <a:schemeClr val="tx1">
                    <a:lumMod val="95000"/>
                    <a:lumOff val="5000"/>
                  </a:schemeClr>
                </a:solidFill>
                <a:effectLst/>
                <a:latin typeface="Linux Libertine"/>
              </a:rPr>
              <a:t>loop</a:t>
            </a:r>
            <a:r>
              <a:rPr lang="fr-FR" sz="1800" b="1" i="0" dirty="0">
                <a:solidFill>
                  <a:srgbClr val="565656"/>
                </a:solidFill>
                <a:effectLst/>
                <a:latin typeface="Linux Libertine"/>
              </a:rPr>
              <a:t>) exécute la séquence contenue dans le fragment tant que la garde qui lui est associée est vraie.</a:t>
            </a:r>
            <a:r>
              <a:rPr lang="fr-FR" sz="1800" b="1" dirty="0">
                <a:latin typeface="Linux Libertine"/>
              </a:rPr>
              <a:t> </a:t>
            </a:r>
            <a:br>
              <a:rPr lang="fr-FR" dirty="0">
                <a:latin typeface="Linux Libertine"/>
              </a:rPr>
            </a:br>
            <a:endParaRPr lang="fr-FR" dirty="0">
              <a:latin typeface="Linux Libertine"/>
            </a:endParaRPr>
          </a:p>
        </p:txBody>
      </p:sp>
      <p:cxnSp>
        <p:nvCxnSpPr>
          <p:cNvPr id="8" name="رابط مستقيم 7">
            <a:extLst>
              <a:ext uri="{FF2B5EF4-FFF2-40B4-BE49-F238E27FC236}">
                <a16:creationId xmlns:a16="http://schemas.microsoft.com/office/drawing/2014/main" id="{7D110BD3-D2A7-484E-9A82-5CFB24B6BB7E}"/>
              </a:ext>
            </a:extLst>
          </p:cNvPr>
          <p:cNvCxnSpPr/>
          <p:nvPr/>
        </p:nvCxnSpPr>
        <p:spPr>
          <a:xfrm>
            <a:off x="1382172" y="1133386"/>
            <a:ext cx="40462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95746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2" name="Google Shape;85;p13">
            <a:extLst>
              <a:ext uri="{FF2B5EF4-FFF2-40B4-BE49-F238E27FC236}">
                <a16:creationId xmlns:a16="http://schemas.microsoft.com/office/drawing/2014/main" id="{59B1FC4C-6A04-C514-F71B-3B861C3F7C40}"/>
              </a:ext>
            </a:extLst>
          </p:cNvPr>
          <p:cNvSpPr/>
          <p:nvPr/>
        </p:nvSpPr>
        <p:spPr>
          <a:xfrm>
            <a:off x="-31173" y="4710663"/>
            <a:ext cx="9170750" cy="435600"/>
          </a:xfrm>
          <a:prstGeom prst="rect">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6" name="صورة 15">
            <a:extLst>
              <a:ext uri="{FF2B5EF4-FFF2-40B4-BE49-F238E27FC236}">
                <a16:creationId xmlns:a16="http://schemas.microsoft.com/office/drawing/2014/main" id="{81189C16-18AC-BDC6-12D4-027010EBBF23}"/>
              </a:ext>
            </a:extLst>
          </p:cNvPr>
          <p:cNvPicPr>
            <a:picLocks noChangeAspect="1"/>
          </p:cNvPicPr>
          <p:nvPr/>
        </p:nvPicPr>
        <p:blipFill>
          <a:blip r:embed="rId3"/>
          <a:stretch>
            <a:fillRect/>
          </a:stretch>
        </p:blipFill>
        <p:spPr>
          <a:xfrm>
            <a:off x="7988101" y="56062"/>
            <a:ext cx="1047750" cy="1047750"/>
          </a:xfrm>
          <a:prstGeom prst="rect">
            <a:avLst/>
          </a:prstGeom>
        </p:spPr>
      </p:pic>
      <p:pic>
        <p:nvPicPr>
          <p:cNvPr id="4" name="صورة 3">
            <a:extLst>
              <a:ext uri="{FF2B5EF4-FFF2-40B4-BE49-F238E27FC236}">
                <a16:creationId xmlns:a16="http://schemas.microsoft.com/office/drawing/2014/main" id="{2E9A66EF-6391-D4D3-3967-F439D5492D2D}"/>
              </a:ext>
            </a:extLst>
          </p:cNvPr>
          <p:cNvPicPr>
            <a:picLocks noChangeAspect="1"/>
          </p:cNvPicPr>
          <p:nvPr/>
        </p:nvPicPr>
        <p:blipFill>
          <a:blip r:embed="rId4"/>
          <a:stretch>
            <a:fillRect/>
          </a:stretch>
        </p:blipFill>
        <p:spPr>
          <a:xfrm>
            <a:off x="148580" y="4684607"/>
            <a:ext cx="667395" cy="487712"/>
          </a:xfrm>
          <a:prstGeom prst="rect">
            <a:avLst/>
          </a:prstGeom>
        </p:spPr>
      </p:pic>
      <p:pic>
        <p:nvPicPr>
          <p:cNvPr id="5" name="صورة 4">
            <a:extLst>
              <a:ext uri="{FF2B5EF4-FFF2-40B4-BE49-F238E27FC236}">
                <a16:creationId xmlns:a16="http://schemas.microsoft.com/office/drawing/2014/main" id="{11AA3B3B-9EEB-55A7-2840-AF6B4E3E2411}"/>
              </a:ext>
            </a:extLst>
          </p:cNvPr>
          <p:cNvPicPr>
            <a:picLocks noChangeAspect="1"/>
          </p:cNvPicPr>
          <p:nvPr/>
        </p:nvPicPr>
        <p:blipFill>
          <a:blip r:embed="rId5"/>
          <a:stretch>
            <a:fillRect/>
          </a:stretch>
        </p:blipFill>
        <p:spPr>
          <a:xfrm>
            <a:off x="148580" y="15461"/>
            <a:ext cx="814599" cy="898343"/>
          </a:xfrm>
          <a:prstGeom prst="rect">
            <a:avLst/>
          </a:prstGeom>
        </p:spPr>
      </p:pic>
      <p:pic>
        <p:nvPicPr>
          <p:cNvPr id="14" name="صورة 13">
            <a:extLst>
              <a:ext uri="{FF2B5EF4-FFF2-40B4-BE49-F238E27FC236}">
                <a16:creationId xmlns:a16="http://schemas.microsoft.com/office/drawing/2014/main" id="{2F8EE844-0B41-BD79-4587-D9EA2945A28E}"/>
              </a:ext>
            </a:extLst>
          </p:cNvPr>
          <p:cNvPicPr>
            <a:picLocks noChangeAspect="1"/>
          </p:cNvPicPr>
          <p:nvPr/>
        </p:nvPicPr>
        <p:blipFill>
          <a:blip r:embed="rId6"/>
          <a:stretch>
            <a:fillRect/>
          </a:stretch>
        </p:blipFill>
        <p:spPr>
          <a:xfrm>
            <a:off x="3016051" y="2705586"/>
            <a:ext cx="6019800" cy="1962150"/>
          </a:xfrm>
          <a:prstGeom prst="rect">
            <a:avLst/>
          </a:prstGeom>
        </p:spPr>
      </p:pic>
      <p:sp>
        <p:nvSpPr>
          <p:cNvPr id="17" name="مربع نص 16">
            <a:extLst>
              <a:ext uri="{FF2B5EF4-FFF2-40B4-BE49-F238E27FC236}">
                <a16:creationId xmlns:a16="http://schemas.microsoft.com/office/drawing/2014/main" id="{90F0D462-77D2-7583-119F-43F8453C1659}"/>
              </a:ext>
            </a:extLst>
          </p:cNvPr>
          <p:cNvSpPr txBox="1"/>
          <p:nvPr/>
        </p:nvSpPr>
        <p:spPr>
          <a:xfrm>
            <a:off x="31416" y="1396913"/>
            <a:ext cx="5421142" cy="584775"/>
          </a:xfrm>
          <a:prstGeom prst="rect">
            <a:avLst/>
          </a:prstGeom>
          <a:noFill/>
        </p:spPr>
        <p:txBody>
          <a:bodyPr wrap="square">
            <a:spAutoFit/>
          </a:bodyPr>
          <a:lstStyle/>
          <a:p>
            <a:pPr marL="285750" indent="-285750">
              <a:buFont typeface="Wingdings" panose="05000000000000000000" pitchFamily="2" charset="2"/>
              <a:buChar char="v"/>
            </a:pPr>
            <a:r>
              <a:rPr lang="fr-FR" sz="1600" b="1" i="1" dirty="0">
                <a:solidFill>
                  <a:srgbClr val="00B050"/>
                </a:solidFill>
                <a:effectLst/>
                <a:latin typeface="Lora" pitchFamily="2" charset="0"/>
              </a:rPr>
              <a:t>Représentation d’un fragment avec l’opérateur par</a:t>
            </a:r>
            <a:r>
              <a:rPr lang="fr-FR" sz="1600" dirty="0">
                <a:solidFill>
                  <a:srgbClr val="00B050"/>
                </a:solidFill>
                <a:latin typeface="Lora" pitchFamily="2" charset="0"/>
              </a:rPr>
              <a:t> </a:t>
            </a:r>
            <a:br>
              <a:rPr lang="fr-FR" sz="1600" dirty="0">
                <a:solidFill>
                  <a:srgbClr val="00B050"/>
                </a:solidFill>
                <a:latin typeface="Lora" pitchFamily="2" charset="0"/>
              </a:rPr>
            </a:br>
            <a:endParaRPr lang="fr-FR" sz="1600" dirty="0">
              <a:solidFill>
                <a:srgbClr val="00B050"/>
              </a:solidFill>
              <a:latin typeface="Lora" pitchFamily="2" charset="0"/>
            </a:endParaRPr>
          </a:p>
        </p:txBody>
      </p:sp>
      <p:sp>
        <p:nvSpPr>
          <p:cNvPr id="18" name="مربع نص 17">
            <a:extLst>
              <a:ext uri="{FF2B5EF4-FFF2-40B4-BE49-F238E27FC236}">
                <a16:creationId xmlns:a16="http://schemas.microsoft.com/office/drawing/2014/main" id="{35B77B95-8224-D807-9B22-B0175D0E662D}"/>
              </a:ext>
            </a:extLst>
          </p:cNvPr>
          <p:cNvSpPr txBox="1"/>
          <p:nvPr/>
        </p:nvSpPr>
        <p:spPr>
          <a:xfrm>
            <a:off x="0" y="1737686"/>
            <a:ext cx="7707086" cy="1292662"/>
          </a:xfrm>
          <a:prstGeom prst="rect">
            <a:avLst/>
          </a:prstGeom>
          <a:noFill/>
        </p:spPr>
        <p:txBody>
          <a:bodyPr wrap="square">
            <a:spAutoFit/>
          </a:bodyPr>
          <a:lstStyle/>
          <a:p>
            <a:pPr marL="285750" indent="-285750">
              <a:buFont typeface="Wingdings" panose="05000000000000000000" pitchFamily="2" charset="2"/>
              <a:buChar char="Ø"/>
            </a:pPr>
            <a:r>
              <a:rPr lang="fr-FR" sz="1600" b="1" i="0" dirty="0">
                <a:solidFill>
                  <a:srgbClr val="565656"/>
                </a:solidFill>
                <a:effectLst/>
                <a:latin typeface="Linux Libertine"/>
              </a:rPr>
              <a:t>Un fragment d’interaction avec l’opérateur de traitements parallèles (</a:t>
            </a:r>
            <a:r>
              <a:rPr lang="fr-FR" sz="1600" b="1" i="1" dirty="0">
                <a:solidFill>
                  <a:schemeClr val="tx1">
                    <a:lumMod val="95000"/>
                    <a:lumOff val="5000"/>
                  </a:schemeClr>
                </a:solidFill>
                <a:effectLst/>
                <a:latin typeface="Linux Libertine"/>
              </a:rPr>
              <a:t>par</a:t>
            </a:r>
            <a:r>
              <a:rPr lang="fr-FR" sz="1600" b="1" i="0" dirty="0">
                <a:solidFill>
                  <a:srgbClr val="565656"/>
                </a:solidFill>
                <a:effectLst/>
                <a:latin typeface="Linux Libertine"/>
              </a:rPr>
              <a:t>) contient au moins deux sous fragments</a:t>
            </a:r>
            <a:br>
              <a:rPr lang="fr-FR" sz="1600" b="1" i="0" dirty="0">
                <a:solidFill>
                  <a:srgbClr val="565656"/>
                </a:solidFill>
                <a:effectLst/>
                <a:latin typeface="Linux Libertine"/>
              </a:rPr>
            </a:br>
            <a:r>
              <a:rPr lang="fr-FR" sz="1600" b="1" i="0" dirty="0">
                <a:solidFill>
                  <a:srgbClr val="565656"/>
                </a:solidFill>
                <a:effectLst/>
                <a:latin typeface="Linux Libertine"/>
              </a:rPr>
              <a:t>(opérandes) séparés par des pointillés qui s’exécutent simultanément (traitements concurrents).</a:t>
            </a:r>
            <a:r>
              <a:rPr lang="fr-FR" sz="1600" b="1" dirty="0">
                <a:latin typeface="Linux Libertine"/>
              </a:rPr>
              <a:t> </a:t>
            </a:r>
            <a:br>
              <a:rPr lang="fr-FR" dirty="0">
                <a:latin typeface="Linux Libertine"/>
              </a:rPr>
            </a:br>
            <a:endParaRPr lang="fr-FR" dirty="0">
              <a:latin typeface="Linux Libertine"/>
            </a:endParaRPr>
          </a:p>
        </p:txBody>
      </p:sp>
      <p:cxnSp>
        <p:nvCxnSpPr>
          <p:cNvPr id="19" name="رابط مستقيم 18">
            <a:extLst>
              <a:ext uri="{FF2B5EF4-FFF2-40B4-BE49-F238E27FC236}">
                <a16:creationId xmlns:a16="http://schemas.microsoft.com/office/drawing/2014/main" id="{F71F766A-DF47-669F-1D64-D7ED7BD7AA6D}"/>
              </a:ext>
            </a:extLst>
          </p:cNvPr>
          <p:cNvCxnSpPr/>
          <p:nvPr/>
        </p:nvCxnSpPr>
        <p:spPr>
          <a:xfrm>
            <a:off x="1382172" y="1133386"/>
            <a:ext cx="40462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683830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021172E-1D96-9A96-6513-5E4EF2509F64}"/>
              </a:ext>
            </a:extLst>
          </p:cNvPr>
          <p:cNvSpPr>
            <a:spLocks noGrp="1"/>
          </p:cNvSpPr>
          <p:nvPr>
            <p:ph type="title"/>
          </p:nvPr>
        </p:nvSpPr>
        <p:spPr>
          <a:xfrm>
            <a:off x="1896029" y="902571"/>
            <a:ext cx="2414714" cy="435600"/>
          </a:xfrm>
        </p:spPr>
        <p:txBody>
          <a:bodyPr/>
          <a:lstStyle/>
          <a:p>
            <a:pPr marL="457200" indent="-457200">
              <a:buFont typeface="Wingdings" panose="05000000000000000000" pitchFamily="2" charset="2"/>
              <a:buChar char="q"/>
            </a:pPr>
            <a:r>
              <a:rPr lang="fr-FR" sz="2800" dirty="0"/>
              <a:t>Sources</a:t>
            </a:r>
          </a:p>
        </p:txBody>
      </p:sp>
      <p:sp>
        <p:nvSpPr>
          <p:cNvPr id="3" name="عنصر نائب للنص 2">
            <a:extLst>
              <a:ext uri="{FF2B5EF4-FFF2-40B4-BE49-F238E27FC236}">
                <a16:creationId xmlns:a16="http://schemas.microsoft.com/office/drawing/2014/main" id="{129F98C9-3EEA-BF8D-4D4F-4D5D19395690}"/>
              </a:ext>
            </a:extLst>
          </p:cNvPr>
          <p:cNvSpPr>
            <a:spLocks noGrp="1"/>
          </p:cNvSpPr>
          <p:nvPr>
            <p:ph type="body" idx="1"/>
          </p:nvPr>
        </p:nvSpPr>
        <p:spPr>
          <a:xfrm>
            <a:off x="1481734" y="1788606"/>
            <a:ext cx="5260710" cy="3354894"/>
          </a:xfrm>
        </p:spPr>
        <p:txBody>
          <a:bodyPr/>
          <a:lstStyle/>
          <a:p>
            <a:r>
              <a:rPr lang="fr-FR" b="1" dirty="0">
                <a:solidFill>
                  <a:srgbClr val="0070C0"/>
                </a:solidFill>
                <a:latin typeface="Adobe Caslon Pro" panose="0205050205050A020403" pitchFamily="18" charset="0"/>
                <a:hlinkClick r:id="rId2"/>
              </a:rPr>
              <a:t>https://creately.com/blog/</a:t>
            </a:r>
            <a:endParaRPr lang="ar-MA" b="1" dirty="0">
              <a:solidFill>
                <a:srgbClr val="0070C0"/>
              </a:solidFill>
              <a:latin typeface="Adobe Caslon Pro" panose="0205050205050A020403" pitchFamily="18" charset="0"/>
            </a:endParaRPr>
          </a:p>
          <a:p>
            <a:r>
              <a:rPr lang="fr-FR" b="1" dirty="0">
                <a:solidFill>
                  <a:srgbClr val="0070C0"/>
                </a:solidFill>
                <a:latin typeface="Adobe Caslon Pro" panose="0205050205050A020403" pitchFamily="18" charset="0"/>
                <a:hlinkClick r:id="rId3"/>
              </a:rPr>
              <a:t>https://laurent-audibert.developpez.com/</a:t>
            </a:r>
            <a:endParaRPr lang="ar-MA" b="1" dirty="0">
              <a:solidFill>
                <a:srgbClr val="0070C0"/>
              </a:solidFill>
              <a:latin typeface="Adobe Caslon Pro" panose="0205050205050A020403" pitchFamily="18" charset="0"/>
            </a:endParaRPr>
          </a:p>
          <a:p>
            <a:r>
              <a:rPr lang="fr-FR" b="1" dirty="0">
                <a:solidFill>
                  <a:srgbClr val="0070C0"/>
                </a:solidFill>
                <a:latin typeface="Adobe Caslon Pro" panose="0205050205050A020403" pitchFamily="18" charset="0"/>
                <a:hlinkClick r:id="rId4"/>
              </a:rPr>
              <a:t>https://lipn.univ-paris13.fr/</a:t>
            </a:r>
            <a:endParaRPr lang="ar-MA" b="1" dirty="0">
              <a:solidFill>
                <a:srgbClr val="0070C0"/>
              </a:solidFill>
              <a:latin typeface="Adobe Caslon Pro" panose="0205050205050A020403" pitchFamily="18" charset="0"/>
            </a:endParaRPr>
          </a:p>
          <a:p>
            <a:r>
              <a:rPr lang="fr-FR" b="1" dirty="0">
                <a:solidFill>
                  <a:srgbClr val="0070C0"/>
                </a:solidFill>
                <a:latin typeface="Adobe Caslon Pro" panose="0205050205050A020403" pitchFamily="18" charset="0"/>
                <a:hlinkClick r:id="rId5"/>
              </a:rPr>
              <a:t>https://fr.wikipedia.org/</a:t>
            </a:r>
            <a:endParaRPr lang="ar-MA" b="1" dirty="0">
              <a:solidFill>
                <a:srgbClr val="0070C0"/>
              </a:solidFill>
              <a:latin typeface="Adobe Caslon Pro" panose="0205050205050A020403" pitchFamily="18" charset="0"/>
            </a:endParaRPr>
          </a:p>
          <a:p>
            <a:r>
              <a:rPr lang="fr-FR" b="1" dirty="0">
                <a:solidFill>
                  <a:srgbClr val="0070C0"/>
                </a:solidFill>
                <a:latin typeface="Adobe Caslon Pro" panose="0205050205050A020403" pitchFamily="18" charset="0"/>
                <a:hlinkClick r:id="rId6"/>
              </a:rPr>
              <a:t>https://www.lucidchart.com/pages</a:t>
            </a:r>
            <a:r>
              <a:rPr lang="fr-FR" b="1" dirty="0">
                <a:solidFill>
                  <a:srgbClr val="0070C0"/>
                </a:solidFill>
                <a:latin typeface="Adobe Caslon Pro" panose="0205050205050A020403" pitchFamily="18" charset="0"/>
              </a:rPr>
              <a:t>/</a:t>
            </a:r>
            <a:endParaRPr lang="ar-MA" b="1" dirty="0">
              <a:solidFill>
                <a:srgbClr val="0070C0"/>
              </a:solidFill>
              <a:latin typeface="Adobe Caslon Pro" panose="0205050205050A020403" pitchFamily="18" charset="0"/>
            </a:endParaRPr>
          </a:p>
          <a:p>
            <a:r>
              <a:rPr lang="fr-FR" b="1" dirty="0">
                <a:solidFill>
                  <a:srgbClr val="0070C0"/>
                </a:solidFill>
                <a:latin typeface="Adobe Caslon Pro" panose="0205050205050A020403" pitchFamily="18" charset="0"/>
                <a:hlinkClick r:id="rId7"/>
              </a:rPr>
              <a:t>https://www.visual-paradigm.com/guide/</a:t>
            </a:r>
            <a:endParaRPr lang="fr-FR" b="1" dirty="0">
              <a:solidFill>
                <a:srgbClr val="0070C0"/>
              </a:solidFill>
              <a:latin typeface="Adobe Caslon Pro" panose="0205050205050A020403" pitchFamily="18" charset="0"/>
            </a:endParaRPr>
          </a:p>
          <a:p>
            <a:r>
              <a:rPr lang="fr-FR" b="1" dirty="0">
                <a:solidFill>
                  <a:srgbClr val="0070C0"/>
                </a:solidFill>
                <a:latin typeface="Adobe Caslon Pro" panose="0205050205050A020403" pitchFamily="18" charset="0"/>
                <a:hlinkClick r:id="rId8"/>
              </a:rPr>
              <a:t>https://www.youtube.com/</a:t>
            </a:r>
            <a:endParaRPr lang="fr-FR" b="1" dirty="0">
              <a:solidFill>
                <a:srgbClr val="0070C0"/>
              </a:solidFill>
              <a:latin typeface="Adobe Caslon Pro" panose="0205050205050A020403" pitchFamily="18" charset="0"/>
            </a:endParaRPr>
          </a:p>
          <a:p>
            <a:pPr marL="101600" indent="0">
              <a:buNone/>
            </a:pPr>
            <a:endParaRPr lang="ar-MA" b="1" dirty="0">
              <a:solidFill>
                <a:srgbClr val="0070C0"/>
              </a:solidFill>
              <a:latin typeface="Adobe Caslon Pro" panose="0205050205050A020403" pitchFamily="18" charset="0"/>
            </a:endParaRPr>
          </a:p>
          <a:p>
            <a:endParaRPr lang="fr-FR" b="1" dirty="0">
              <a:solidFill>
                <a:srgbClr val="0070C0"/>
              </a:solidFill>
              <a:latin typeface="Adobe Caslon Pro" panose="0205050205050A020403" pitchFamily="18" charset="0"/>
            </a:endParaRPr>
          </a:p>
        </p:txBody>
      </p:sp>
    </p:spTree>
    <p:extLst>
      <p:ext uri="{BB962C8B-B14F-4D97-AF65-F5344CB8AC3E}">
        <p14:creationId xmlns:p14="http://schemas.microsoft.com/office/powerpoint/2010/main" val="3625850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12" name="Google Shape;85;p13">
            <a:extLst>
              <a:ext uri="{FF2B5EF4-FFF2-40B4-BE49-F238E27FC236}">
                <a16:creationId xmlns:a16="http://schemas.microsoft.com/office/drawing/2014/main" id="{0F786CB7-965F-45F8-8F20-869B725E3284}"/>
              </a:ext>
            </a:extLst>
          </p:cNvPr>
          <p:cNvSpPr/>
          <p:nvPr/>
        </p:nvSpPr>
        <p:spPr>
          <a:xfrm>
            <a:off x="-31173" y="4710663"/>
            <a:ext cx="9170750" cy="435600"/>
          </a:xfrm>
          <a:prstGeom prst="rect">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36"/>
          <p:cNvSpPr txBox="1">
            <a:spLocks noGrp="1"/>
          </p:cNvSpPr>
          <p:nvPr>
            <p:ph type="subTitle" idx="4294967295"/>
          </p:nvPr>
        </p:nvSpPr>
        <p:spPr>
          <a:xfrm>
            <a:off x="2403750" y="2774751"/>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3600" b="1" i="1" dirty="0">
                <a:latin typeface="Lora"/>
                <a:ea typeface="Lora"/>
                <a:cs typeface="Lora"/>
                <a:sym typeface="Lora"/>
              </a:rPr>
              <a:t>Des </a:t>
            </a:r>
            <a:r>
              <a:rPr lang="fr-FR" sz="3600" b="1" i="1" dirty="0">
                <a:highlight>
                  <a:srgbClr val="FFFF00"/>
                </a:highlight>
                <a:latin typeface="Lora"/>
                <a:ea typeface="Lora"/>
                <a:cs typeface="Lora"/>
                <a:sym typeface="Lora"/>
              </a:rPr>
              <a:t>questions</a:t>
            </a:r>
            <a:r>
              <a:rPr lang="fr-FR" sz="3600" b="1" i="1" dirty="0">
                <a:latin typeface="Lora"/>
                <a:ea typeface="Lora"/>
                <a:cs typeface="Lora"/>
                <a:sym typeface="Lora"/>
              </a:rPr>
              <a:t> ?</a:t>
            </a:r>
            <a:endParaRPr lang="fr-FR" sz="1800" dirty="0">
              <a:solidFill>
                <a:schemeClr val="dk1"/>
              </a:solidFill>
            </a:endParaRPr>
          </a:p>
        </p:txBody>
      </p:sp>
      <p:cxnSp>
        <p:nvCxnSpPr>
          <p:cNvPr id="409" name="Google Shape;409;p36"/>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410" name="Google Shape;410;p36"/>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6000" dirty="0"/>
              <a:t>Merci</a:t>
            </a:r>
            <a:r>
              <a:rPr lang="ar-MA" sz="6000" dirty="0"/>
              <a:t> </a:t>
            </a:r>
            <a:r>
              <a:rPr lang="en" sz="6000" dirty="0"/>
              <a:t>!</a:t>
            </a:r>
            <a:endParaRPr sz="6000" dirty="0"/>
          </a:p>
        </p:txBody>
      </p:sp>
      <p:cxnSp>
        <p:nvCxnSpPr>
          <p:cNvPr id="411" name="Google Shape;411;p36"/>
          <p:cNvCxnSpPr/>
          <p:nvPr/>
        </p:nvCxnSpPr>
        <p:spPr>
          <a:xfrm>
            <a:off x="5589800" y="1428750"/>
            <a:ext cx="3554100" cy="0"/>
          </a:xfrm>
          <a:prstGeom prst="straightConnector1">
            <a:avLst/>
          </a:prstGeom>
          <a:noFill/>
          <a:ln w="9525" cap="flat" cmpd="sng">
            <a:solidFill>
              <a:srgbClr val="CCCCCC"/>
            </a:solidFill>
            <a:prstDash val="solid"/>
            <a:round/>
            <a:headEnd type="none" w="med" len="med"/>
            <a:tailEnd type="none" w="med" len="med"/>
          </a:ln>
        </p:spPr>
      </p:cxnSp>
      <p:sp>
        <p:nvSpPr>
          <p:cNvPr id="412" name="Google Shape;412;p36"/>
          <p:cNvSpPr/>
          <p:nvPr/>
        </p:nvSpPr>
        <p:spPr>
          <a:xfrm>
            <a:off x="831925" y="8591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13" name="Google Shape;413;p36"/>
          <p:cNvGrpSpPr/>
          <p:nvPr/>
        </p:nvGrpSpPr>
        <p:grpSpPr>
          <a:xfrm>
            <a:off x="1148888" y="1190759"/>
            <a:ext cx="505722" cy="475767"/>
            <a:chOff x="5972700" y="2330200"/>
            <a:chExt cx="411625" cy="387275"/>
          </a:xfrm>
        </p:grpSpPr>
        <p:sp>
          <p:nvSpPr>
            <p:cNvPr id="414" name="Google Shape;414;p3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3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 name="صورة 7">
            <a:extLst>
              <a:ext uri="{FF2B5EF4-FFF2-40B4-BE49-F238E27FC236}">
                <a16:creationId xmlns:a16="http://schemas.microsoft.com/office/drawing/2014/main" id="{C22325CA-8B6A-7839-B6F0-911C634C776E}"/>
              </a:ext>
            </a:extLst>
          </p:cNvPr>
          <p:cNvPicPr>
            <a:picLocks noChangeAspect="1"/>
          </p:cNvPicPr>
          <p:nvPr/>
        </p:nvPicPr>
        <p:blipFill>
          <a:blip r:embed="rId3"/>
          <a:stretch>
            <a:fillRect/>
          </a:stretch>
        </p:blipFill>
        <p:spPr>
          <a:xfrm>
            <a:off x="6401798" y="1344563"/>
            <a:ext cx="2634053" cy="2593653"/>
          </a:xfrm>
          <a:prstGeom prst="rect">
            <a:avLst/>
          </a:prstGeom>
        </p:spPr>
      </p:pic>
      <p:sp>
        <p:nvSpPr>
          <p:cNvPr id="5" name="Google Shape;85;p13">
            <a:extLst>
              <a:ext uri="{FF2B5EF4-FFF2-40B4-BE49-F238E27FC236}">
                <a16:creationId xmlns:a16="http://schemas.microsoft.com/office/drawing/2014/main" id="{1528EC78-C094-E3EF-7895-A07196F0F0D6}"/>
              </a:ext>
            </a:extLst>
          </p:cNvPr>
          <p:cNvSpPr/>
          <p:nvPr/>
        </p:nvSpPr>
        <p:spPr>
          <a:xfrm>
            <a:off x="-31173" y="4710663"/>
            <a:ext cx="9170750" cy="435600"/>
          </a:xfrm>
          <a:prstGeom prst="rect">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13"/>
          <p:cNvSpPr txBox="1">
            <a:spLocks noGrp="1"/>
          </p:cNvSpPr>
          <p:nvPr>
            <p:ph type="title"/>
          </p:nvPr>
        </p:nvSpPr>
        <p:spPr>
          <a:xfrm>
            <a:off x="1226209" y="829502"/>
            <a:ext cx="4224688" cy="435600"/>
          </a:xfrm>
          <a:prstGeom prst="rect">
            <a:avLst/>
          </a:prstGeom>
        </p:spPr>
        <p:txBody>
          <a:bodyPr spcFirstLastPara="1" wrap="square" lIns="91425" tIns="91425" rIns="91425" bIns="91425" anchor="ctr" anchorCtr="0">
            <a:noAutofit/>
          </a:bodyPr>
          <a:lstStyle/>
          <a:p>
            <a:pPr lvl="0" algn="ctr"/>
            <a:r>
              <a:rPr lang="fr-FR" sz="2400" dirty="0">
                <a:latin typeface="Linux Libertine"/>
                <a:cs typeface="29LT Bukra Bold Italic" panose="000B0903020204020204" pitchFamily="34" charset="-78"/>
              </a:rPr>
              <a:t>1 – Définition du </a:t>
            </a:r>
            <a:r>
              <a:rPr lang="fr-FR" sz="2400" i="0" dirty="0">
                <a:solidFill>
                  <a:schemeClr val="tx1"/>
                </a:solidFill>
                <a:effectLst/>
                <a:latin typeface="Linux Libertine"/>
              </a:rPr>
              <a:t>diagramme de séquences</a:t>
            </a:r>
            <a:endParaRPr lang="en-US" sz="2400" dirty="0">
              <a:latin typeface="Linux Libertine"/>
              <a:cs typeface="29LT Bukra Bold Italic" panose="000B0903020204020204" pitchFamily="34" charset="-78"/>
            </a:endParaRPr>
          </a:p>
        </p:txBody>
      </p:sp>
      <p:grpSp>
        <p:nvGrpSpPr>
          <p:cNvPr id="87" name="Google Shape;87;p13"/>
          <p:cNvGrpSpPr/>
          <p:nvPr/>
        </p:nvGrpSpPr>
        <p:grpSpPr>
          <a:xfrm>
            <a:off x="916458" y="1019750"/>
            <a:ext cx="214625" cy="214625"/>
            <a:chOff x="2594050" y="1631825"/>
            <a:chExt cx="439625" cy="439625"/>
          </a:xfrm>
        </p:grpSpPr>
        <p:sp>
          <p:nvSpPr>
            <p:cNvPr id="88" name="Google Shape;88;p1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1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1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1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Text Placeholder 2">
            <a:extLst>
              <a:ext uri="{FF2B5EF4-FFF2-40B4-BE49-F238E27FC236}">
                <a16:creationId xmlns:a16="http://schemas.microsoft.com/office/drawing/2014/main" id="{6CF1C4E8-38C9-4230-8AAB-B13FB5562FAA}"/>
              </a:ext>
            </a:extLst>
          </p:cNvPr>
          <p:cNvSpPr>
            <a:spLocks noGrp="1"/>
          </p:cNvSpPr>
          <p:nvPr>
            <p:ph type="body" idx="1"/>
          </p:nvPr>
        </p:nvSpPr>
        <p:spPr>
          <a:xfrm>
            <a:off x="148580" y="1622433"/>
            <a:ext cx="6567836" cy="2810359"/>
          </a:xfrm>
        </p:spPr>
        <p:txBody>
          <a:bodyPr/>
          <a:lstStyle/>
          <a:p>
            <a:pPr marL="0" indent="0">
              <a:buNone/>
            </a:pPr>
            <a:r>
              <a:rPr lang="fr-FR" i="0" dirty="0">
                <a:solidFill>
                  <a:srgbClr val="202122"/>
                </a:solidFill>
                <a:effectLst/>
                <a:latin typeface="Quattrocento Sans" panose="020B0502050000020003" pitchFamily="34" charset="0"/>
              </a:rPr>
              <a:t>Les </a:t>
            </a:r>
            <a:r>
              <a:rPr lang="fr-FR" b="1" i="0" dirty="0">
                <a:solidFill>
                  <a:srgbClr val="202122"/>
                </a:solidFill>
                <a:effectLst/>
                <a:latin typeface="Quattrocento Sans" panose="020B0502050000020003" pitchFamily="34" charset="0"/>
              </a:rPr>
              <a:t>diagrammes de séquences</a:t>
            </a:r>
            <a:r>
              <a:rPr lang="fr-FR" i="0" dirty="0">
                <a:solidFill>
                  <a:srgbClr val="202122"/>
                </a:solidFill>
                <a:effectLst/>
                <a:latin typeface="Quattrocento Sans" panose="020B0502050000020003" pitchFamily="34" charset="0"/>
              </a:rPr>
              <a:t> sont la représentation graphique des </a:t>
            </a:r>
            <a:r>
              <a:rPr lang="fr-FR" i="0" u="none" strike="noStrike" dirty="0">
                <a:solidFill>
                  <a:srgbClr val="3366CC"/>
                </a:solidFill>
                <a:effectLst/>
                <a:latin typeface="Quattrocento Sans" panose="020B0502050000020003" pitchFamily="34" charset="0"/>
                <a:hlinkClick r:id="rId4" tooltip="Unified Modeling Language"/>
              </a:rPr>
              <a:t>interactions</a:t>
            </a:r>
            <a:r>
              <a:rPr lang="fr-FR" i="0" dirty="0">
                <a:solidFill>
                  <a:srgbClr val="202122"/>
                </a:solidFill>
                <a:effectLst/>
                <a:latin typeface="Quattrocento Sans" panose="020B0502050000020003" pitchFamily="34" charset="0"/>
              </a:rPr>
              <a:t> entre les </a:t>
            </a:r>
            <a:r>
              <a:rPr lang="fr-FR" i="0" u="none" strike="noStrike" dirty="0">
                <a:solidFill>
                  <a:srgbClr val="3366CC"/>
                </a:solidFill>
                <a:effectLst/>
                <a:latin typeface="Quattrocento Sans" panose="020B0502050000020003" pitchFamily="34" charset="0"/>
                <a:hlinkClick r:id="rId5" tooltip="Acteur (UML)"/>
              </a:rPr>
              <a:t>acteurs</a:t>
            </a:r>
            <a:r>
              <a:rPr lang="fr-FR" i="0" dirty="0">
                <a:solidFill>
                  <a:srgbClr val="202122"/>
                </a:solidFill>
                <a:effectLst/>
                <a:latin typeface="Quattrocento Sans" panose="020B0502050000020003" pitchFamily="34" charset="0"/>
              </a:rPr>
              <a:t> et le système selon un ordre chronologique dans la formulation </a:t>
            </a:r>
            <a:r>
              <a:rPr lang="fr-FR" i="0" u="none" strike="noStrike" dirty="0">
                <a:solidFill>
                  <a:srgbClr val="3366CC"/>
                </a:solidFill>
                <a:effectLst/>
                <a:latin typeface="Quattrocento Sans" panose="020B0502050000020003" pitchFamily="34" charset="0"/>
                <a:hlinkClick r:id="rId4" tooltip="Unified Modeling Language"/>
              </a:rPr>
              <a:t>Unified Modeling Language</a:t>
            </a:r>
            <a:r>
              <a:rPr lang="fr-FR" i="0" dirty="0">
                <a:solidFill>
                  <a:srgbClr val="202122"/>
                </a:solidFill>
                <a:effectLst/>
                <a:latin typeface="Quattrocento Sans" panose="020B0502050000020003" pitchFamily="34" charset="0"/>
              </a:rPr>
              <a:t>. </a:t>
            </a:r>
            <a:r>
              <a:rPr lang="fr-FR" b="0" i="0" dirty="0">
                <a:solidFill>
                  <a:srgbClr val="282C33"/>
                </a:solidFill>
                <a:effectLst/>
                <a:latin typeface="Graphik"/>
              </a:rPr>
              <a:t>Ces diagrammes sont utilisés à la fois par les développeurs logiciels et les managers d'entreprises pour analyser les besoins d'un nouveau système ou documenter un processus existant</a:t>
            </a:r>
            <a:endParaRPr lang="fr-FR" b="1" dirty="0">
              <a:solidFill>
                <a:schemeClr val="tx1">
                  <a:lumMod val="95000"/>
                  <a:lumOff val="5000"/>
                </a:schemeClr>
              </a:solidFill>
              <a:latin typeface="Quattrocento Sans" panose="020B0502050000020003" pitchFamily="34" charset="0"/>
            </a:endParaRPr>
          </a:p>
        </p:txBody>
      </p:sp>
      <p:pic>
        <p:nvPicPr>
          <p:cNvPr id="16" name="صورة 15">
            <a:extLst>
              <a:ext uri="{FF2B5EF4-FFF2-40B4-BE49-F238E27FC236}">
                <a16:creationId xmlns:a16="http://schemas.microsoft.com/office/drawing/2014/main" id="{81189C16-18AC-BDC6-12D4-027010EBBF23}"/>
              </a:ext>
            </a:extLst>
          </p:cNvPr>
          <p:cNvPicPr>
            <a:picLocks noChangeAspect="1"/>
          </p:cNvPicPr>
          <p:nvPr/>
        </p:nvPicPr>
        <p:blipFill>
          <a:blip r:embed="rId6"/>
          <a:stretch>
            <a:fillRect/>
          </a:stretch>
        </p:blipFill>
        <p:spPr>
          <a:xfrm>
            <a:off x="7988101" y="56062"/>
            <a:ext cx="1047750" cy="1047750"/>
          </a:xfrm>
          <a:prstGeom prst="rect">
            <a:avLst/>
          </a:prstGeom>
        </p:spPr>
      </p:pic>
      <p:pic>
        <p:nvPicPr>
          <p:cNvPr id="6" name="صورة 5">
            <a:extLst>
              <a:ext uri="{FF2B5EF4-FFF2-40B4-BE49-F238E27FC236}">
                <a16:creationId xmlns:a16="http://schemas.microsoft.com/office/drawing/2014/main" id="{89D73D74-1B37-925A-3699-A1CB7CD5E630}"/>
              </a:ext>
            </a:extLst>
          </p:cNvPr>
          <p:cNvPicPr>
            <a:picLocks noChangeAspect="1"/>
          </p:cNvPicPr>
          <p:nvPr/>
        </p:nvPicPr>
        <p:blipFill>
          <a:blip r:embed="rId7"/>
          <a:stretch>
            <a:fillRect/>
          </a:stretch>
        </p:blipFill>
        <p:spPr>
          <a:xfrm>
            <a:off x="148580" y="4684607"/>
            <a:ext cx="667395" cy="487712"/>
          </a:xfrm>
          <a:prstGeom prst="rect">
            <a:avLst/>
          </a:prstGeom>
        </p:spPr>
      </p:pic>
      <p:pic>
        <p:nvPicPr>
          <p:cNvPr id="2" name="صورة 1">
            <a:extLst>
              <a:ext uri="{FF2B5EF4-FFF2-40B4-BE49-F238E27FC236}">
                <a16:creationId xmlns:a16="http://schemas.microsoft.com/office/drawing/2014/main" id="{E0D69320-1B38-AE39-9031-C12F0DAE17D7}"/>
              </a:ext>
            </a:extLst>
          </p:cNvPr>
          <p:cNvPicPr>
            <a:picLocks noChangeAspect="1"/>
          </p:cNvPicPr>
          <p:nvPr/>
        </p:nvPicPr>
        <p:blipFill>
          <a:blip r:embed="rId8"/>
          <a:stretch>
            <a:fillRect/>
          </a:stretch>
        </p:blipFill>
        <p:spPr>
          <a:xfrm>
            <a:off x="148580" y="15461"/>
            <a:ext cx="814599" cy="898343"/>
          </a:xfrm>
          <a:prstGeom prst="rect">
            <a:avLst/>
          </a:prstGeom>
        </p:spPr>
      </p:pic>
    </p:spTree>
    <p:extLst>
      <p:ext uri="{BB962C8B-B14F-4D97-AF65-F5344CB8AC3E}">
        <p14:creationId xmlns:p14="http://schemas.microsoft.com/office/powerpoint/2010/main" val="179471205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5" name="Google Shape;85;p13">
            <a:extLst>
              <a:ext uri="{FF2B5EF4-FFF2-40B4-BE49-F238E27FC236}">
                <a16:creationId xmlns:a16="http://schemas.microsoft.com/office/drawing/2014/main" id="{1528EC78-C094-E3EF-7895-A07196F0F0D6}"/>
              </a:ext>
            </a:extLst>
          </p:cNvPr>
          <p:cNvSpPr/>
          <p:nvPr/>
        </p:nvSpPr>
        <p:spPr>
          <a:xfrm>
            <a:off x="-31173" y="4710663"/>
            <a:ext cx="9170750" cy="435600"/>
          </a:xfrm>
          <a:prstGeom prst="rect">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6" name="صورة 15">
            <a:extLst>
              <a:ext uri="{FF2B5EF4-FFF2-40B4-BE49-F238E27FC236}">
                <a16:creationId xmlns:a16="http://schemas.microsoft.com/office/drawing/2014/main" id="{81189C16-18AC-BDC6-12D4-027010EBBF23}"/>
              </a:ext>
            </a:extLst>
          </p:cNvPr>
          <p:cNvPicPr>
            <a:picLocks noChangeAspect="1"/>
          </p:cNvPicPr>
          <p:nvPr/>
        </p:nvPicPr>
        <p:blipFill>
          <a:blip r:embed="rId3"/>
          <a:stretch>
            <a:fillRect/>
          </a:stretch>
        </p:blipFill>
        <p:spPr>
          <a:xfrm>
            <a:off x="7988101" y="56062"/>
            <a:ext cx="1047750" cy="1047750"/>
          </a:xfrm>
          <a:prstGeom prst="rect">
            <a:avLst/>
          </a:prstGeom>
        </p:spPr>
      </p:pic>
      <p:pic>
        <p:nvPicPr>
          <p:cNvPr id="6" name="صورة 5">
            <a:extLst>
              <a:ext uri="{FF2B5EF4-FFF2-40B4-BE49-F238E27FC236}">
                <a16:creationId xmlns:a16="http://schemas.microsoft.com/office/drawing/2014/main" id="{89D73D74-1B37-925A-3699-A1CB7CD5E630}"/>
              </a:ext>
            </a:extLst>
          </p:cNvPr>
          <p:cNvPicPr>
            <a:picLocks noChangeAspect="1"/>
          </p:cNvPicPr>
          <p:nvPr/>
        </p:nvPicPr>
        <p:blipFill>
          <a:blip r:embed="rId4"/>
          <a:stretch>
            <a:fillRect/>
          </a:stretch>
        </p:blipFill>
        <p:spPr>
          <a:xfrm>
            <a:off x="148580" y="4684607"/>
            <a:ext cx="667395" cy="487712"/>
          </a:xfrm>
          <a:prstGeom prst="rect">
            <a:avLst/>
          </a:prstGeom>
        </p:spPr>
      </p:pic>
      <p:pic>
        <p:nvPicPr>
          <p:cNvPr id="2" name="صورة 1">
            <a:extLst>
              <a:ext uri="{FF2B5EF4-FFF2-40B4-BE49-F238E27FC236}">
                <a16:creationId xmlns:a16="http://schemas.microsoft.com/office/drawing/2014/main" id="{E0D69320-1B38-AE39-9031-C12F0DAE17D7}"/>
              </a:ext>
            </a:extLst>
          </p:cNvPr>
          <p:cNvPicPr>
            <a:picLocks noChangeAspect="1"/>
          </p:cNvPicPr>
          <p:nvPr/>
        </p:nvPicPr>
        <p:blipFill>
          <a:blip r:embed="rId5"/>
          <a:stretch>
            <a:fillRect/>
          </a:stretch>
        </p:blipFill>
        <p:spPr>
          <a:xfrm>
            <a:off x="148580" y="15461"/>
            <a:ext cx="814599" cy="898343"/>
          </a:xfrm>
          <a:prstGeom prst="rect">
            <a:avLst/>
          </a:prstGeom>
        </p:spPr>
      </p:pic>
      <p:pic>
        <p:nvPicPr>
          <p:cNvPr id="12" name="صورة 11">
            <a:extLst>
              <a:ext uri="{FF2B5EF4-FFF2-40B4-BE49-F238E27FC236}">
                <a16:creationId xmlns:a16="http://schemas.microsoft.com/office/drawing/2014/main" id="{72A88BEA-753F-0817-4904-E16B0D921984}"/>
              </a:ext>
            </a:extLst>
          </p:cNvPr>
          <p:cNvPicPr>
            <a:picLocks noChangeAspect="1"/>
          </p:cNvPicPr>
          <p:nvPr/>
        </p:nvPicPr>
        <p:blipFill rotWithShape="1">
          <a:blip r:embed="rId6"/>
          <a:srcRect l="10363" t="25316" r="6032" b="15594"/>
          <a:stretch/>
        </p:blipFill>
        <p:spPr>
          <a:xfrm>
            <a:off x="2359559" y="1506253"/>
            <a:ext cx="7109137" cy="2824973"/>
          </a:xfrm>
          <a:prstGeom prst="rect">
            <a:avLst/>
          </a:prstGeom>
        </p:spPr>
      </p:pic>
      <p:sp>
        <p:nvSpPr>
          <p:cNvPr id="13" name="مربع نص 12">
            <a:extLst>
              <a:ext uri="{FF2B5EF4-FFF2-40B4-BE49-F238E27FC236}">
                <a16:creationId xmlns:a16="http://schemas.microsoft.com/office/drawing/2014/main" id="{2489AA23-7EE7-A90C-51B2-4227E24F36B8}"/>
              </a:ext>
            </a:extLst>
          </p:cNvPr>
          <p:cNvSpPr txBox="1"/>
          <p:nvPr/>
        </p:nvSpPr>
        <p:spPr>
          <a:xfrm>
            <a:off x="148580" y="3368882"/>
            <a:ext cx="5917404" cy="1015663"/>
          </a:xfrm>
          <a:custGeom>
            <a:avLst/>
            <a:gdLst>
              <a:gd name="connsiteX0" fmla="*/ 0 w 5917404"/>
              <a:gd name="connsiteY0" fmla="*/ 0 h 1015663"/>
              <a:gd name="connsiteX1" fmla="*/ 598315 w 5917404"/>
              <a:gd name="connsiteY1" fmla="*/ 0 h 1015663"/>
              <a:gd name="connsiteX2" fmla="*/ 1078283 w 5917404"/>
              <a:gd name="connsiteY2" fmla="*/ 0 h 1015663"/>
              <a:gd name="connsiteX3" fmla="*/ 1617424 w 5917404"/>
              <a:gd name="connsiteY3" fmla="*/ 0 h 1015663"/>
              <a:gd name="connsiteX4" fmla="*/ 2274913 w 5917404"/>
              <a:gd name="connsiteY4" fmla="*/ 0 h 1015663"/>
              <a:gd name="connsiteX5" fmla="*/ 3050751 w 5917404"/>
              <a:gd name="connsiteY5" fmla="*/ 0 h 1015663"/>
              <a:gd name="connsiteX6" fmla="*/ 3826588 w 5917404"/>
              <a:gd name="connsiteY6" fmla="*/ 0 h 1015663"/>
              <a:gd name="connsiteX7" fmla="*/ 4306555 w 5917404"/>
              <a:gd name="connsiteY7" fmla="*/ 0 h 1015663"/>
              <a:gd name="connsiteX8" fmla="*/ 4786522 w 5917404"/>
              <a:gd name="connsiteY8" fmla="*/ 0 h 1015663"/>
              <a:gd name="connsiteX9" fmla="*/ 5325664 w 5917404"/>
              <a:gd name="connsiteY9" fmla="*/ 0 h 1015663"/>
              <a:gd name="connsiteX10" fmla="*/ 5917404 w 5917404"/>
              <a:gd name="connsiteY10" fmla="*/ 0 h 1015663"/>
              <a:gd name="connsiteX11" fmla="*/ 5917404 w 5917404"/>
              <a:gd name="connsiteY11" fmla="*/ 487518 h 1015663"/>
              <a:gd name="connsiteX12" fmla="*/ 5917404 w 5917404"/>
              <a:gd name="connsiteY12" fmla="*/ 1015663 h 1015663"/>
              <a:gd name="connsiteX13" fmla="*/ 5200741 w 5917404"/>
              <a:gd name="connsiteY13" fmla="*/ 1015663 h 1015663"/>
              <a:gd name="connsiteX14" fmla="*/ 4602425 w 5917404"/>
              <a:gd name="connsiteY14" fmla="*/ 1015663 h 1015663"/>
              <a:gd name="connsiteX15" fmla="*/ 3826588 w 5917404"/>
              <a:gd name="connsiteY15" fmla="*/ 1015663 h 1015663"/>
              <a:gd name="connsiteX16" fmla="*/ 3050751 w 5917404"/>
              <a:gd name="connsiteY16" fmla="*/ 1015663 h 1015663"/>
              <a:gd name="connsiteX17" fmla="*/ 2393261 w 5917404"/>
              <a:gd name="connsiteY17" fmla="*/ 1015663 h 1015663"/>
              <a:gd name="connsiteX18" fmla="*/ 1913294 w 5917404"/>
              <a:gd name="connsiteY18" fmla="*/ 1015663 h 1015663"/>
              <a:gd name="connsiteX19" fmla="*/ 1433327 w 5917404"/>
              <a:gd name="connsiteY19" fmla="*/ 1015663 h 1015663"/>
              <a:gd name="connsiteX20" fmla="*/ 657489 w 5917404"/>
              <a:gd name="connsiteY20" fmla="*/ 1015663 h 1015663"/>
              <a:gd name="connsiteX21" fmla="*/ 0 w 5917404"/>
              <a:gd name="connsiteY21" fmla="*/ 1015663 h 1015663"/>
              <a:gd name="connsiteX22" fmla="*/ 0 w 5917404"/>
              <a:gd name="connsiteY22" fmla="*/ 538301 h 1015663"/>
              <a:gd name="connsiteX23" fmla="*/ 0 w 5917404"/>
              <a:gd name="connsiteY23"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917404" h="1015663" extrusionOk="0">
                <a:moveTo>
                  <a:pt x="0" y="0"/>
                </a:moveTo>
                <a:cubicBezTo>
                  <a:pt x="184143" y="20920"/>
                  <a:pt x="335726" y="5123"/>
                  <a:pt x="598315" y="0"/>
                </a:cubicBezTo>
                <a:cubicBezTo>
                  <a:pt x="860905" y="-5123"/>
                  <a:pt x="859248" y="16980"/>
                  <a:pt x="1078283" y="0"/>
                </a:cubicBezTo>
                <a:cubicBezTo>
                  <a:pt x="1297318" y="-16980"/>
                  <a:pt x="1458703" y="-9799"/>
                  <a:pt x="1617424" y="0"/>
                </a:cubicBezTo>
                <a:cubicBezTo>
                  <a:pt x="1776145" y="9799"/>
                  <a:pt x="1995085" y="5078"/>
                  <a:pt x="2274913" y="0"/>
                </a:cubicBezTo>
                <a:cubicBezTo>
                  <a:pt x="2554741" y="-5078"/>
                  <a:pt x="2891157" y="-34060"/>
                  <a:pt x="3050751" y="0"/>
                </a:cubicBezTo>
                <a:cubicBezTo>
                  <a:pt x="3210345" y="34060"/>
                  <a:pt x="3647429" y="1816"/>
                  <a:pt x="3826588" y="0"/>
                </a:cubicBezTo>
                <a:cubicBezTo>
                  <a:pt x="4005747" y="-1816"/>
                  <a:pt x="4125922" y="-13879"/>
                  <a:pt x="4306555" y="0"/>
                </a:cubicBezTo>
                <a:cubicBezTo>
                  <a:pt x="4487188" y="13879"/>
                  <a:pt x="4686277" y="13817"/>
                  <a:pt x="4786522" y="0"/>
                </a:cubicBezTo>
                <a:cubicBezTo>
                  <a:pt x="4886767" y="-13817"/>
                  <a:pt x="5116388" y="23065"/>
                  <a:pt x="5325664" y="0"/>
                </a:cubicBezTo>
                <a:cubicBezTo>
                  <a:pt x="5534940" y="-23065"/>
                  <a:pt x="5745154" y="21579"/>
                  <a:pt x="5917404" y="0"/>
                </a:cubicBezTo>
                <a:cubicBezTo>
                  <a:pt x="5935959" y="150086"/>
                  <a:pt x="5914700" y="289501"/>
                  <a:pt x="5917404" y="487518"/>
                </a:cubicBezTo>
                <a:cubicBezTo>
                  <a:pt x="5920108" y="685535"/>
                  <a:pt x="5910429" y="840795"/>
                  <a:pt x="5917404" y="1015663"/>
                </a:cubicBezTo>
                <a:cubicBezTo>
                  <a:pt x="5568618" y="996865"/>
                  <a:pt x="5411295" y="990083"/>
                  <a:pt x="5200741" y="1015663"/>
                </a:cubicBezTo>
                <a:cubicBezTo>
                  <a:pt x="4990187" y="1041243"/>
                  <a:pt x="4824646" y="1024099"/>
                  <a:pt x="4602425" y="1015663"/>
                </a:cubicBezTo>
                <a:cubicBezTo>
                  <a:pt x="4380204" y="1007227"/>
                  <a:pt x="4113128" y="1031095"/>
                  <a:pt x="3826588" y="1015663"/>
                </a:cubicBezTo>
                <a:cubicBezTo>
                  <a:pt x="3540048" y="1000231"/>
                  <a:pt x="3324483" y="1035904"/>
                  <a:pt x="3050751" y="1015663"/>
                </a:cubicBezTo>
                <a:cubicBezTo>
                  <a:pt x="2777019" y="995422"/>
                  <a:pt x="2585595" y="1008900"/>
                  <a:pt x="2393261" y="1015663"/>
                </a:cubicBezTo>
                <a:cubicBezTo>
                  <a:pt x="2200927" y="1022427"/>
                  <a:pt x="2068463" y="1004442"/>
                  <a:pt x="1913294" y="1015663"/>
                </a:cubicBezTo>
                <a:cubicBezTo>
                  <a:pt x="1758125" y="1026884"/>
                  <a:pt x="1636007" y="1034134"/>
                  <a:pt x="1433327" y="1015663"/>
                </a:cubicBezTo>
                <a:cubicBezTo>
                  <a:pt x="1230647" y="997192"/>
                  <a:pt x="967862" y="1043499"/>
                  <a:pt x="657489" y="1015663"/>
                </a:cubicBezTo>
                <a:cubicBezTo>
                  <a:pt x="347116" y="987827"/>
                  <a:pt x="280563" y="1001037"/>
                  <a:pt x="0" y="1015663"/>
                </a:cubicBezTo>
                <a:cubicBezTo>
                  <a:pt x="-8601" y="794678"/>
                  <a:pt x="-11031" y="757314"/>
                  <a:pt x="0" y="538301"/>
                </a:cubicBezTo>
                <a:cubicBezTo>
                  <a:pt x="11031" y="319288"/>
                  <a:pt x="-14002" y="245834"/>
                  <a:pt x="0" y="0"/>
                </a:cubicBezTo>
                <a:close/>
              </a:path>
            </a:pathLst>
          </a:custGeom>
          <a:noFill/>
          <a:ln>
            <a:solidFill>
              <a:schemeClr val="tx1"/>
            </a:solidFill>
            <a:extLst>
              <a:ext uri="{C807C97D-BFC1-408E-A445-0C87EB9F89A2}">
                <ask:lineSketchStyleProps xmlns:ask="http://schemas.microsoft.com/office/drawing/2018/sketchyshapes" sd="1678360517">
                  <a:prstGeom prst="rect">
                    <a:avLst/>
                  </a:prstGeom>
                  <ask:type>
                    <ask:lineSketchFreehand/>
                  </ask:type>
                </ask:lineSketchStyleProps>
              </a:ext>
            </a:extLst>
          </a:ln>
        </p:spPr>
        <p:txBody>
          <a:bodyPr wrap="square" rtlCol="0">
            <a:spAutoFit/>
          </a:bodyPr>
          <a:lstStyle/>
          <a:p>
            <a:r>
              <a:rPr lang="fr-FR" sz="2000" dirty="0">
                <a:solidFill>
                  <a:srgbClr val="282C33"/>
                </a:solidFill>
                <a:latin typeface="Linux Libertine"/>
                <a:sym typeface="Quattrocento Sans"/>
              </a:rPr>
              <a:t>▪ Pour être complètement spécifiée, une interaction doit être décrite dans plusieurs diagrammes UML : </a:t>
            </a:r>
          </a:p>
          <a:p>
            <a:endParaRPr lang="fr-FR" sz="2000" dirty="0">
              <a:latin typeface="Linux Libertine"/>
            </a:endParaRPr>
          </a:p>
        </p:txBody>
      </p:sp>
      <p:sp>
        <p:nvSpPr>
          <p:cNvPr id="15" name="مربع نص 14">
            <a:extLst>
              <a:ext uri="{FF2B5EF4-FFF2-40B4-BE49-F238E27FC236}">
                <a16:creationId xmlns:a16="http://schemas.microsoft.com/office/drawing/2014/main" id="{97A72EAE-0AD2-1D5E-AB2A-EC88AB93C694}"/>
              </a:ext>
            </a:extLst>
          </p:cNvPr>
          <p:cNvSpPr txBox="1"/>
          <p:nvPr/>
        </p:nvSpPr>
        <p:spPr>
          <a:xfrm>
            <a:off x="-710212" y="1321587"/>
            <a:ext cx="4819987" cy="400110"/>
          </a:xfrm>
          <a:prstGeom prst="rect">
            <a:avLst/>
          </a:prstGeom>
          <a:noFill/>
        </p:spPr>
        <p:txBody>
          <a:bodyPr wrap="square" rtlCol="0">
            <a:spAutoFit/>
          </a:bodyPr>
          <a:lstStyle/>
          <a:p>
            <a:pPr marL="285750" indent="-285750" algn="ctr">
              <a:buSzPts val="2000"/>
              <a:buFont typeface="Wingdings" panose="05000000000000000000" pitchFamily="2" charset="2"/>
              <a:buChar char="v"/>
            </a:pPr>
            <a:r>
              <a:rPr lang="fr-FR" sz="2000" b="1" dirty="0">
                <a:solidFill>
                  <a:srgbClr val="C00000"/>
                </a:solidFill>
                <a:latin typeface="TimesNewRomanPS-BoldMT"/>
                <a:cs typeface="29LT Bukra Bold Italic" panose="000B0903020204020204" pitchFamily="34" charset="-78"/>
                <a:sym typeface="Lora"/>
              </a:rPr>
              <a:t>Modéliser les interactions</a:t>
            </a:r>
          </a:p>
        </p:txBody>
      </p:sp>
      <p:cxnSp>
        <p:nvCxnSpPr>
          <p:cNvPr id="17" name="رابط مستقيم 16">
            <a:extLst>
              <a:ext uri="{FF2B5EF4-FFF2-40B4-BE49-F238E27FC236}">
                <a16:creationId xmlns:a16="http://schemas.microsoft.com/office/drawing/2014/main" id="{A7ECEE2D-B470-0538-432B-2F3D05886C98}"/>
              </a:ext>
            </a:extLst>
          </p:cNvPr>
          <p:cNvCxnSpPr/>
          <p:nvPr/>
        </p:nvCxnSpPr>
        <p:spPr>
          <a:xfrm>
            <a:off x="1382172" y="1133386"/>
            <a:ext cx="40462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743216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2" name="Google Shape;85;p13">
            <a:extLst>
              <a:ext uri="{FF2B5EF4-FFF2-40B4-BE49-F238E27FC236}">
                <a16:creationId xmlns:a16="http://schemas.microsoft.com/office/drawing/2014/main" id="{59B1FC4C-6A04-C514-F71B-3B861C3F7C40}"/>
              </a:ext>
            </a:extLst>
          </p:cNvPr>
          <p:cNvSpPr/>
          <p:nvPr/>
        </p:nvSpPr>
        <p:spPr>
          <a:xfrm>
            <a:off x="-31173" y="4710663"/>
            <a:ext cx="9170750" cy="435600"/>
          </a:xfrm>
          <a:prstGeom prst="rect">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13"/>
          <p:cNvSpPr txBox="1">
            <a:spLocks noGrp="1"/>
          </p:cNvSpPr>
          <p:nvPr>
            <p:ph type="title"/>
          </p:nvPr>
        </p:nvSpPr>
        <p:spPr>
          <a:xfrm>
            <a:off x="1082562" y="886012"/>
            <a:ext cx="4363235" cy="435600"/>
          </a:xfrm>
          <a:prstGeom prst="rect">
            <a:avLst/>
          </a:prstGeom>
        </p:spPr>
        <p:txBody>
          <a:bodyPr spcFirstLastPara="1" wrap="square" lIns="91425" tIns="91425" rIns="91425" bIns="91425" anchor="ctr" anchorCtr="0">
            <a:noAutofit/>
          </a:bodyPr>
          <a:lstStyle/>
          <a:p>
            <a:pPr algn="ctr"/>
            <a:r>
              <a:rPr lang="fr-FR" sz="2400" b="1" i="0" dirty="0">
                <a:solidFill>
                  <a:schemeClr val="tx1"/>
                </a:solidFill>
                <a:effectLst/>
                <a:latin typeface="Lora" pitchFamily="2" charset="0"/>
              </a:rPr>
              <a:t>2 </a:t>
            </a:r>
            <a:r>
              <a:rPr lang="fr-FR" sz="2400" b="1" i="0" dirty="0">
                <a:solidFill>
                  <a:schemeClr val="tx1">
                    <a:lumMod val="95000"/>
                    <a:lumOff val="5000"/>
                  </a:schemeClr>
                </a:solidFill>
                <a:effectLst/>
                <a:latin typeface="Lora" pitchFamily="2" charset="0"/>
              </a:rPr>
              <a:t>. Avantages des diagrammes de séquence</a:t>
            </a:r>
          </a:p>
        </p:txBody>
      </p:sp>
      <p:grpSp>
        <p:nvGrpSpPr>
          <p:cNvPr id="87" name="Google Shape;87;p13"/>
          <p:cNvGrpSpPr/>
          <p:nvPr/>
        </p:nvGrpSpPr>
        <p:grpSpPr>
          <a:xfrm>
            <a:off x="916458" y="1019750"/>
            <a:ext cx="214625" cy="214625"/>
            <a:chOff x="2594050" y="1631825"/>
            <a:chExt cx="439625" cy="439625"/>
          </a:xfrm>
        </p:grpSpPr>
        <p:sp>
          <p:nvSpPr>
            <p:cNvPr id="88" name="Google Shape;88;p1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1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1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1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Text Placeholder 2">
            <a:extLst>
              <a:ext uri="{FF2B5EF4-FFF2-40B4-BE49-F238E27FC236}">
                <a16:creationId xmlns:a16="http://schemas.microsoft.com/office/drawing/2014/main" id="{6CF1C4E8-38C9-4230-8AAB-B13FB5562FAA}"/>
              </a:ext>
            </a:extLst>
          </p:cNvPr>
          <p:cNvSpPr>
            <a:spLocks noGrp="1"/>
          </p:cNvSpPr>
          <p:nvPr>
            <p:ph type="body" idx="1"/>
          </p:nvPr>
        </p:nvSpPr>
        <p:spPr>
          <a:xfrm>
            <a:off x="-33465" y="1450846"/>
            <a:ext cx="6745764" cy="3172579"/>
          </a:xfrm>
        </p:spPr>
        <p:txBody>
          <a:bodyPr/>
          <a:lstStyle/>
          <a:p>
            <a:pPr algn="l">
              <a:buClr>
                <a:schemeClr val="tx1">
                  <a:lumMod val="95000"/>
                  <a:lumOff val="5000"/>
                </a:schemeClr>
              </a:buClr>
              <a:buFont typeface="Wingdings" panose="05000000000000000000" pitchFamily="2" charset="2"/>
              <a:buChar char="Ø"/>
            </a:pPr>
            <a:r>
              <a:rPr lang="fr-FR" sz="1500" b="1" i="0" dirty="0">
                <a:solidFill>
                  <a:schemeClr val="accent1">
                    <a:lumMod val="50000"/>
                  </a:schemeClr>
                </a:solidFill>
                <a:effectLst/>
                <a:latin typeface="Lora" pitchFamily="2" charset="0"/>
              </a:rPr>
              <a:t>Les diagrammes de séquence peuvent constituer des références utiles pour les entreprises et d'autres organisations. Essayez de dessiner un diagramme de séquence pour :</a:t>
            </a:r>
            <a:endParaRPr lang="fr-FR" sz="1500" b="1" i="0" dirty="0">
              <a:solidFill>
                <a:srgbClr val="282C33"/>
              </a:solidFill>
              <a:effectLst/>
              <a:latin typeface="Lora" pitchFamily="2" charset="0"/>
            </a:endParaRPr>
          </a:p>
          <a:p>
            <a:pPr algn="l">
              <a:buClr>
                <a:schemeClr val="tx1">
                  <a:lumMod val="95000"/>
                  <a:lumOff val="5000"/>
                </a:schemeClr>
              </a:buClr>
              <a:buFont typeface="Wingdings" panose="05000000000000000000" pitchFamily="2" charset="2"/>
              <a:buChar char="§"/>
            </a:pPr>
            <a:r>
              <a:rPr lang="fr-FR" sz="1600" i="0" dirty="0">
                <a:solidFill>
                  <a:schemeClr val="tx1">
                    <a:lumMod val="85000"/>
                    <a:lumOff val="15000"/>
                  </a:schemeClr>
                </a:solidFill>
                <a:effectLst/>
                <a:latin typeface="Linux Libertine"/>
              </a:rPr>
              <a:t>Représenter les détails d'un cas d'utilisation UML</a:t>
            </a:r>
          </a:p>
          <a:p>
            <a:pPr algn="l">
              <a:buClr>
                <a:schemeClr val="tx1">
                  <a:lumMod val="95000"/>
                  <a:lumOff val="5000"/>
                </a:schemeClr>
              </a:buClr>
              <a:buFont typeface="Wingdings" panose="05000000000000000000" pitchFamily="2" charset="2"/>
              <a:buChar char="§"/>
            </a:pPr>
            <a:r>
              <a:rPr lang="fr-FR" sz="1600" i="0" dirty="0">
                <a:solidFill>
                  <a:schemeClr val="tx1">
                    <a:lumMod val="85000"/>
                    <a:lumOff val="15000"/>
                  </a:schemeClr>
                </a:solidFill>
                <a:effectLst/>
                <a:latin typeface="Linux Libertine"/>
              </a:rPr>
              <a:t>Modéliser le déroulement logique d'une procédure, fonction ou opération complexe</a:t>
            </a:r>
          </a:p>
          <a:p>
            <a:pPr algn="l">
              <a:buClr>
                <a:schemeClr val="tx1">
                  <a:lumMod val="95000"/>
                  <a:lumOff val="5000"/>
                </a:schemeClr>
              </a:buClr>
              <a:buFont typeface="Wingdings" panose="05000000000000000000" pitchFamily="2" charset="2"/>
              <a:buChar char="§"/>
            </a:pPr>
            <a:r>
              <a:rPr lang="fr-FR" sz="1600" i="0" dirty="0">
                <a:solidFill>
                  <a:schemeClr val="tx1">
                    <a:lumMod val="85000"/>
                    <a:lumOff val="15000"/>
                  </a:schemeClr>
                </a:solidFill>
                <a:effectLst/>
                <a:latin typeface="Linux Libertine"/>
              </a:rPr>
              <a:t>Voir comment les objets et les composants interagissent entre eux pour effectuer un processus.</a:t>
            </a:r>
          </a:p>
          <a:p>
            <a:pPr algn="l">
              <a:buClr>
                <a:schemeClr val="tx1">
                  <a:lumMod val="95000"/>
                  <a:lumOff val="5000"/>
                </a:schemeClr>
              </a:buClr>
              <a:buFont typeface="Wingdings" panose="05000000000000000000" pitchFamily="2" charset="2"/>
              <a:buChar char="§"/>
            </a:pPr>
            <a:r>
              <a:rPr lang="fr-FR" sz="1600" i="0" dirty="0">
                <a:solidFill>
                  <a:schemeClr val="tx1">
                    <a:lumMod val="85000"/>
                    <a:lumOff val="15000"/>
                  </a:schemeClr>
                </a:solidFill>
                <a:effectLst/>
                <a:latin typeface="Linux Libertine"/>
              </a:rPr>
              <a:t>Schématiser et comprendre le fonctionnement détaillé d'un scénario existant ou à venir</a:t>
            </a:r>
          </a:p>
        </p:txBody>
      </p:sp>
      <p:pic>
        <p:nvPicPr>
          <p:cNvPr id="16" name="صورة 15">
            <a:extLst>
              <a:ext uri="{FF2B5EF4-FFF2-40B4-BE49-F238E27FC236}">
                <a16:creationId xmlns:a16="http://schemas.microsoft.com/office/drawing/2014/main" id="{81189C16-18AC-BDC6-12D4-027010EBBF23}"/>
              </a:ext>
            </a:extLst>
          </p:cNvPr>
          <p:cNvPicPr>
            <a:picLocks noChangeAspect="1"/>
          </p:cNvPicPr>
          <p:nvPr/>
        </p:nvPicPr>
        <p:blipFill>
          <a:blip r:embed="rId3"/>
          <a:stretch>
            <a:fillRect/>
          </a:stretch>
        </p:blipFill>
        <p:spPr>
          <a:xfrm>
            <a:off x="7988101" y="56062"/>
            <a:ext cx="1047750" cy="1047750"/>
          </a:xfrm>
          <a:prstGeom prst="rect">
            <a:avLst/>
          </a:prstGeom>
        </p:spPr>
      </p:pic>
      <p:pic>
        <p:nvPicPr>
          <p:cNvPr id="4" name="صورة 3">
            <a:extLst>
              <a:ext uri="{FF2B5EF4-FFF2-40B4-BE49-F238E27FC236}">
                <a16:creationId xmlns:a16="http://schemas.microsoft.com/office/drawing/2014/main" id="{2E9A66EF-6391-D4D3-3967-F439D5492D2D}"/>
              </a:ext>
            </a:extLst>
          </p:cNvPr>
          <p:cNvPicPr>
            <a:picLocks noChangeAspect="1"/>
          </p:cNvPicPr>
          <p:nvPr/>
        </p:nvPicPr>
        <p:blipFill>
          <a:blip r:embed="rId4"/>
          <a:stretch>
            <a:fillRect/>
          </a:stretch>
        </p:blipFill>
        <p:spPr>
          <a:xfrm>
            <a:off x="148580" y="4684607"/>
            <a:ext cx="667395" cy="487712"/>
          </a:xfrm>
          <a:prstGeom prst="rect">
            <a:avLst/>
          </a:prstGeom>
        </p:spPr>
      </p:pic>
      <p:pic>
        <p:nvPicPr>
          <p:cNvPr id="8" name="صورة 7">
            <a:extLst>
              <a:ext uri="{FF2B5EF4-FFF2-40B4-BE49-F238E27FC236}">
                <a16:creationId xmlns:a16="http://schemas.microsoft.com/office/drawing/2014/main" id="{B91F6052-53F2-EA62-ADC9-202A5A19F6AE}"/>
              </a:ext>
            </a:extLst>
          </p:cNvPr>
          <p:cNvPicPr>
            <a:picLocks noChangeAspect="1"/>
          </p:cNvPicPr>
          <p:nvPr/>
        </p:nvPicPr>
        <p:blipFill rotWithShape="1">
          <a:blip r:embed="rId5"/>
          <a:srcRect r="4799"/>
          <a:stretch/>
        </p:blipFill>
        <p:spPr>
          <a:xfrm>
            <a:off x="6278311" y="2054943"/>
            <a:ext cx="2865689" cy="1582752"/>
          </a:xfrm>
          <a:prstGeom prst="rect">
            <a:avLst/>
          </a:prstGeom>
        </p:spPr>
      </p:pic>
      <p:pic>
        <p:nvPicPr>
          <p:cNvPr id="5" name="صورة 4">
            <a:extLst>
              <a:ext uri="{FF2B5EF4-FFF2-40B4-BE49-F238E27FC236}">
                <a16:creationId xmlns:a16="http://schemas.microsoft.com/office/drawing/2014/main" id="{268ADF38-05E6-3FE4-877D-2C2256757B28}"/>
              </a:ext>
            </a:extLst>
          </p:cNvPr>
          <p:cNvPicPr>
            <a:picLocks noChangeAspect="1"/>
          </p:cNvPicPr>
          <p:nvPr/>
        </p:nvPicPr>
        <p:blipFill>
          <a:blip r:embed="rId6"/>
          <a:stretch>
            <a:fillRect/>
          </a:stretch>
        </p:blipFill>
        <p:spPr>
          <a:xfrm>
            <a:off x="148580" y="15461"/>
            <a:ext cx="814599" cy="898343"/>
          </a:xfrm>
          <a:prstGeom prst="rect">
            <a:avLst/>
          </a:prstGeom>
        </p:spPr>
      </p:pic>
    </p:spTree>
    <p:extLst>
      <p:ext uri="{BB962C8B-B14F-4D97-AF65-F5344CB8AC3E}">
        <p14:creationId xmlns:p14="http://schemas.microsoft.com/office/powerpoint/2010/main" val="184465791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2" name="Google Shape;85;p13">
            <a:extLst>
              <a:ext uri="{FF2B5EF4-FFF2-40B4-BE49-F238E27FC236}">
                <a16:creationId xmlns:a16="http://schemas.microsoft.com/office/drawing/2014/main" id="{59B1FC4C-6A04-C514-F71B-3B861C3F7C40}"/>
              </a:ext>
            </a:extLst>
          </p:cNvPr>
          <p:cNvSpPr/>
          <p:nvPr/>
        </p:nvSpPr>
        <p:spPr>
          <a:xfrm>
            <a:off x="-31173" y="4710663"/>
            <a:ext cx="9170750" cy="435600"/>
          </a:xfrm>
          <a:prstGeom prst="rect">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13"/>
          <p:cNvSpPr txBox="1">
            <a:spLocks noGrp="1"/>
          </p:cNvSpPr>
          <p:nvPr>
            <p:ph type="title"/>
          </p:nvPr>
        </p:nvSpPr>
        <p:spPr>
          <a:xfrm>
            <a:off x="1226209" y="908963"/>
            <a:ext cx="4230046" cy="435600"/>
          </a:xfrm>
          <a:prstGeom prst="rect">
            <a:avLst/>
          </a:prstGeom>
        </p:spPr>
        <p:txBody>
          <a:bodyPr spcFirstLastPara="1" wrap="square" lIns="91425" tIns="91425" rIns="91425" bIns="91425" anchor="ctr" anchorCtr="0">
            <a:noAutofit/>
          </a:bodyPr>
          <a:lstStyle/>
          <a:p>
            <a:pPr algn="ctr"/>
            <a:r>
              <a:rPr lang="fr-FR" sz="2400" b="1" dirty="0">
                <a:solidFill>
                  <a:schemeClr val="tx1"/>
                </a:solidFill>
                <a:latin typeface="Lora" pitchFamily="2" charset="0"/>
              </a:rPr>
              <a:t>3 . </a:t>
            </a:r>
            <a:r>
              <a:rPr lang="fr-FR" sz="2400" b="1" i="0" dirty="0">
                <a:solidFill>
                  <a:schemeClr val="tx1"/>
                </a:solidFill>
                <a:effectLst/>
                <a:latin typeface="Lora" pitchFamily="2" charset="0"/>
              </a:rPr>
              <a:t>Composants et symboles élémentaires</a:t>
            </a:r>
          </a:p>
        </p:txBody>
      </p:sp>
      <p:grpSp>
        <p:nvGrpSpPr>
          <p:cNvPr id="87" name="Google Shape;87;p13"/>
          <p:cNvGrpSpPr/>
          <p:nvPr/>
        </p:nvGrpSpPr>
        <p:grpSpPr>
          <a:xfrm>
            <a:off x="916458" y="1019750"/>
            <a:ext cx="214625" cy="214625"/>
            <a:chOff x="2594050" y="1631825"/>
            <a:chExt cx="439625" cy="439625"/>
          </a:xfrm>
        </p:grpSpPr>
        <p:sp>
          <p:nvSpPr>
            <p:cNvPr id="88" name="Google Shape;88;p1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1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1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1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Text Placeholder 2">
            <a:extLst>
              <a:ext uri="{FF2B5EF4-FFF2-40B4-BE49-F238E27FC236}">
                <a16:creationId xmlns:a16="http://schemas.microsoft.com/office/drawing/2014/main" id="{6CF1C4E8-38C9-4230-8AAB-B13FB5562FAA}"/>
              </a:ext>
            </a:extLst>
          </p:cNvPr>
          <p:cNvSpPr>
            <a:spLocks noGrp="1"/>
          </p:cNvSpPr>
          <p:nvPr>
            <p:ph type="body" idx="1"/>
          </p:nvPr>
        </p:nvSpPr>
        <p:spPr>
          <a:xfrm>
            <a:off x="148580" y="1632722"/>
            <a:ext cx="5687676" cy="1874154"/>
          </a:xfrm>
        </p:spPr>
        <p:txBody>
          <a:bodyPr/>
          <a:lstStyle/>
          <a:p>
            <a:pPr marL="101600" indent="0" algn="just">
              <a:buNone/>
            </a:pPr>
            <a:r>
              <a:rPr lang="fr-FR" b="1" i="0" dirty="0">
                <a:solidFill>
                  <a:srgbClr val="282C33"/>
                </a:solidFill>
                <a:effectLst/>
                <a:latin typeface="Linux Libertine"/>
              </a:rPr>
              <a:t>Pour comprendre ce qu'est un diagramme de séquence, vous devez connaître ses symboles et ses composants. Les diagrammes de séquence sont composés des icônes et des éléments suivants :</a:t>
            </a:r>
          </a:p>
          <a:p>
            <a:endParaRPr lang="fr-FR" b="1" i="0" dirty="0">
              <a:solidFill>
                <a:srgbClr val="202122"/>
              </a:solidFill>
              <a:effectLst/>
              <a:latin typeface="Linux Libertine"/>
            </a:endParaRPr>
          </a:p>
        </p:txBody>
      </p:sp>
      <p:pic>
        <p:nvPicPr>
          <p:cNvPr id="16" name="صورة 15">
            <a:extLst>
              <a:ext uri="{FF2B5EF4-FFF2-40B4-BE49-F238E27FC236}">
                <a16:creationId xmlns:a16="http://schemas.microsoft.com/office/drawing/2014/main" id="{81189C16-18AC-BDC6-12D4-027010EBBF23}"/>
              </a:ext>
            </a:extLst>
          </p:cNvPr>
          <p:cNvPicPr>
            <a:picLocks noChangeAspect="1"/>
          </p:cNvPicPr>
          <p:nvPr/>
        </p:nvPicPr>
        <p:blipFill>
          <a:blip r:embed="rId3"/>
          <a:stretch>
            <a:fillRect/>
          </a:stretch>
        </p:blipFill>
        <p:spPr>
          <a:xfrm>
            <a:off x="7988101" y="56062"/>
            <a:ext cx="1047750" cy="1047750"/>
          </a:xfrm>
          <a:prstGeom prst="rect">
            <a:avLst/>
          </a:prstGeom>
        </p:spPr>
      </p:pic>
      <p:pic>
        <p:nvPicPr>
          <p:cNvPr id="4" name="صورة 3">
            <a:extLst>
              <a:ext uri="{FF2B5EF4-FFF2-40B4-BE49-F238E27FC236}">
                <a16:creationId xmlns:a16="http://schemas.microsoft.com/office/drawing/2014/main" id="{2E9A66EF-6391-D4D3-3967-F439D5492D2D}"/>
              </a:ext>
            </a:extLst>
          </p:cNvPr>
          <p:cNvPicPr>
            <a:picLocks noChangeAspect="1"/>
          </p:cNvPicPr>
          <p:nvPr/>
        </p:nvPicPr>
        <p:blipFill>
          <a:blip r:embed="rId4"/>
          <a:stretch>
            <a:fillRect/>
          </a:stretch>
        </p:blipFill>
        <p:spPr>
          <a:xfrm>
            <a:off x="148580" y="4684607"/>
            <a:ext cx="667395" cy="487712"/>
          </a:xfrm>
          <a:prstGeom prst="rect">
            <a:avLst/>
          </a:prstGeom>
        </p:spPr>
      </p:pic>
      <p:pic>
        <p:nvPicPr>
          <p:cNvPr id="7" name="صورة 6">
            <a:extLst>
              <a:ext uri="{FF2B5EF4-FFF2-40B4-BE49-F238E27FC236}">
                <a16:creationId xmlns:a16="http://schemas.microsoft.com/office/drawing/2014/main" id="{57466A4E-CFC5-B7FE-EDA9-4F84E700F13E}"/>
              </a:ext>
            </a:extLst>
          </p:cNvPr>
          <p:cNvPicPr>
            <a:picLocks noChangeAspect="1"/>
          </p:cNvPicPr>
          <p:nvPr/>
        </p:nvPicPr>
        <p:blipFill>
          <a:blip r:embed="rId5"/>
          <a:stretch>
            <a:fillRect/>
          </a:stretch>
        </p:blipFill>
        <p:spPr>
          <a:xfrm>
            <a:off x="6435422" y="1747844"/>
            <a:ext cx="2333625" cy="1962150"/>
          </a:xfrm>
          <a:prstGeom prst="rect">
            <a:avLst/>
          </a:prstGeom>
        </p:spPr>
      </p:pic>
      <p:pic>
        <p:nvPicPr>
          <p:cNvPr id="5" name="صورة 4">
            <a:extLst>
              <a:ext uri="{FF2B5EF4-FFF2-40B4-BE49-F238E27FC236}">
                <a16:creationId xmlns:a16="http://schemas.microsoft.com/office/drawing/2014/main" id="{11AA3B3B-9EEB-55A7-2840-AF6B4E3E2411}"/>
              </a:ext>
            </a:extLst>
          </p:cNvPr>
          <p:cNvPicPr>
            <a:picLocks noChangeAspect="1"/>
          </p:cNvPicPr>
          <p:nvPr/>
        </p:nvPicPr>
        <p:blipFill>
          <a:blip r:embed="rId6"/>
          <a:stretch>
            <a:fillRect/>
          </a:stretch>
        </p:blipFill>
        <p:spPr>
          <a:xfrm>
            <a:off x="148580" y="15461"/>
            <a:ext cx="814599" cy="898343"/>
          </a:xfrm>
          <a:prstGeom prst="rect">
            <a:avLst/>
          </a:prstGeom>
        </p:spPr>
      </p:pic>
    </p:spTree>
    <p:extLst>
      <p:ext uri="{BB962C8B-B14F-4D97-AF65-F5344CB8AC3E}">
        <p14:creationId xmlns:p14="http://schemas.microsoft.com/office/powerpoint/2010/main" val="150426216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Google Shape;85;p13">
            <a:extLst>
              <a:ext uri="{FF2B5EF4-FFF2-40B4-BE49-F238E27FC236}">
                <a16:creationId xmlns:a16="http://schemas.microsoft.com/office/drawing/2014/main" id="{31C62F37-8982-1399-F3BA-1CECFE928F30}"/>
              </a:ext>
            </a:extLst>
          </p:cNvPr>
          <p:cNvSpPr/>
          <p:nvPr/>
        </p:nvSpPr>
        <p:spPr>
          <a:xfrm>
            <a:off x="-31173" y="4740808"/>
            <a:ext cx="9170750" cy="435600"/>
          </a:xfrm>
          <a:prstGeom prst="rect">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6" name="صورة 5">
            <a:extLst>
              <a:ext uri="{FF2B5EF4-FFF2-40B4-BE49-F238E27FC236}">
                <a16:creationId xmlns:a16="http://schemas.microsoft.com/office/drawing/2014/main" id="{43DB2EDA-1154-AA2A-2C8A-AEC406195E5A}"/>
              </a:ext>
            </a:extLst>
          </p:cNvPr>
          <p:cNvPicPr>
            <a:picLocks noChangeAspect="1"/>
          </p:cNvPicPr>
          <p:nvPr/>
        </p:nvPicPr>
        <p:blipFill>
          <a:blip r:embed="rId2"/>
          <a:stretch>
            <a:fillRect/>
          </a:stretch>
        </p:blipFill>
        <p:spPr>
          <a:xfrm>
            <a:off x="47393" y="4714752"/>
            <a:ext cx="667395" cy="487712"/>
          </a:xfrm>
          <a:prstGeom prst="rect">
            <a:avLst/>
          </a:prstGeom>
        </p:spPr>
      </p:pic>
      <p:graphicFrame>
        <p:nvGraphicFramePr>
          <p:cNvPr id="9" name="جدول 8">
            <a:extLst>
              <a:ext uri="{FF2B5EF4-FFF2-40B4-BE49-F238E27FC236}">
                <a16:creationId xmlns:a16="http://schemas.microsoft.com/office/drawing/2014/main" id="{3642CA35-1235-4373-D24E-F391904FA652}"/>
              </a:ext>
            </a:extLst>
          </p:cNvPr>
          <p:cNvGraphicFramePr>
            <a:graphicFrameLocks noGrp="1"/>
          </p:cNvGraphicFramePr>
          <p:nvPr>
            <p:extLst>
              <p:ext uri="{D42A27DB-BD31-4B8C-83A1-F6EECF244321}">
                <p14:modId xmlns:p14="http://schemas.microsoft.com/office/powerpoint/2010/main" val="3645707516"/>
              </p:ext>
            </p:extLst>
          </p:nvPr>
        </p:nvGraphicFramePr>
        <p:xfrm>
          <a:off x="197556" y="447872"/>
          <a:ext cx="8748888" cy="3867155"/>
        </p:xfrm>
        <a:graphic>
          <a:graphicData uri="http://schemas.openxmlformats.org/drawingml/2006/table">
            <a:tbl>
              <a:tblPr firstRow="1" bandRow="1">
                <a:tableStyleId>{797170FC-0107-493D-85B6-54684ECEE605}</a:tableStyleId>
              </a:tblPr>
              <a:tblGrid>
                <a:gridCol w="1500499">
                  <a:extLst>
                    <a:ext uri="{9D8B030D-6E8A-4147-A177-3AD203B41FA5}">
                      <a16:colId xmlns:a16="http://schemas.microsoft.com/office/drawing/2014/main" val="1659772348"/>
                    </a:ext>
                  </a:extLst>
                </a:gridCol>
                <a:gridCol w="7248389">
                  <a:extLst>
                    <a:ext uri="{9D8B030D-6E8A-4147-A177-3AD203B41FA5}">
                      <a16:colId xmlns:a16="http://schemas.microsoft.com/office/drawing/2014/main" val="1669491213"/>
                    </a:ext>
                  </a:extLst>
                </a:gridCol>
              </a:tblGrid>
              <a:tr h="461214">
                <a:tc>
                  <a:txBody>
                    <a:bodyPr/>
                    <a:lstStyle/>
                    <a:p>
                      <a:pPr algn="ctr"/>
                      <a:r>
                        <a:rPr lang="fr-FR" sz="1400" b="1" i="0" u="none" strike="noStrike" cap="none" dirty="0">
                          <a:solidFill>
                            <a:schemeClr val="accent1">
                              <a:lumMod val="50000"/>
                            </a:schemeClr>
                          </a:solidFill>
                          <a:effectLst/>
                          <a:latin typeface="Arial"/>
                          <a:ea typeface="Arial"/>
                          <a:cs typeface="Arial"/>
                          <a:sym typeface="Arial"/>
                        </a:rPr>
                        <a:t>Symbole</a:t>
                      </a:r>
                      <a:endParaRPr lang="fr-FR" b="1" dirty="0">
                        <a:solidFill>
                          <a:schemeClr val="accent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fr-FR" sz="1400" b="1" i="0" u="none" strike="noStrike" cap="none" dirty="0">
                          <a:solidFill>
                            <a:schemeClr val="accent1">
                              <a:lumMod val="50000"/>
                            </a:schemeClr>
                          </a:solidFill>
                          <a:effectLst/>
                          <a:latin typeface="Arial"/>
                          <a:ea typeface="Arial"/>
                          <a:cs typeface="Arial"/>
                          <a:sym typeface="Arial"/>
                        </a:rPr>
                        <a:t>Notation Description</a:t>
                      </a:r>
                      <a:endParaRPr lang="fr-FR" b="1" dirty="0">
                        <a:solidFill>
                          <a:schemeClr val="accent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17811583"/>
                  </a:ext>
                </a:extLst>
              </a:tr>
              <a:tr h="929762">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800" b="1" i="0" u="none" strike="noStrike" cap="none" dirty="0">
                          <a:solidFill>
                            <a:srgbClr val="000000"/>
                          </a:solidFill>
                          <a:effectLst/>
                          <a:latin typeface="TimesNewRomanPS-BoldMT"/>
                          <a:ea typeface="Arial"/>
                          <a:cs typeface="Arial"/>
                          <a:sym typeface="Arial"/>
                        </a:rPr>
                        <a:t>Acteur</a:t>
                      </a:r>
                      <a:endParaRPr lang="fr-FR" sz="1800" b="1" i="0" dirty="0">
                        <a:solidFill>
                          <a:srgbClr val="000000"/>
                        </a:solidFill>
                        <a:effectLst/>
                        <a:latin typeface="TimesNewRomanPS-BoldMT"/>
                      </a:endParaRPr>
                    </a:p>
                    <a:p>
                      <a:r>
                        <a:rPr lang="fr-FR" sz="1600" b="0" i="0" dirty="0">
                          <a:solidFill>
                            <a:srgbClr val="000000"/>
                          </a:solidFill>
                          <a:effectLst/>
                          <a:latin typeface="Linux Libertine"/>
                        </a:rPr>
                        <a:t>Montre les entités qui interagissent avec le système ou qui sont extérieures à lui.</a:t>
                      </a:r>
                    </a:p>
                    <a:p>
                      <a:endParaRPr lang="fr-FR" sz="1600" b="0" dirty="0">
                        <a:latin typeface="Linux Libertin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90812586"/>
                  </a:ext>
                </a:extLst>
              </a:tr>
              <a:tr h="1378899">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r>
                        <a:rPr lang="fr-FR" sz="1800" b="1" i="0" dirty="0">
                          <a:solidFill>
                            <a:srgbClr val="000000"/>
                          </a:solidFill>
                          <a:effectLst/>
                          <a:latin typeface="TimesNewRomanPS-BoldMT"/>
                        </a:rPr>
                        <a:t>Objet</a:t>
                      </a:r>
                      <a:endParaRPr lang="fr-FR" sz="1600" b="0" i="0" dirty="0">
                        <a:solidFill>
                          <a:schemeClr val="tx1"/>
                        </a:solidFill>
                        <a:effectLst/>
                        <a:latin typeface="TimesNewRomanPS-BoldMT"/>
                      </a:endParaRPr>
                    </a:p>
                    <a:p>
                      <a:pPr rtl="0"/>
                      <a:r>
                        <a:rPr lang="fr-FR" sz="1600" b="0" i="0" dirty="0">
                          <a:solidFill>
                            <a:schemeClr val="tx1"/>
                          </a:solidFill>
                          <a:effectLst/>
                          <a:latin typeface="Linux Libertine"/>
                        </a:rPr>
                        <a:t>les objets sont des instances des classes, et sont rangés horizontalement. La représentation graphique pour un objet est similaire à une classe (un rectangle) précédée du nom d'objet (facultatif) et d'un point-virgule ( : ) .</a:t>
                      </a:r>
                      <a:r>
                        <a:rPr lang="fr-FR" sz="1600" dirty="0">
                          <a:solidFill>
                            <a:schemeClr val="tx1"/>
                          </a:solidFill>
                          <a:latin typeface="Linux Libertine"/>
                        </a:rPr>
                        <a:t> </a:t>
                      </a:r>
                      <a:br>
                        <a:rPr lang="fr-FR" sz="1600" dirty="0">
                          <a:solidFill>
                            <a:schemeClr val="tx1"/>
                          </a:solidFill>
                          <a:latin typeface="Linux Libertine"/>
                        </a:rPr>
                      </a:br>
                      <a:endParaRPr lang="fr-FR" sz="1600" dirty="0">
                        <a:solidFill>
                          <a:schemeClr val="tx1"/>
                        </a:solidFill>
                        <a:latin typeface="Linux Libertin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96872825"/>
                  </a:ext>
                </a:extLst>
              </a:tr>
              <a:tr h="1092061">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800" b="1" dirty="0">
                          <a:latin typeface="TimesNewRomanPS-BoldMT"/>
                        </a:rPr>
                        <a:t>Noter</a:t>
                      </a:r>
                      <a:endParaRPr lang="fr-FR" sz="1600" b="0" i="0" dirty="0">
                        <a:solidFill>
                          <a:schemeClr val="tx1"/>
                        </a:solidFill>
                        <a:effectLst/>
                        <a:latin typeface="TimesNewRomanPS-BoldM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600" b="0" i="0" dirty="0">
                          <a:solidFill>
                            <a:schemeClr val="tx1"/>
                          </a:solidFill>
                          <a:effectLst/>
                          <a:latin typeface="Linux Libertine"/>
                        </a:rPr>
                        <a:t>Cette entité permet d’inscrire un commentaire sur le </a:t>
                      </a:r>
                      <a:r>
                        <a:rPr lang="fr-FR" sz="1600" b="0" i="1" dirty="0">
                          <a:solidFill>
                            <a:schemeClr val="tx1"/>
                          </a:solidFill>
                          <a:effectLst/>
                          <a:latin typeface="Linux Libertine"/>
                        </a:rPr>
                        <a:t>diagramme de séquence système</a:t>
                      </a:r>
                      <a:r>
                        <a:rPr lang="fr-FR" sz="1600" b="0" i="0" dirty="0">
                          <a:solidFill>
                            <a:schemeClr val="tx1"/>
                          </a:solidFill>
                          <a:effectLst/>
                          <a:latin typeface="Linux Libertine"/>
                        </a:rPr>
                        <a:t>. Ce commentaire peut être relié à toute entité du diagramme.</a:t>
                      </a:r>
                      <a:r>
                        <a:rPr lang="fr-FR" sz="1600" dirty="0">
                          <a:solidFill>
                            <a:schemeClr val="tx1"/>
                          </a:solidFill>
                          <a:latin typeface="Linux Libertine"/>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fr-FR" sz="1600" dirty="0">
                        <a:solidFill>
                          <a:schemeClr val="tx1"/>
                        </a:solidFill>
                        <a:latin typeface="Linux Libertin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193070286"/>
                  </a:ext>
                </a:extLst>
              </a:tr>
            </a:tbl>
          </a:graphicData>
        </a:graphic>
      </p:graphicFrame>
      <p:sp>
        <p:nvSpPr>
          <p:cNvPr id="11" name="مستطيل 10">
            <a:extLst>
              <a:ext uri="{FF2B5EF4-FFF2-40B4-BE49-F238E27FC236}">
                <a16:creationId xmlns:a16="http://schemas.microsoft.com/office/drawing/2014/main" id="{924DD9D8-0D11-93E5-0A95-C27F604777FE}"/>
              </a:ext>
            </a:extLst>
          </p:cNvPr>
          <p:cNvSpPr/>
          <p:nvPr/>
        </p:nvSpPr>
        <p:spPr>
          <a:xfrm>
            <a:off x="443735" y="2319122"/>
            <a:ext cx="986364" cy="413425"/>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u="sng" dirty="0">
                <a:solidFill>
                  <a:srgbClr val="000000"/>
                </a:solidFill>
                <a:latin typeface="ITC Officina Sans Std Book" panose="00000500000000000000" pitchFamily="50" charset="0"/>
                <a:cs typeface="Al-Kharashi 36" pitchFamily="2" charset="-78"/>
              </a:rPr>
              <a:t>: </a:t>
            </a:r>
            <a:r>
              <a:rPr lang="fr-FR" sz="1600" i="0" u="sng" dirty="0">
                <a:solidFill>
                  <a:srgbClr val="000000"/>
                </a:solidFill>
                <a:effectLst/>
                <a:latin typeface="ITC Officina Sans Std Book" panose="00000500000000000000" pitchFamily="50" charset="0"/>
                <a:cs typeface="Al-Kharashi 36" pitchFamily="2" charset="-78"/>
              </a:rPr>
              <a:t>Objet1</a:t>
            </a:r>
            <a:endParaRPr lang="fr-FR" sz="1600" u="sng" dirty="0">
              <a:latin typeface="ITC Officina Sans Std Book" panose="00000500000000000000" pitchFamily="50" charset="0"/>
              <a:cs typeface="Al-Kharashi 36" pitchFamily="2" charset="-78"/>
            </a:endParaRPr>
          </a:p>
        </p:txBody>
      </p:sp>
      <p:pic>
        <p:nvPicPr>
          <p:cNvPr id="13" name="صورة 12">
            <a:extLst>
              <a:ext uri="{FF2B5EF4-FFF2-40B4-BE49-F238E27FC236}">
                <a16:creationId xmlns:a16="http://schemas.microsoft.com/office/drawing/2014/main" id="{97F20901-966A-C1BA-CD5F-8A006F3F35EF}"/>
              </a:ext>
            </a:extLst>
          </p:cNvPr>
          <p:cNvPicPr>
            <a:picLocks noChangeAspect="1"/>
          </p:cNvPicPr>
          <p:nvPr/>
        </p:nvPicPr>
        <p:blipFill>
          <a:blip r:embed="rId3"/>
          <a:stretch>
            <a:fillRect/>
          </a:stretch>
        </p:blipFill>
        <p:spPr>
          <a:xfrm>
            <a:off x="443735" y="3558483"/>
            <a:ext cx="1016232" cy="508116"/>
          </a:xfrm>
          <a:prstGeom prst="rect">
            <a:avLst/>
          </a:prstGeom>
        </p:spPr>
      </p:pic>
      <p:cxnSp>
        <p:nvCxnSpPr>
          <p:cNvPr id="15" name="رابط مستقيم 14">
            <a:extLst>
              <a:ext uri="{FF2B5EF4-FFF2-40B4-BE49-F238E27FC236}">
                <a16:creationId xmlns:a16="http://schemas.microsoft.com/office/drawing/2014/main" id="{58BB4C8A-675E-FD4E-9744-69894449ACF9}"/>
              </a:ext>
            </a:extLst>
          </p:cNvPr>
          <p:cNvCxnSpPr>
            <a:cxnSpLocks/>
          </p:cNvCxnSpPr>
          <p:nvPr/>
        </p:nvCxnSpPr>
        <p:spPr>
          <a:xfrm>
            <a:off x="903540" y="1587713"/>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رسم 28">
            <a:extLst>
              <a:ext uri="{FF2B5EF4-FFF2-40B4-BE49-F238E27FC236}">
                <a16:creationId xmlns:a16="http://schemas.microsoft.com/office/drawing/2014/main" id="{1C28510C-E0C6-499B-AEB0-5A9F7A232C0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1540" y="1076901"/>
            <a:ext cx="330754" cy="652059"/>
          </a:xfrm>
          <a:prstGeom prst="rect">
            <a:avLst/>
          </a:prstGeom>
        </p:spPr>
      </p:pic>
    </p:spTree>
    <p:extLst>
      <p:ext uri="{BB962C8B-B14F-4D97-AF65-F5344CB8AC3E}">
        <p14:creationId xmlns:p14="http://schemas.microsoft.com/office/powerpoint/2010/main" val="2295915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5;p13">
            <a:extLst>
              <a:ext uri="{FF2B5EF4-FFF2-40B4-BE49-F238E27FC236}">
                <a16:creationId xmlns:a16="http://schemas.microsoft.com/office/drawing/2014/main" id="{31C62F37-8982-1399-F3BA-1CECFE928F30}"/>
              </a:ext>
            </a:extLst>
          </p:cNvPr>
          <p:cNvSpPr/>
          <p:nvPr/>
        </p:nvSpPr>
        <p:spPr>
          <a:xfrm>
            <a:off x="-31173" y="4740808"/>
            <a:ext cx="9170750" cy="435600"/>
          </a:xfrm>
          <a:prstGeom prst="rect">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6" name="صورة 5">
            <a:extLst>
              <a:ext uri="{FF2B5EF4-FFF2-40B4-BE49-F238E27FC236}">
                <a16:creationId xmlns:a16="http://schemas.microsoft.com/office/drawing/2014/main" id="{43DB2EDA-1154-AA2A-2C8A-AEC406195E5A}"/>
              </a:ext>
            </a:extLst>
          </p:cNvPr>
          <p:cNvPicPr>
            <a:picLocks noChangeAspect="1"/>
          </p:cNvPicPr>
          <p:nvPr/>
        </p:nvPicPr>
        <p:blipFill>
          <a:blip r:embed="rId2"/>
          <a:stretch>
            <a:fillRect/>
          </a:stretch>
        </p:blipFill>
        <p:spPr>
          <a:xfrm>
            <a:off x="47393" y="4714752"/>
            <a:ext cx="667395" cy="487712"/>
          </a:xfrm>
          <a:prstGeom prst="rect">
            <a:avLst/>
          </a:prstGeom>
        </p:spPr>
      </p:pic>
      <p:graphicFrame>
        <p:nvGraphicFramePr>
          <p:cNvPr id="9" name="جدول 8">
            <a:extLst>
              <a:ext uri="{FF2B5EF4-FFF2-40B4-BE49-F238E27FC236}">
                <a16:creationId xmlns:a16="http://schemas.microsoft.com/office/drawing/2014/main" id="{3642CA35-1235-4373-D24E-F391904FA652}"/>
              </a:ext>
            </a:extLst>
          </p:cNvPr>
          <p:cNvGraphicFramePr>
            <a:graphicFrameLocks noGrp="1"/>
          </p:cNvGraphicFramePr>
          <p:nvPr>
            <p:extLst>
              <p:ext uri="{D42A27DB-BD31-4B8C-83A1-F6EECF244321}">
                <p14:modId xmlns:p14="http://schemas.microsoft.com/office/powerpoint/2010/main" val="1365740012"/>
              </p:ext>
            </p:extLst>
          </p:nvPr>
        </p:nvGraphicFramePr>
        <p:xfrm>
          <a:off x="197556" y="431077"/>
          <a:ext cx="8748888" cy="3906652"/>
        </p:xfrm>
        <a:graphic>
          <a:graphicData uri="http://schemas.openxmlformats.org/drawingml/2006/table">
            <a:tbl>
              <a:tblPr firstRow="1" bandRow="1">
                <a:tableStyleId>{797170FC-0107-493D-85B6-54684ECEE605}</a:tableStyleId>
              </a:tblPr>
              <a:tblGrid>
                <a:gridCol w="1633713">
                  <a:extLst>
                    <a:ext uri="{9D8B030D-6E8A-4147-A177-3AD203B41FA5}">
                      <a16:colId xmlns:a16="http://schemas.microsoft.com/office/drawing/2014/main" val="1659772348"/>
                    </a:ext>
                  </a:extLst>
                </a:gridCol>
                <a:gridCol w="7115175">
                  <a:extLst>
                    <a:ext uri="{9D8B030D-6E8A-4147-A177-3AD203B41FA5}">
                      <a16:colId xmlns:a16="http://schemas.microsoft.com/office/drawing/2014/main" val="1669491213"/>
                    </a:ext>
                  </a:extLst>
                </a:gridCol>
              </a:tblGrid>
              <a:tr h="487149">
                <a:tc>
                  <a:txBody>
                    <a:bodyPr/>
                    <a:lstStyle/>
                    <a:p>
                      <a:pPr algn="ctr"/>
                      <a:r>
                        <a:rPr lang="fr-FR" sz="1400" b="1" i="0" u="none" strike="noStrike" cap="none" dirty="0">
                          <a:solidFill>
                            <a:schemeClr val="accent1">
                              <a:lumMod val="50000"/>
                            </a:schemeClr>
                          </a:solidFill>
                          <a:effectLst/>
                          <a:latin typeface="Arial"/>
                          <a:ea typeface="Arial"/>
                          <a:cs typeface="Arial"/>
                          <a:sym typeface="Arial"/>
                        </a:rPr>
                        <a:t>Symbole</a:t>
                      </a:r>
                      <a:endParaRPr lang="fr-FR" b="1" dirty="0">
                        <a:solidFill>
                          <a:schemeClr val="accent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fr-FR" sz="1400" b="1" i="0" u="none" strike="noStrike" cap="none" dirty="0">
                          <a:solidFill>
                            <a:schemeClr val="accent1">
                              <a:lumMod val="50000"/>
                            </a:schemeClr>
                          </a:solidFill>
                          <a:effectLst/>
                          <a:latin typeface="Arial"/>
                          <a:ea typeface="Arial"/>
                          <a:cs typeface="Arial"/>
                          <a:sym typeface="Arial"/>
                        </a:rPr>
                        <a:t>Notation</a:t>
                      </a:r>
                      <a:r>
                        <a:rPr lang="fr-FR" sz="1400" b="1" i="0" u="none" strike="noStrike" cap="none" dirty="0">
                          <a:solidFill>
                            <a:srgbClr val="000000"/>
                          </a:solidFill>
                          <a:effectLst/>
                          <a:latin typeface="Arial"/>
                          <a:ea typeface="Arial"/>
                          <a:cs typeface="Arial"/>
                          <a:sym typeface="Arial"/>
                        </a:rPr>
                        <a:t> </a:t>
                      </a:r>
                      <a:r>
                        <a:rPr lang="fr-FR" sz="1400" b="1" i="0" u="none" strike="noStrike" cap="none" dirty="0">
                          <a:solidFill>
                            <a:schemeClr val="accent1">
                              <a:lumMod val="50000"/>
                            </a:schemeClr>
                          </a:solidFill>
                          <a:effectLst/>
                          <a:latin typeface="Arial"/>
                          <a:ea typeface="Arial"/>
                          <a:cs typeface="Arial"/>
                          <a:sym typeface="Arial"/>
                        </a:rPr>
                        <a:t>Description</a:t>
                      </a:r>
                      <a:endParaRPr lang="fr-FR" b="1" dirty="0">
                        <a:solidFill>
                          <a:schemeClr val="accent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17811583"/>
                  </a:ext>
                </a:extLst>
              </a:tr>
              <a:tr h="1129547">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800" b="1" i="0" dirty="0">
                          <a:solidFill>
                            <a:srgbClr val="000000"/>
                          </a:solidFill>
                          <a:effectLst/>
                          <a:latin typeface="TimesNewRomanPS-BoldMT"/>
                        </a:rPr>
                        <a:t>Ligne de vie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600" b="0" i="0" dirty="0">
                          <a:solidFill>
                            <a:srgbClr val="000000"/>
                          </a:solidFill>
                          <a:effectLst/>
                          <a:latin typeface="Linux Libertine"/>
                        </a:rPr>
                        <a:t>les lignes de vie, </a:t>
                      </a:r>
                      <a:r>
                        <a:rPr lang="fr-FR" sz="1600" b="0" i="1" dirty="0">
                          <a:solidFill>
                            <a:srgbClr val="000000"/>
                          </a:solidFill>
                          <a:effectLst/>
                          <a:latin typeface="Linux Libertine"/>
                        </a:rPr>
                        <a:t>LifeLine</a:t>
                      </a:r>
                      <a:r>
                        <a:rPr lang="fr-FR" sz="1600" b="0" i="0" dirty="0">
                          <a:solidFill>
                            <a:srgbClr val="000000"/>
                          </a:solidFill>
                          <a:effectLst/>
                          <a:latin typeface="Linux Libertine"/>
                        </a:rPr>
                        <a:t>, identifient l'existence de l'objet par rapport au temps. La notation utilisée pour une ligne de vie est une ligne pointillée verticale partant de l'objet.</a:t>
                      </a:r>
                      <a:r>
                        <a:rPr lang="fr-FR" sz="1600" dirty="0">
                          <a:latin typeface="Linux Libertine"/>
                        </a:rPr>
                        <a:t> </a:t>
                      </a:r>
                      <a:endParaRPr lang="fr-FR" sz="1600" b="0" dirty="0">
                        <a:latin typeface="Linux Libertin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90812586"/>
                  </a:ext>
                </a:extLst>
              </a:tr>
              <a:tr h="1247828">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fr-FR" sz="1800" b="1" i="0" dirty="0">
                          <a:solidFill>
                            <a:srgbClr val="000000"/>
                          </a:solidFill>
                          <a:effectLst/>
                          <a:latin typeface="TimesNewRomanPS-BoldMT"/>
                        </a:rPr>
                        <a:t>Activation</a:t>
                      </a:r>
                      <a:endParaRPr lang="fr-FR" sz="1800" dirty="0">
                        <a:latin typeface="TimesNewRomanPS-BoldMT"/>
                      </a:endParaRPr>
                    </a:p>
                    <a:p>
                      <a:pPr rtl="0"/>
                      <a:r>
                        <a:rPr lang="fr-FR" sz="1600" b="0" i="0" dirty="0">
                          <a:solidFill>
                            <a:srgbClr val="000000"/>
                          </a:solidFill>
                          <a:effectLst/>
                          <a:latin typeface="Linux Libertine"/>
                        </a:rPr>
                        <a:t>les activations, sont modélisées par des boîtes rectangulaires sur la ligne de vie. Elles indiquent quand l'objet effectue une action.</a:t>
                      </a:r>
                      <a:r>
                        <a:rPr lang="fr-FR" sz="1600" dirty="0">
                          <a:latin typeface="Linux Libertine"/>
                        </a:rPr>
                        <a:t> </a:t>
                      </a:r>
                      <a:endParaRPr lang="fr-FR" sz="1600" dirty="0">
                        <a:solidFill>
                          <a:schemeClr val="tx1"/>
                        </a:solidFill>
                        <a:latin typeface="Linux Libertin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96872825"/>
                  </a:ext>
                </a:extLst>
              </a:tr>
              <a:tr h="1042128">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800" b="1" dirty="0">
                          <a:latin typeface="TimesNewRomanPS-BoldMT"/>
                        </a:rPr>
                        <a:t>Message</a:t>
                      </a:r>
                      <a:endParaRPr lang="fr-FR" sz="1800" b="0" i="0" dirty="0">
                        <a:solidFill>
                          <a:schemeClr val="tx1"/>
                        </a:solidFill>
                        <a:effectLst/>
                        <a:latin typeface="TimesNewRomanPS-BoldMT"/>
                      </a:endParaRPr>
                    </a:p>
                    <a:p>
                      <a:r>
                        <a:rPr lang="fr-FR" sz="1600" dirty="0">
                          <a:latin typeface="Linux Libertine"/>
                        </a:rPr>
                        <a:t>les messages, modélisés par des flèches horizontales entre les activations, indiquent les communications entre les objets.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193070286"/>
                  </a:ext>
                </a:extLst>
              </a:tr>
            </a:tbl>
          </a:graphicData>
        </a:graphic>
      </p:graphicFrame>
      <p:cxnSp>
        <p:nvCxnSpPr>
          <p:cNvPr id="15" name="رابط مستقيم 14">
            <a:extLst>
              <a:ext uri="{FF2B5EF4-FFF2-40B4-BE49-F238E27FC236}">
                <a16:creationId xmlns:a16="http://schemas.microsoft.com/office/drawing/2014/main" id="{58BB4C8A-675E-FD4E-9744-69894449ACF9}"/>
              </a:ext>
            </a:extLst>
          </p:cNvPr>
          <p:cNvCxnSpPr>
            <a:cxnSpLocks/>
          </p:cNvCxnSpPr>
          <p:nvPr/>
        </p:nvCxnSpPr>
        <p:spPr>
          <a:xfrm>
            <a:off x="903540" y="1587713"/>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صورة 1">
            <a:extLst>
              <a:ext uri="{FF2B5EF4-FFF2-40B4-BE49-F238E27FC236}">
                <a16:creationId xmlns:a16="http://schemas.microsoft.com/office/drawing/2014/main" id="{AF4AFCC0-A78B-6F05-D5DB-76DD47744EDD}"/>
              </a:ext>
            </a:extLst>
          </p:cNvPr>
          <p:cNvPicPr>
            <a:picLocks noChangeAspect="1"/>
          </p:cNvPicPr>
          <p:nvPr/>
        </p:nvPicPr>
        <p:blipFill rotWithShape="1">
          <a:blip r:embed="rId3"/>
          <a:srcRect r="95967" b="-1478"/>
          <a:stretch/>
        </p:blipFill>
        <p:spPr>
          <a:xfrm>
            <a:off x="1015071" y="2129411"/>
            <a:ext cx="80478" cy="1052158"/>
          </a:xfrm>
          <a:prstGeom prst="rect">
            <a:avLst/>
          </a:prstGeom>
        </p:spPr>
      </p:pic>
      <p:cxnSp>
        <p:nvCxnSpPr>
          <p:cNvPr id="4" name="رابط مستقيم 3">
            <a:extLst>
              <a:ext uri="{FF2B5EF4-FFF2-40B4-BE49-F238E27FC236}">
                <a16:creationId xmlns:a16="http://schemas.microsoft.com/office/drawing/2014/main" id="{92FAD80A-4F68-F48D-E141-1D3BD39E658A}"/>
              </a:ext>
            </a:extLst>
          </p:cNvPr>
          <p:cNvCxnSpPr>
            <a:cxnSpLocks/>
          </p:cNvCxnSpPr>
          <p:nvPr/>
        </p:nvCxnSpPr>
        <p:spPr>
          <a:xfrm>
            <a:off x="1015071" y="1052781"/>
            <a:ext cx="0" cy="805543"/>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 name="رابط كسهم مستقيم 6">
            <a:extLst>
              <a:ext uri="{FF2B5EF4-FFF2-40B4-BE49-F238E27FC236}">
                <a16:creationId xmlns:a16="http://schemas.microsoft.com/office/drawing/2014/main" id="{EDCE5D51-E7F6-F7FB-D729-9217A4CD5CEC}"/>
              </a:ext>
            </a:extLst>
          </p:cNvPr>
          <p:cNvCxnSpPr/>
          <p:nvPr/>
        </p:nvCxnSpPr>
        <p:spPr>
          <a:xfrm>
            <a:off x="493067" y="3814396"/>
            <a:ext cx="92444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921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lt1"/>
          </a:fgClr>
          <a:bgClr>
            <a:schemeClr val="bg1"/>
          </a:bgClr>
        </a:pattFill>
        <a:effectLst/>
      </p:bgPr>
    </p:bg>
    <p:spTree>
      <p:nvGrpSpPr>
        <p:cNvPr id="1" name=""/>
        <p:cNvGrpSpPr/>
        <p:nvPr/>
      </p:nvGrpSpPr>
      <p:grpSpPr>
        <a:xfrm>
          <a:off x="0" y="0"/>
          <a:ext cx="0" cy="0"/>
          <a:chOff x="0" y="0"/>
          <a:chExt cx="0" cy="0"/>
        </a:xfrm>
      </p:grpSpPr>
      <p:sp>
        <p:nvSpPr>
          <p:cNvPr id="3" name="Google Shape;85;p13">
            <a:extLst>
              <a:ext uri="{FF2B5EF4-FFF2-40B4-BE49-F238E27FC236}">
                <a16:creationId xmlns:a16="http://schemas.microsoft.com/office/drawing/2014/main" id="{31C62F37-8982-1399-F3BA-1CECFE928F30}"/>
              </a:ext>
            </a:extLst>
          </p:cNvPr>
          <p:cNvSpPr/>
          <p:nvPr/>
        </p:nvSpPr>
        <p:spPr>
          <a:xfrm>
            <a:off x="-31173" y="4740808"/>
            <a:ext cx="9170750" cy="435600"/>
          </a:xfrm>
          <a:prstGeom prst="rect">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6" name="صورة 5">
            <a:extLst>
              <a:ext uri="{FF2B5EF4-FFF2-40B4-BE49-F238E27FC236}">
                <a16:creationId xmlns:a16="http://schemas.microsoft.com/office/drawing/2014/main" id="{43DB2EDA-1154-AA2A-2C8A-AEC406195E5A}"/>
              </a:ext>
            </a:extLst>
          </p:cNvPr>
          <p:cNvPicPr>
            <a:picLocks noChangeAspect="1"/>
          </p:cNvPicPr>
          <p:nvPr/>
        </p:nvPicPr>
        <p:blipFill>
          <a:blip r:embed="rId2"/>
          <a:stretch>
            <a:fillRect/>
          </a:stretch>
        </p:blipFill>
        <p:spPr>
          <a:xfrm>
            <a:off x="47393" y="4714752"/>
            <a:ext cx="667395" cy="487712"/>
          </a:xfrm>
          <a:prstGeom prst="rect">
            <a:avLst/>
          </a:prstGeom>
        </p:spPr>
      </p:pic>
      <p:graphicFrame>
        <p:nvGraphicFramePr>
          <p:cNvPr id="9" name="جدول 8">
            <a:extLst>
              <a:ext uri="{FF2B5EF4-FFF2-40B4-BE49-F238E27FC236}">
                <a16:creationId xmlns:a16="http://schemas.microsoft.com/office/drawing/2014/main" id="{3642CA35-1235-4373-D24E-F391904FA652}"/>
              </a:ext>
            </a:extLst>
          </p:cNvPr>
          <p:cNvGraphicFramePr>
            <a:graphicFrameLocks noGrp="1"/>
          </p:cNvGraphicFramePr>
          <p:nvPr>
            <p:extLst>
              <p:ext uri="{D42A27DB-BD31-4B8C-83A1-F6EECF244321}">
                <p14:modId xmlns:p14="http://schemas.microsoft.com/office/powerpoint/2010/main" val="3144112637"/>
              </p:ext>
            </p:extLst>
          </p:nvPr>
        </p:nvGraphicFramePr>
        <p:xfrm>
          <a:off x="180366" y="414171"/>
          <a:ext cx="8783267" cy="4008875"/>
        </p:xfrm>
        <a:graphic>
          <a:graphicData uri="http://schemas.openxmlformats.org/drawingml/2006/table">
            <a:tbl>
              <a:tblPr firstRow="1" bandRow="1">
                <a:tableStyleId>{797170FC-0107-493D-85B6-54684ECEE605}</a:tableStyleId>
              </a:tblPr>
              <a:tblGrid>
                <a:gridCol w="1640133">
                  <a:extLst>
                    <a:ext uri="{9D8B030D-6E8A-4147-A177-3AD203B41FA5}">
                      <a16:colId xmlns:a16="http://schemas.microsoft.com/office/drawing/2014/main" val="1659772348"/>
                    </a:ext>
                  </a:extLst>
                </a:gridCol>
                <a:gridCol w="7143134">
                  <a:extLst>
                    <a:ext uri="{9D8B030D-6E8A-4147-A177-3AD203B41FA5}">
                      <a16:colId xmlns:a16="http://schemas.microsoft.com/office/drawing/2014/main" val="1669491213"/>
                    </a:ext>
                  </a:extLst>
                </a:gridCol>
              </a:tblGrid>
              <a:tr h="474538">
                <a:tc>
                  <a:txBody>
                    <a:bodyPr/>
                    <a:lstStyle/>
                    <a:p>
                      <a:pPr algn="ctr"/>
                      <a:r>
                        <a:rPr lang="fr-FR" sz="1400" b="1" i="0" u="none" strike="noStrike" cap="none" dirty="0">
                          <a:solidFill>
                            <a:schemeClr val="accent1">
                              <a:lumMod val="50000"/>
                            </a:schemeClr>
                          </a:solidFill>
                          <a:effectLst/>
                          <a:latin typeface="Arial"/>
                          <a:ea typeface="Arial"/>
                          <a:cs typeface="Arial"/>
                          <a:sym typeface="Arial"/>
                        </a:rPr>
                        <a:t>Symbole</a:t>
                      </a:r>
                      <a:endParaRPr lang="fr-FR" b="1" dirty="0">
                        <a:solidFill>
                          <a:schemeClr val="accent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fr-FR" sz="1400" b="1" i="0" u="none" strike="noStrike" cap="none" dirty="0">
                          <a:solidFill>
                            <a:schemeClr val="accent1">
                              <a:lumMod val="50000"/>
                            </a:schemeClr>
                          </a:solidFill>
                          <a:effectLst/>
                          <a:latin typeface="Arial"/>
                          <a:ea typeface="Arial"/>
                          <a:cs typeface="Arial"/>
                          <a:sym typeface="Arial"/>
                        </a:rPr>
                        <a:t>Notation Description</a:t>
                      </a:r>
                      <a:endParaRPr lang="fr-FR" b="1" dirty="0">
                        <a:solidFill>
                          <a:schemeClr val="accent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17811583"/>
                  </a:ext>
                </a:extLst>
              </a:tr>
              <a:tr h="1250655">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800" b="1" dirty="0">
                          <a:solidFill>
                            <a:schemeClr val="tx1">
                              <a:lumMod val="95000"/>
                              <a:lumOff val="5000"/>
                            </a:schemeClr>
                          </a:solidFill>
                          <a:latin typeface="TimesNewRomanPS-BoldMT"/>
                        </a:rPr>
                        <a:t>Symbole</a:t>
                      </a:r>
                      <a:r>
                        <a:rPr lang="fr-FR" sz="1600" b="1" dirty="0">
                          <a:solidFill>
                            <a:schemeClr val="tx1">
                              <a:lumMod val="95000"/>
                              <a:lumOff val="5000"/>
                            </a:schemeClr>
                          </a:solidFill>
                          <a:latin typeface="TimesNewRomanPS-BoldMT"/>
                        </a:rPr>
                        <a:t> de messages de suppression</a:t>
                      </a:r>
                      <a:r>
                        <a:rPr lang="fr-FR" sz="1600" dirty="0">
                          <a:latin typeface="TimesNewRomanPS-BoldMT"/>
                        </a:rPr>
                        <a:t>	</a:t>
                      </a:r>
                    </a:p>
                    <a:p>
                      <a:r>
                        <a:rPr lang="fr-FR" sz="1600" dirty="0">
                          <a:latin typeface="Linux Libertine"/>
                        </a:rPr>
                        <a:t>Représentés par une ligne pleine terminée par une pointe de flèche pleine, suivie du symbole X. Ces messages détruisent un objet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93070286"/>
                  </a:ext>
                </a:extLst>
              </a:tr>
              <a:tr h="994507">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600" b="1" dirty="0">
                          <a:solidFill>
                            <a:schemeClr val="tx1">
                              <a:lumMod val="95000"/>
                              <a:lumOff val="5000"/>
                            </a:schemeClr>
                          </a:solidFill>
                          <a:latin typeface="TimesNewRomanPS-BoldMT"/>
                        </a:rPr>
                        <a:t>Symbole de </a:t>
                      </a:r>
                      <a:r>
                        <a:rPr lang="fr-FR" sz="1800" b="1" dirty="0">
                          <a:solidFill>
                            <a:schemeClr val="tx1">
                              <a:lumMod val="95000"/>
                              <a:lumOff val="5000"/>
                            </a:schemeClr>
                          </a:solidFill>
                          <a:latin typeface="TimesNewRomanPS-BoldMT"/>
                        </a:rPr>
                        <a:t>messages</a:t>
                      </a:r>
                      <a:r>
                        <a:rPr lang="fr-FR" sz="1600" b="1" dirty="0">
                          <a:solidFill>
                            <a:schemeClr val="tx1">
                              <a:lumMod val="95000"/>
                              <a:lumOff val="5000"/>
                            </a:schemeClr>
                          </a:solidFill>
                          <a:latin typeface="TimesNewRomanPS-BoldMT"/>
                        </a:rPr>
                        <a:t> de réponse</a:t>
                      </a:r>
                    </a:p>
                    <a:p>
                      <a:r>
                        <a:rPr lang="fr-FR" sz="1600" dirty="0">
                          <a:solidFill>
                            <a:schemeClr val="tx1">
                              <a:lumMod val="95000"/>
                              <a:lumOff val="5000"/>
                            </a:schemeClr>
                          </a:solidFill>
                          <a:latin typeface="Linux Libertine"/>
                        </a:rPr>
                        <a:t>Représentés par une ligne en pointillés terminée par une pointe de flèche, ces messages sont des réponses aux appels.</a:t>
                      </a:r>
                      <a:endParaRPr lang="fr-FR" sz="1600" dirty="0">
                        <a:latin typeface="Linux Libertin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817654394"/>
                  </a:ext>
                </a:extLst>
              </a:tr>
              <a:tr h="1289175">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800" b="1" dirty="0">
                          <a:solidFill>
                            <a:schemeClr val="tx1">
                              <a:lumMod val="95000"/>
                              <a:lumOff val="5000"/>
                            </a:schemeClr>
                          </a:solidFill>
                          <a:latin typeface="TimesNewRomanPS-BoldMT"/>
                        </a:rPr>
                        <a:t>Symbole de </a:t>
                      </a:r>
                      <a:r>
                        <a:rPr lang="fr-FR" sz="2000" b="1" dirty="0">
                          <a:solidFill>
                            <a:schemeClr val="tx1">
                              <a:lumMod val="95000"/>
                              <a:lumOff val="5000"/>
                            </a:schemeClr>
                          </a:solidFill>
                          <a:latin typeface="TimesNewRomanPS-BoldMT"/>
                        </a:rPr>
                        <a:t>messages</a:t>
                      </a:r>
                      <a:r>
                        <a:rPr lang="fr-FR" sz="1800" b="1" dirty="0">
                          <a:solidFill>
                            <a:schemeClr val="tx1">
                              <a:lumMod val="95000"/>
                              <a:lumOff val="5000"/>
                            </a:schemeClr>
                          </a:solidFill>
                          <a:latin typeface="TimesNewRomanPS-BoldMT"/>
                        </a:rPr>
                        <a:t> de création asynchrones</a:t>
                      </a:r>
                      <a:r>
                        <a:rPr lang="fr-FR" sz="1800" dirty="0">
                          <a:latin typeface="TimesNewRomanPS-BoldMT"/>
                        </a:rPr>
                        <a:t>	</a:t>
                      </a:r>
                    </a:p>
                    <a:p>
                      <a:r>
                        <a:rPr lang="fr-FR" sz="1600" dirty="0">
                          <a:latin typeface="Linux Libertine"/>
                        </a:rPr>
                        <a:t>Représentés par une ligne en pointillés terminée par une pointe de flèche. Ces messages créent de nouveaux objets.</a:t>
                      </a:r>
                    </a:p>
                    <a:p>
                      <a:endParaRPr lang="fr-FR"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958707034"/>
                  </a:ext>
                </a:extLst>
              </a:tr>
            </a:tbl>
          </a:graphicData>
        </a:graphic>
      </p:graphicFrame>
      <p:cxnSp>
        <p:nvCxnSpPr>
          <p:cNvPr id="15" name="رابط مستقيم 14">
            <a:extLst>
              <a:ext uri="{FF2B5EF4-FFF2-40B4-BE49-F238E27FC236}">
                <a16:creationId xmlns:a16="http://schemas.microsoft.com/office/drawing/2014/main" id="{58BB4C8A-675E-FD4E-9744-69894449ACF9}"/>
              </a:ext>
            </a:extLst>
          </p:cNvPr>
          <p:cNvCxnSpPr>
            <a:cxnSpLocks/>
          </p:cNvCxnSpPr>
          <p:nvPr/>
        </p:nvCxnSpPr>
        <p:spPr>
          <a:xfrm>
            <a:off x="903540" y="1587713"/>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صورة 11">
            <a:extLst>
              <a:ext uri="{FF2B5EF4-FFF2-40B4-BE49-F238E27FC236}">
                <a16:creationId xmlns:a16="http://schemas.microsoft.com/office/drawing/2014/main" id="{482599FF-B898-16EF-DA96-FE6098FCEA33}"/>
              </a:ext>
            </a:extLst>
          </p:cNvPr>
          <p:cNvPicPr>
            <a:picLocks noChangeAspect="1"/>
          </p:cNvPicPr>
          <p:nvPr/>
        </p:nvPicPr>
        <p:blipFill>
          <a:blip r:embed="rId3"/>
          <a:stretch>
            <a:fillRect/>
          </a:stretch>
        </p:blipFill>
        <p:spPr>
          <a:xfrm>
            <a:off x="273404" y="1100922"/>
            <a:ext cx="1367842" cy="610440"/>
          </a:xfrm>
          <a:prstGeom prst="rect">
            <a:avLst/>
          </a:prstGeom>
        </p:spPr>
      </p:pic>
      <p:pic>
        <p:nvPicPr>
          <p:cNvPr id="14" name="رسم 13">
            <a:extLst>
              <a:ext uri="{FF2B5EF4-FFF2-40B4-BE49-F238E27FC236}">
                <a16:creationId xmlns:a16="http://schemas.microsoft.com/office/drawing/2014/main" id="{55C567AE-23F1-B8E7-B277-AFFB9E3E0C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45931" y="1311656"/>
            <a:ext cx="285750" cy="514350"/>
          </a:xfrm>
          <a:prstGeom prst="rect">
            <a:avLst/>
          </a:prstGeom>
        </p:spPr>
      </p:pic>
      <p:pic>
        <p:nvPicPr>
          <p:cNvPr id="19" name="صورة 18">
            <a:extLst>
              <a:ext uri="{FF2B5EF4-FFF2-40B4-BE49-F238E27FC236}">
                <a16:creationId xmlns:a16="http://schemas.microsoft.com/office/drawing/2014/main" id="{81C59623-C74C-39E5-B12B-4FA9BE1BDD44}"/>
              </a:ext>
            </a:extLst>
          </p:cNvPr>
          <p:cNvPicPr>
            <a:picLocks noChangeAspect="1"/>
          </p:cNvPicPr>
          <p:nvPr/>
        </p:nvPicPr>
        <p:blipFill>
          <a:blip r:embed="rId6"/>
          <a:stretch>
            <a:fillRect/>
          </a:stretch>
        </p:blipFill>
        <p:spPr>
          <a:xfrm>
            <a:off x="400789" y="2397504"/>
            <a:ext cx="1287334" cy="472210"/>
          </a:xfrm>
          <a:prstGeom prst="rect">
            <a:avLst/>
          </a:prstGeom>
        </p:spPr>
      </p:pic>
      <p:pic>
        <p:nvPicPr>
          <p:cNvPr id="21" name="رسم 20">
            <a:extLst>
              <a:ext uri="{FF2B5EF4-FFF2-40B4-BE49-F238E27FC236}">
                <a16:creationId xmlns:a16="http://schemas.microsoft.com/office/drawing/2014/main" id="{E98CB8EE-0BD4-D58F-6D0C-BDC44E15C7B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0790" y="3631559"/>
            <a:ext cx="1287333" cy="275857"/>
          </a:xfrm>
          <a:prstGeom prst="rect">
            <a:avLst/>
          </a:prstGeom>
        </p:spPr>
      </p:pic>
    </p:spTree>
    <p:extLst>
      <p:ext uri="{BB962C8B-B14F-4D97-AF65-F5344CB8AC3E}">
        <p14:creationId xmlns:p14="http://schemas.microsoft.com/office/powerpoint/2010/main" val="3236621423"/>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TM03457485[[fn=Mesh]]</Template>
  <TotalTime>12625</TotalTime>
  <Words>1150</Words>
  <Application>Microsoft Office PowerPoint</Application>
  <PresentationFormat>عرض على الشاشة (16:9)</PresentationFormat>
  <Paragraphs>116</Paragraphs>
  <Slides>27</Slides>
  <Notes>19</Notes>
  <HiddenSlides>0</HiddenSlides>
  <MMClips>0</MMClips>
  <ScaleCrop>false</ScaleCrop>
  <HeadingPairs>
    <vt:vector size="6" baseType="variant">
      <vt:variant>
        <vt:lpstr>الخطوط المستخدمة</vt:lpstr>
      </vt:variant>
      <vt:variant>
        <vt:i4>12</vt:i4>
      </vt:variant>
      <vt:variant>
        <vt:lpstr>نسق</vt:lpstr>
      </vt:variant>
      <vt:variant>
        <vt:i4>1</vt:i4>
      </vt:variant>
      <vt:variant>
        <vt:lpstr>عناوين الشرائح</vt:lpstr>
      </vt:variant>
      <vt:variant>
        <vt:i4>27</vt:i4>
      </vt:variant>
    </vt:vector>
  </HeadingPairs>
  <TitlesOfParts>
    <vt:vector size="40" baseType="lpstr">
      <vt:lpstr>Adobe Garamond Pro Bold</vt:lpstr>
      <vt:lpstr>Lora</vt:lpstr>
      <vt:lpstr>TimesNewRomanPS-BoldMT</vt:lpstr>
      <vt:lpstr>Quattrocento Sans</vt:lpstr>
      <vt:lpstr>Wingdings</vt:lpstr>
      <vt:lpstr>ITC Officina Sans Std Book</vt:lpstr>
      <vt:lpstr>Graphik</vt:lpstr>
      <vt:lpstr>Pacifico</vt:lpstr>
      <vt:lpstr>Calibri-Bold</vt:lpstr>
      <vt:lpstr>Arial</vt:lpstr>
      <vt:lpstr>Linux Libertine</vt:lpstr>
      <vt:lpstr>Adobe Caslon Pro</vt:lpstr>
      <vt:lpstr>Viola template</vt:lpstr>
      <vt:lpstr>عرض تقديمي في PowerPoint</vt:lpstr>
      <vt:lpstr>Plan :</vt:lpstr>
      <vt:lpstr>1 – Définition du diagramme de séquences</vt:lpstr>
      <vt:lpstr>عرض تقديمي في PowerPoint</vt:lpstr>
      <vt:lpstr>2 . Avantages des diagrammes de séquence</vt:lpstr>
      <vt:lpstr>3 . Composants et symboles élémentaires</vt:lpstr>
      <vt:lpstr>عرض تقديمي في PowerPoint</vt:lpstr>
      <vt:lpstr>عرض تقديمي في PowerPoint</vt:lpstr>
      <vt:lpstr>عرض تقديمي في PowerPoint</vt:lpstr>
      <vt:lpstr>عرض تقديمي في PowerPoint</vt:lpstr>
      <vt:lpstr>عرض تقديمي في PowerPoint</vt:lpstr>
      <vt:lpstr>4 . Les Types de messages</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Sources</vt:lpstr>
      <vt:lpstr>Merci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adel alhj</dc:creator>
  <cp:lastModifiedBy>AMINE NIBA</cp:lastModifiedBy>
  <cp:revision>351</cp:revision>
  <dcterms:modified xsi:type="dcterms:W3CDTF">2022-12-20T12:30:05Z</dcterms:modified>
</cp:coreProperties>
</file>