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59" r:id="rId5"/>
    <p:sldId id="260" r:id="rId6"/>
    <p:sldId id="276" r:id="rId7"/>
    <p:sldId id="277" r:id="rId8"/>
    <p:sldId id="278" r:id="rId9"/>
    <p:sldId id="282" r:id="rId10"/>
    <p:sldId id="279" r:id="rId11"/>
    <p:sldId id="280" r:id="rId12"/>
    <p:sldId id="281" r:id="rId13"/>
    <p:sldId id="283"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3"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4" r:id="rId59"/>
    <p:sldId id="315" r:id="rId60"/>
    <p:sldId id="316" r:id="rId61"/>
    <p:sldId id="317" r:id="rId62"/>
    <p:sldId id="313" r:id="rId6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08"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2FD9A-E8A4-4EA0-883B-9C52D7C84547}" type="datetimeFigureOut">
              <a:rPr lang="fr-FR" smtClean="0"/>
              <a:pPr/>
              <a:t>24/03/2018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B8CDA-069E-4595-8B98-A3F39930C82C}" type="slidenum">
              <a:rPr lang="fr-FR" smtClean="0"/>
              <a:pPr/>
              <a:t>‹N°›</a:t>
            </a:fld>
            <a:endParaRPr lang="fr-FR"/>
          </a:p>
        </p:txBody>
      </p:sp>
    </p:spTree>
    <p:extLst>
      <p:ext uri="{BB962C8B-B14F-4D97-AF65-F5344CB8AC3E}">
        <p14:creationId xmlns:p14="http://schemas.microsoft.com/office/powerpoint/2010/main" xmlns="" val="671057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C7BB8CDA-069E-4595-8B98-A3F39930C82C}" type="slidenum">
              <a:rPr lang="fr-FR" smtClean="0"/>
              <a:pPr/>
              <a:t>44</a:t>
            </a:fld>
            <a:endParaRPr lang="fr-FR"/>
          </a:p>
        </p:txBody>
      </p:sp>
    </p:spTree>
    <p:extLst>
      <p:ext uri="{BB962C8B-B14F-4D97-AF65-F5344CB8AC3E}">
        <p14:creationId xmlns:p14="http://schemas.microsoft.com/office/powerpoint/2010/main" xmlns="" val="3780932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DE5F0272-B5A8-4640-A4F4-E1E98FF61C61}" type="datetimeFigureOut">
              <a:rPr lang="fr-FR" smtClean="0"/>
              <a:pPr/>
              <a:t>24/03/2018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F807E5-EAD6-4468-AB38-1C1347C529B7}" type="slidenum">
              <a:rPr lang="fr-FR" smtClean="0"/>
              <a:pPr/>
              <a:t>‹N°›</a:t>
            </a:fld>
            <a:endParaRPr lang="fr-FR"/>
          </a:p>
        </p:txBody>
      </p:sp>
    </p:spTree>
    <p:extLst>
      <p:ext uri="{BB962C8B-B14F-4D97-AF65-F5344CB8AC3E}">
        <p14:creationId xmlns:p14="http://schemas.microsoft.com/office/powerpoint/2010/main" xmlns="" val="303290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5F0272-B5A8-4640-A4F4-E1E98FF61C61}" type="datetimeFigureOut">
              <a:rPr lang="fr-FR" smtClean="0"/>
              <a:pPr/>
              <a:t>24/03/2018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F807E5-EAD6-4468-AB38-1C1347C529B7}" type="slidenum">
              <a:rPr lang="fr-FR" smtClean="0"/>
              <a:pPr/>
              <a:t>‹N°›</a:t>
            </a:fld>
            <a:endParaRPr lang="fr-FR"/>
          </a:p>
        </p:txBody>
      </p:sp>
    </p:spTree>
    <p:extLst>
      <p:ext uri="{BB962C8B-B14F-4D97-AF65-F5344CB8AC3E}">
        <p14:creationId xmlns:p14="http://schemas.microsoft.com/office/powerpoint/2010/main" xmlns="" val="80650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5F0272-B5A8-4640-A4F4-E1E98FF61C61}" type="datetimeFigureOut">
              <a:rPr lang="fr-FR" smtClean="0"/>
              <a:pPr/>
              <a:t>24/03/2018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F807E5-EAD6-4468-AB38-1C1347C529B7}" type="slidenum">
              <a:rPr lang="fr-FR" smtClean="0"/>
              <a:pPr/>
              <a:t>‹N°›</a:t>
            </a:fld>
            <a:endParaRPr lang="fr-FR"/>
          </a:p>
        </p:txBody>
      </p:sp>
    </p:spTree>
    <p:extLst>
      <p:ext uri="{BB962C8B-B14F-4D97-AF65-F5344CB8AC3E}">
        <p14:creationId xmlns:p14="http://schemas.microsoft.com/office/powerpoint/2010/main" xmlns="" val="1912871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DE5F0272-B5A8-4640-A4F4-E1E98FF61C61}" type="datetimeFigureOut">
              <a:rPr lang="fr-FR" smtClean="0"/>
              <a:pPr/>
              <a:t>24/03/2018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F807E5-EAD6-4468-AB38-1C1347C529B7}" type="slidenum">
              <a:rPr lang="fr-FR" smtClean="0"/>
              <a:pPr/>
              <a:t>‹N°›</a:t>
            </a:fld>
            <a:endParaRPr lang="fr-FR"/>
          </a:p>
        </p:txBody>
      </p:sp>
    </p:spTree>
    <p:extLst>
      <p:ext uri="{BB962C8B-B14F-4D97-AF65-F5344CB8AC3E}">
        <p14:creationId xmlns:p14="http://schemas.microsoft.com/office/powerpoint/2010/main" xmlns="" val="183547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E5F0272-B5A8-4640-A4F4-E1E98FF61C61}" type="datetimeFigureOut">
              <a:rPr lang="fr-FR" smtClean="0"/>
              <a:pPr/>
              <a:t>24/03/2018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EF807E5-EAD6-4468-AB38-1C1347C529B7}" type="slidenum">
              <a:rPr lang="fr-FR" smtClean="0"/>
              <a:pPr/>
              <a:t>‹N°›</a:t>
            </a:fld>
            <a:endParaRPr lang="fr-FR"/>
          </a:p>
        </p:txBody>
      </p:sp>
    </p:spTree>
    <p:extLst>
      <p:ext uri="{BB962C8B-B14F-4D97-AF65-F5344CB8AC3E}">
        <p14:creationId xmlns:p14="http://schemas.microsoft.com/office/powerpoint/2010/main" xmlns="" val="339227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DE5F0272-B5A8-4640-A4F4-E1E98FF61C61}" type="datetimeFigureOut">
              <a:rPr lang="fr-FR" smtClean="0"/>
              <a:pPr/>
              <a:t>24/03/2018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F807E5-EAD6-4468-AB38-1C1347C529B7}" type="slidenum">
              <a:rPr lang="fr-FR" smtClean="0"/>
              <a:pPr/>
              <a:t>‹N°›</a:t>
            </a:fld>
            <a:endParaRPr lang="fr-FR"/>
          </a:p>
        </p:txBody>
      </p:sp>
    </p:spTree>
    <p:extLst>
      <p:ext uri="{BB962C8B-B14F-4D97-AF65-F5344CB8AC3E}">
        <p14:creationId xmlns:p14="http://schemas.microsoft.com/office/powerpoint/2010/main" xmlns="" val="275006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DE5F0272-B5A8-4640-A4F4-E1E98FF61C61}" type="datetimeFigureOut">
              <a:rPr lang="fr-FR" smtClean="0"/>
              <a:pPr/>
              <a:t>24/03/2018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EF807E5-EAD6-4468-AB38-1C1347C529B7}" type="slidenum">
              <a:rPr lang="fr-FR" smtClean="0"/>
              <a:pPr/>
              <a:t>‹N°›</a:t>
            </a:fld>
            <a:endParaRPr lang="fr-FR"/>
          </a:p>
        </p:txBody>
      </p:sp>
    </p:spTree>
    <p:extLst>
      <p:ext uri="{BB962C8B-B14F-4D97-AF65-F5344CB8AC3E}">
        <p14:creationId xmlns:p14="http://schemas.microsoft.com/office/powerpoint/2010/main" xmlns="" val="203728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DE5F0272-B5A8-4640-A4F4-E1E98FF61C61}" type="datetimeFigureOut">
              <a:rPr lang="fr-FR" smtClean="0"/>
              <a:pPr/>
              <a:t>24/03/2018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EF807E5-EAD6-4468-AB38-1C1347C529B7}" type="slidenum">
              <a:rPr lang="fr-FR" smtClean="0"/>
              <a:pPr/>
              <a:t>‹N°›</a:t>
            </a:fld>
            <a:endParaRPr lang="fr-FR"/>
          </a:p>
        </p:txBody>
      </p:sp>
    </p:spTree>
    <p:extLst>
      <p:ext uri="{BB962C8B-B14F-4D97-AF65-F5344CB8AC3E}">
        <p14:creationId xmlns:p14="http://schemas.microsoft.com/office/powerpoint/2010/main" xmlns="" val="8308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E5F0272-B5A8-4640-A4F4-E1E98FF61C61}" type="datetimeFigureOut">
              <a:rPr lang="fr-FR" smtClean="0"/>
              <a:pPr/>
              <a:t>24/03/2018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EF807E5-EAD6-4468-AB38-1C1347C529B7}" type="slidenum">
              <a:rPr lang="fr-FR" smtClean="0"/>
              <a:pPr/>
              <a:t>‹N°›</a:t>
            </a:fld>
            <a:endParaRPr lang="fr-FR"/>
          </a:p>
        </p:txBody>
      </p:sp>
    </p:spTree>
    <p:extLst>
      <p:ext uri="{BB962C8B-B14F-4D97-AF65-F5344CB8AC3E}">
        <p14:creationId xmlns:p14="http://schemas.microsoft.com/office/powerpoint/2010/main" xmlns="" val="191822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E5F0272-B5A8-4640-A4F4-E1E98FF61C61}" type="datetimeFigureOut">
              <a:rPr lang="fr-FR" smtClean="0"/>
              <a:pPr/>
              <a:t>24/03/2018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F807E5-EAD6-4468-AB38-1C1347C529B7}" type="slidenum">
              <a:rPr lang="fr-FR" smtClean="0"/>
              <a:pPr/>
              <a:t>‹N°›</a:t>
            </a:fld>
            <a:endParaRPr lang="fr-FR"/>
          </a:p>
        </p:txBody>
      </p:sp>
    </p:spTree>
    <p:extLst>
      <p:ext uri="{BB962C8B-B14F-4D97-AF65-F5344CB8AC3E}">
        <p14:creationId xmlns:p14="http://schemas.microsoft.com/office/powerpoint/2010/main" xmlns="" val="204049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E5F0272-B5A8-4640-A4F4-E1E98FF61C61}" type="datetimeFigureOut">
              <a:rPr lang="fr-FR" smtClean="0"/>
              <a:pPr/>
              <a:t>24/03/2018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EF807E5-EAD6-4468-AB38-1C1347C529B7}" type="slidenum">
              <a:rPr lang="fr-FR" smtClean="0"/>
              <a:pPr/>
              <a:t>‹N°›</a:t>
            </a:fld>
            <a:endParaRPr lang="fr-FR"/>
          </a:p>
        </p:txBody>
      </p:sp>
    </p:spTree>
    <p:extLst>
      <p:ext uri="{BB962C8B-B14F-4D97-AF65-F5344CB8AC3E}">
        <p14:creationId xmlns:p14="http://schemas.microsoft.com/office/powerpoint/2010/main" xmlns="" val="159109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F0272-B5A8-4640-A4F4-E1E98FF61C61}" type="datetimeFigureOut">
              <a:rPr lang="fr-FR" smtClean="0"/>
              <a:pPr/>
              <a:t>24/03/2018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807E5-EAD6-4468-AB38-1C1347C529B7}" type="slidenum">
              <a:rPr lang="fr-FR" smtClean="0"/>
              <a:pPr/>
              <a:t>‹N°›</a:t>
            </a:fld>
            <a:endParaRPr lang="fr-FR"/>
          </a:p>
        </p:txBody>
      </p:sp>
    </p:spTree>
    <p:extLst>
      <p:ext uri="{BB962C8B-B14F-4D97-AF65-F5344CB8AC3E}">
        <p14:creationId xmlns:p14="http://schemas.microsoft.com/office/powerpoint/2010/main" xmlns="" val="59524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Langage SQL</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xmlns="" val="2276698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Création de table</a:t>
            </a:r>
            <a:endParaRPr lang="fr-FR" dirty="0"/>
          </a:p>
        </p:txBody>
      </p:sp>
      <p:pic>
        <p:nvPicPr>
          <p:cNvPr id="5" name="Espace réservé du contenu 4"/>
          <p:cNvPicPr>
            <a:picLocks noGrp="1" noChangeAspect="1"/>
          </p:cNvPicPr>
          <p:nvPr>
            <p:ph idx="1"/>
          </p:nvPr>
        </p:nvPicPr>
        <p:blipFill>
          <a:blip r:embed="rId2" cstate="print"/>
          <a:stretch>
            <a:fillRect/>
          </a:stretch>
        </p:blipFill>
        <p:spPr>
          <a:xfrm>
            <a:off x="3757713" y="3712192"/>
            <a:ext cx="7833857" cy="2413675"/>
          </a:xfrm>
          <a:prstGeom prst="rect">
            <a:avLst/>
          </a:prstGeom>
        </p:spPr>
      </p:pic>
      <p:sp>
        <p:nvSpPr>
          <p:cNvPr id="6" name="Rectangle 5"/>
          <p:cNvSpPr/>
          <p:nvPr/>
        </p:nvSpPr>
        <p:spPr>
          <a:xfrm>
            <a:off x="1110017" y="1413745"/>
            <a:ext cx="6096000" cy="2031325"/>
          </a:xfrm>
          <a:prstGeom prst="rect">
            <a:avLst/>
          </a:prstGeom>
        </p:spPr>
        <p:txBody>
          <a:bodyPr>
            <a:spAutoFit/>
          </a:bodyPr>
          <a:lstStyle/>
          <a:p>
            <a:r>
              <a:rPr lang="fr-FR" dirty="0">
                <a:solidFill>
                  <a:srgbClr val="373737"/>
                </a:solidFill>
                <a:latin typeface="Helvetica Neue"/>
              </a:rPr>
              <a:t>La commande CREATE TABLE permet de créer une table en SQL. Un tableau est une entité qui est contenu dans une base de données pour stocker des données ordonnées dans des colonnes. La création d’une table sert à définir les colonnes et le type de données qui seront contenus dans chacun des colonne (entier, chaîne de caractères, date, valeur binaire …).</a:t>
            </a:r>
            <a:endParaRPr lang="fr-FR" dirty="0"/>
          </a:p>
        </p:txBody>
      </p:sp>
    </p:spTree>
    <p:extLst>
      <p:ext uri="{BB962C8B-B14F-4D97-AF65-F5344CB8AC3E}">
        <p14:creationId xmlns:p14="http://schemas.microsoft.com/office/powerpoint/2010/main" xmlns="" val="87928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pPr fontAlgn="base"/>
            <a:r>
              <a:rPr lang="fr-FR" dirty="0"/>
              <a:t>Dans cette requête, 4 colonnes ont été définies. Le mot-clé « </a:t>
            </a:r>
            <a:r>
              <a:rPr lang="fr-FR" smtClean="0"/>
              <a:t>type_données</a:t>
            </a:r>
            <a:r>
              <a:rPr lang="fr-FR" dirty="0"/>
              <a:t> » sera à remplacer par un mot-clé pour définir le type de données (INT, DATE, TEXT …). Pour chaque colonne, il est également possible de définir des options telles que (liste non-exhaustive):</a:t>
            </a:r>
          </a:p>
          <a:p>
            <a:pPr fontAlgn="base"/>
            <a:r>
              <a:rPr lang="fr-FR" b="1" dirty="0"/>
              <a:t>NOT NULL :</a:t>
            </a:r>
            <a:r>
              <a:rPr lang="fr-FR" dirty="0"/>
              <a:t> empêche d’enregistrer une valeur nulle pour une colonne.</a:t>
            </a:r>
          </a:p>
          <a:p>
            <a:pPr fontAlgn="base"/>
            <a:r>
              <a:rPr lang="fr-FR" b="1" dirty="0"/>
              <a:t>DEFAULT :</a:t>
            </a:r>
            <a:r>
              <a:rPr lang="fr-FR" dirty="0"/>
              <a:t> attribuer une valeur par défaut si aucune données n’est indiquée pour cette colonne lors de l’ajout d’une ligne dans la table.</a:t>
            </a:r>
          </a:p>
          <a:p>
            <a:pPr fontAlgn="base"/>
            <a:r>
              <a:rPr lang="fr-FR" b="1" dirty="0"/>
              <a:t>PRIMARY KEY :</a:t>
            </a:r>
            <a:r>
              <a:rPr lang="fr-FR" dirty="0"/>
              <a:t> indiquer si cette colonne est considérée comme clé primaire pour un index.</a:t>
            </a:r>
          </a:p>
          <a:p>
            <a:endParaRPr lang="fr-FR" dirty="0"/>
          </a:p>
        </p:txBody>
      </p:sp>
    </p:spTree>
    <p:extLst>
      <p:ext uri="{BB962C8B-B14F-4D97-AF65-F5344CB8AC3E}">
        <p14:creationId xmlns:p14="http://schemas.microsoft.com/office/powerpoint/2010/main" xmlns="" val="189150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cstate="print"/>
          <a:stretch>
            <a:fillRect/>
          </a:stretch>
        </p:blipFill>
        <p:spPr>
          <a:xfrm>
            <a:off x="6154778" y="2023281"/>
            <a:ext cx="6037222" cy="3315613"/>
          </a:xfrm>
          <a:prstGeom prst="rect">
            <a:avLst/>
          </a:prstGeom>
        </p:spPr>
      </p:pic>
      <p:sp>
        <p:nvSpPr>
          <p:cNvPr id="5" name="Rectangle 4"/>
          <p:cNvSpPr/>
          <p:nvPr/>
        </p:nvSpPr>
        <p:spPr>
          <a:xfrm>
            <a:off x="373038" y="1690688"/>
            <a:ext cx="6096000" cy="4524315"/>
          </a:xfrm>
          <a:prstGeom prst="rect">
            <a:avLst/>
          </a:prstGeom>
        </p:spPr>
        <p:txBody>
          <a:bodyPr>
            <a:spAutoFit/>
          </a:bodyPr>
          <a:lstStyle/>
          <a:p>
            <a:pPr fontAlgn="base">
              <a:buFont typeface="Arial" panose="020B0604020202020204" pitchFamily="34" charset="0"/>
              <a:buChar char="•"/>
            </a:pPr>
            <a:r>
              <a:rPr lang="fr-FR" b="1" dirty="0">
                <a:solidFill>
                  <a:srgbClr val="373737"/>
                </a:solidFill>
                <a:latin typeface="inherit"/>
              </a:rPr>
              <a:t>id :</a:t>
            </a:r>
            <a:r>
              <a:rPr lang="fr-FR" dirty="0">
                <a:solidFill>
                  <a:srgbClr val="373737"/>
                </a:solidFill>
                <a:latin typeface="inherit"/>
              </a:rPr>
              <a:t> identifiant unique qui est utilisé comme clé primaire et qui n’est pas nulle</a:t>
            </a:r>
          </a:p>
          <a:p>
            <a:pPr fontAlgn="base">
              <a:buFont typeface="Arial" panose="020B0604020202020204" pitchFamily="34" charset="0"/>
              <a:buChar char="•"/>
            </a:pPr>
            <a:r>
              <a:rPr lang="fr-FR" b="1" dirty="0">
                <a:solidFill>
                  <a:srgbClr val="373737"/>
                </a:solidFill>
                <a:latin typeface="inherit"/>
              </a:rPr>
              <a:t>nom :</a:t>
            </a:r>
            <a:r>
              <a:rPr lang="fr-FR" dirty="0">
                <a:solidFill>
                  <a:srgbClr val="373737"/>
                </a:solidFill>
                <a:latin typeface="inherit"/>
              </a:rPr>
              <a:t> nom de l’utilisateur dans une colonne de type VARCHAR avec un maximum de 100 caractères au maximum</a:t>
            </a:r>
          </a:p>
          <a:p>
            <a:pPr fontAlgn="base">
              <a:buFont typeface="Arial" panose="020B0604020202020204" pitchFamily="34" charset="0"/>
              <a:buChar char="•"/>
            </a:pPr>
            <a:r>
              <a:rPr lang="fr-FR" b="1" dirty="0" err="1">
                <a:solidFill>
                  <a:srgbClr val="373737"/>
                </a:solidFill>
                <a:latin typeface="inherit"/>
              </a:rPr>
              <a:t>prenom</a:t>
            </a:r>
            <a:r>
              <a:rPr lang="fr-FR" b="1" dirty="0">
                <a:solidFill>
                  <a:srgbClr val="373737"/>
                </a:solidFill>
                <a:latin typeface="inherit"/>
              </a:rPr>
              <a:t> :</a:t>
            </a:r>
            <a:r>
              <a:rPr lang="fr-FR" dirty="0">
                <a:solidFill>
                  <a:srgbClr val="373737"/>
                </a:solidFill>
                <a:latin typeface="inherit"/>
              </a:rPr>
              <a:t> idem mais pour le prénom</a:t>
            </a:r>
          </a:p>
          <a:p>
            <a:pPr fontAlgn="base">
              <a:buFont typeface="Arial" panose="020B0604020202020204" pitchFamily="34" charset="0"/>
              <a:buChar char="•"/>
            </a:pPr>
            <a:r>
              <a:rPr lang="fr-FR" b="1" dirty="0">
                <a:solidFill>
                  <a:srgbClr val="373737"/>
                </a:solidFill>
                <a:latin typeface="inherit"/>
              </a:rPr>
              <a:t>email :</a:t>
            </a:r>
            <a:r>
              <a:rPr lang="fr-FR" dirty="0">
                <a:solidFill>
                  <a:srgbClr val="373737"/>
                </a:solidFill>
                <a:latin typeface="inherit"/>
              </a:rPr>
              <a:t> adresse email enregistré sous 255 caractères au maximum</a:t>
            </a:r>
          </a:p>
          <a:p>
            <a:pPr fontAlgn="base">
              <a:buFont typeface="Arial" panose="020B0604020202020204" pitchFamily="34" charset="0"/>
              <a:buChar char="•"/>
            </a:pPr>
            <a:r>
              <a:rPr lang="fr-FR" b="1" dirty="0" err="1">
                <a:solidFill>
                  <a:srgbClr val="373737"/>
                </a:solidFill>
                <a:latin typeface="inherit"/>
              </a:rPr>
              <a:t>date_naissance</a:t>
            </a:r>
            <a:r>
              <a:rPr lang="fr-FR" b="1" dirty="0">
                <a:solidFill>
                  <a:srgbClr val="373737"/>
                </a:solidFill>
                <a:latin typeface="inherit"/>
              </a:rPr>
              <a:t> :</a:t>
            </a:r>
            <a:r>
              <a:rPr lang="fr-FR" dirty="0">
                <a:solidFill>
                  <a:srgbClr val="373737"/>
                </a:solidFill>
                <a:latin typeface="inherit"/>
              </a:rPr>
              <a:t> date de naissance enregistré au format AAAA-MM-JJ (exemple : 1973-11-17)</a:t>
            </a:r>
          </a:p>
          <a:p>
            <a:pPr fontAlgn="base">
              <a:buFont typeface="Arial" panose="020B0604020202020204" pitchFamily="34" charset="0"/>
              <a:buChar char="•"/>
            </a:pPr>
            <a:r>
              <a:rPr lang="fr-FR" b="1" dirty="0">
                <a:solidFill>
                  <a:srgbClr val="373737"/>
                </a:solidFill>
                <a:latin typeface="inherit"/>
              </a:rPr>
              <a:t>pays :</a:t>
            </a:r>
            <a:r>
              <a:rPr lang="fr-FR" dirty="0">
                <a:solidFill>
                  <a:srgbClr val="373737"/>
                </a:solidFill>
                <a:latin typeface="inherit"/>
              </a:rPr>
              <a:t> nom du pays de l’utilisateur sous 255 caractères au maximum</a:t>
            </a:r>
          </a:p>
          <a:p>
            <a:pPr fontAlgn="base">
              <a:buFont typeface="Arial" panose="020B0604020202020204" pitchFamily="34" charset="0"/>
              <a:buChar char="•"/>
            </a:pPr>
            <a:r>
              <a:rPr lang="fr-FR" b="1" dirty="0">
                <a:solidFill>
                  <a:srgbClr val="373737"/>
                </a:solidFill>
                <a:latin typeface="inherit"/>
              </a:rPr>
              <a:t>ville :</a:t>
            </a:r>
            <a:r>
              <a:rPr lang="fr-FR" dirty="0">
                <a:solidFill>
                  <a:srgbClr val="373737"/>
                </a:solidFill>
                <a:latin typeface="inherit"/>
              </a:rPr>
              <a:t> idem pour la ville</a:t>
            </a:r>
          </a:p>
          <a:p>
            <a:pPr fontAlgn="base">
              <a:buFont typeface="Arial" panose="020B0604020202020204" pitchFamily="34" charset="0"/>
              <a:buChar char="•"/>
            </a:pPr>
            <a:r>
              <a:rPr lang="fr-FR" b="1" dirty="0" err="1">
                <a:solidFill>
                  <a:srgbClr val="373737"/>
                </a:solidFill>
                <a:latin typeface="inherit"/>
              </a:rPr>
              <a:t>code_postal</a:t>
            </a:r>
            <a:r>
              <a:rPr lang="fr-FR" b="1" dirty="0">
                <a:solidFill>
                  <a:srgbClr val="373737"/>
                </a:solidFill>
                <a:latin typeface="inherit"/>
              </a:rPr>
              <a:t> :</a:t>
            </a:r>
            <a:r>
              <a:rPr lang="fr-FR" dirty="0">
                <a:solidFill>
                  <a:srgbClr val="373737"/>
                </a:solidFill>
                <a:latin typeface="inherit"/>
              </a:rPr>
              <a:t> 5 caractères du code postal</a:t>
            </a:r>
          </a:p>
          <a:p>
            <a:pPr fontAlgn="base">
              <a:buFont typeface="Arial" panose="020B0604020202020204" pitchFamily="34" charset="0"/>
              <a:buChar char="•"/>
            </a:pPr>
            <a:r>
              <a:rPr lang="fr-FR" b="1" dirty="0" err="1">
                <a:solidFill>
                  <a:srgbClr val="373737"/>
                </a:solidFill>
                <a:latin typeface="inherit"/>
              </a:rPr>
              <a:t>nombre_achat</a:t>
            </a:r>
            <a:r>
              <a:rPr lang="fr-FR" b="1" dirty="0">
                <a:solidFill>
                  <a:srgbClr val="373737"/>
                </a:solidFill>
                <a:latin typeface="inherit"/>
              </a:rPr>
              <a:t> :</a:t>
            </a:r>
            <a:r>
              <a:rPr lang="fr-FR" dirty="0">
                <a:solidFill>
                  <a:srgbClr val="373737"/>
                </a:solidFill>
                <a:latin typeface="inherit"/>
              </a:rPr>
              <a:t> nombre d’achat de cet utilisateur sur le site</a:t>
            </a:r>
            <a:endParaRPr lang="fr-FR" b="0" i="0" dirty="0">
              <a:solidFill>
                <a:srgbClr val="373737"/>
              </a:solidFill>
              <a:effectLst/>
              <a:latin typeface="inherit"/>
            </a:endParaRPr>
          </a:p>
        </p:txBody>
      </p:sp>
    </p:spTree>
    <p:extLst>
      <p:ext uri="{BB962C8B-B14F-4D97-AF65-F5344CB8AC3E}">
        <p14:creationId xmlns:p14="http://schemas.microsoft.com/office/powerpoint/2010/main" xmlns="" val="4037024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Suppression de table</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965721" y="1956262"/>
            <a:ext cx="5429250" cy="514350"/>
          </a:xfrm>
          <a:prstGeom prst="rect">
            <a:avLst/>
          </a:prstGeom>
        </p:spPr>
      </p:pic>
      <p:sp>
        <p:nvSpPr>
          <p:cNvPr id="5" name="Rectangle 4"/>
          <p:cNvSpPr/>
          <p:nvPr/>
        </p:nvSpPr>
        <p:spPr>
          <a:xfrm>
            <a:off x="5436358" y="2923865"/>
            <a:ext cx="6096000" cy="3139321"/>
          </a:xfrm>
          <a:prstGeom prst="rect">
            <a:avLst/>
          </a:prstGeom>
        </p:spPr>
        <p:txBody>
          <a:bodyPr>
            <a:spAutoFit/>
          </a:bodyPr>
          <a:lstStyle/>
          <a:p>
            <a:pPr fontAlgn="base"/>
            <a:r>
              <a:rPr lang="fr-FR" dirty="0">
                <a:solidFill>
                  <a:srgbClr val="373737"/>
                </a:solidFill>
                <a:latin typeface="Helvetica Neue"/>
              </a:rPr>
              <a:t>Il arrive qu’une table soit créé temporairement pour </a:t>
            </a:r>
            <a:r>
              <a:rPr lang="fr-FR" dirty="0" err="1">
                <a:solidFill>
                  <a:srgbClr val="373737"/>
                </a:solidFill>
                <a:latin typeface="Helvetica Neue"/>
              </a:rPr>
              <a:t>stoquer</a:t>
            </a:r>
            <a:r>
              <a:rPr lang="fr-FR" dirty="0">
                <a:solidFill>
                  <a:srgbClr val="373737"/>
                </a:solidFill>
                <a:latin typeface="Helvetica Neue"/>
              </a:rPr>
              <a:t> des données qui n’ont pas vocation à être </a:t>
            </a:r>
            <a:r>
              <a:rPr lang="fr-FR" dirty="0" err="1">
                <a:solidFill>
                  <a:srgbClr val="373737"/>
                </a:solidFill>
                <a:latin typeface="Helvetica Neue"/>
              </a:rPr>
              <a:t>ré-utiliser</a:t>
            </a:r>
            <a:r>
              <a:rPr lang="fr-FR" dirty="0">
                <a:solidFill>
                  <a:srgbClr val="373737"/>
                </a:solidFill>
                <a:latin typeface="Helvetica Neue"/>
              </a:rPr>
              <a:t>. La suppression d’une table non utilisée est avantageux sur plusieurs aspects :</a:t>
            </a:r>
          </a:p>
          <a:p>
            <a:pPr fontAlgn="base">
              <a:buFont typeface="Arial" panose="020B0604020202020204" pitchFamily="34" charset="0"/>
              <a:buChar char="•"/>
            </a:pPr>
            <a:r>
              <a:rPr lang="fr-FR" b="1" dirty="0">
                <a:solidFill>
                  <a:srgbClr val="373737"/>
                </a:solidFill>
                <a:latin typeface="inherit"/>
              </a:rPr>
              <a:t>Libérer de la mémoire</a:t>
            </a:r>
            <a:r>
              <a:rPr lang="fr-FR" dirty="0">
                <a:solidFill>
                  <a:srgbClr val="373737"/>
                </a:solidFill>
                <a:latin typeface="inherit"/>
              </a:rPr>
              <a:t> et alléger le poids des backups</a:t>
            </a:r>
          </a:p>
          <a:p>
            <a:pPr fontAlgn="base">
              <a:buFont typeface="Arial" panose="020B0604020202020204" pitchFamily="34" charset="0"/>
              <a:buChar char="•"/>
            </a:pPr>
            <a:r>
              <a:rPr lang="fr-FR" b="1" dirty="0">
                <a:solidFill>
                  <a:srgbClr val="373737"/>
                </a:solidFill>
                <a:latin typeface="inherit"/>
              </a:rPr>
              <a:t>Éviter des erreurs</a:t>
            </a:r>
            <a:r>
              <a:rPr lang="fr-FR" dirty="0">
                <a:solidFill>
                  <a:srgbClr val="373737"/>
                </a:solidFill>
                <a:latin typeface="inherit"/>
              </a:rPr>
              <a:t> dans le futur si une table porte un nom similaire ou qui porte à confusion</a:t>
            </a:r>
          </a:p>
          <a:p>
            <a:pPr fontAlgn="base">
              <a:buFont typeface="Arial" panose="020B0604020202020204" pitchFamily="34" charset="0"/>
              <a:buChar char="•"/>
            </a:pPr>
            <a:r>
              <a:rPr lang="fr-FR" dirty="0">
                <a:solidFill>
                  <a:srgbClr val="373737"/>
                </a:solidFill>
                <a:latin typeface="inherit"/>
              </a:rPr>
              <a:t>Lorsqu’un développeur ou administrateur de base de données découvre une application, il est </a:t>
            </a:r>
            <a:r>
              <a:rPr lang="fr-FR" b="1" dirty="0">
                <a:solidFill>
                  <a:srgbClr val="373737"/>
                </a:solidFill>
                <a:latin typeface="inherit"/>
              </a:rPr>
              <a:t>plus rapide de comprendre le système</a:t>
            </a:r>
            <a:r>
              <a:rPr lang="fr-FR" dirty="0">
                <a:solidFill>
                  <a:srgbClr val="373737"/>
                </a:solidFill>
                <a:latin typeface="inherit"/>
              </a:rPr>
              <a:t> s’il n’y a que les tables utilisées qui sont présente</a:t>
            </a:r>
            <a:endParaRPr lang="fr-FR" b="0" i="0" dirty="0">
              <a:solidFill>
                <a:srgbClr val="373737"/>
              </a:solidFill>
              <a:effectLst/>
              <a:latin typeface="inherit"/>
            </a:endParaRPr>
          </a:p>
        </p:txBody>
      </p:sp>
    </p:spTree>
    <p:extLst>
      <p:ext uri="{BB962C8B-B14F-4D97-AF65-F5344CB8AC3E}">
        <p14:creationId xmlns:p14="http://schemas.microsoft.com/office/powerpoint/2010/main" xmlns="" val="411122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Format des requêtes </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1023639" y="1880216"/>
            <a:ext cx="6104984" cy="4351338"/>
          </a:xfrm>
          <a:prstGeom prst="rect">
            <a:avLst/>
          </a:prstGeom>
        </p:spPr>
      </p:pic>
    </p:spTree>
    <p:extLst>
      <p:ext uri="{BB962C8B-B14F-4D97-AF65-F5344CB8AC3E}">
        <p14:creationId xmlns:p14="http://schemas.microsoft.com/office/powerpoint/2010/main" xmlns="" val="2951831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de requêtes simples</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1296537" y="1618344"/>
            <a:ext cx="7523613" cy="3735500"/>
          </a:xfrm>
          <a:prstGeom prst="rect">
            <a:avLst/>
          </a:prstGeom>
        </p:spPr>
      </p:pic>
    </p:spTree>
    <p:extLst>
      <p:ext uri="{BB962C8B-B14F-4D97-AF65-F5344CB8AC3E}">
        <p14:creationId xmlns:p14="http://schemas.microsoft.com/office/powerpoint/2010/main" xmlns="" val="883759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Elimination des doublons</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1009934" y="1979311"/>
            <a:ext cx="8200741" cy="3260233"/>
          </a:xfrm>
          <a:prstGeom prst="rect">
            <a:avLst/>
          </a:prstGeom>
        </p:spPr>
      </p:pic>
    </p:spTree>
    <p:extLst>
      <p:ext uri="{BB962C8B-B14F-4D97-AF65-F5344CB8AC3E}">
        <p14:creationId xmlns:p14="http://schemas.microsoft.com/office/powerpoint/2010/main" xmlns="" val="136654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Sélection de colonnes (clause </a:t>
            </a:r>
            <a:r>
              <a:rPr lang="fr-FR" dirty="0" err="1" smtClean="0"/>
              <a:t>where</a:t>
            </a:r>
            <a:r>
              <a:rPr lang="fr-FR" dirty="0" smtClean="0"/>
              <a:t>)</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1282890" y="1931841"/>
            <a:ext cx="8005265" cy="4192106"/>
          </a:xfrm>
          <a:prstGeom prst="rect">
            <a:avLst/>
          </a:prstGeom>
        </p:spPr>
      </p:pic>
    </p:spTree>
    <p:extLst>
      <p:ext uri="{BB962C8B-B14F-4D97-AF65-F5344CB8AC3E}">
        <p14:creationId xmlns:p14="http://schemas.microsoft.com/office/powerpoint/2010/main" xmlns="" val="1828927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1282890" y="1805526"/>
            <a:ext cx="8061135" cy="3723252"/>
          </a:xfrm>
          <a:prstGeom prst="rect">
            <a:avLst/>
          </a:prstGeom>
        </p:spPr>
      </p:pic>
    </p:spTree>
    <p:extLst>
      <p:ext uri="{BB962C8B-B14F-4D97-AF65-F5344CB8AC3E}">
        <p14:creationId xmlns:p14="http://schemas.microsoft.com/office/powerpoint/2010/main" xmlns="" val="2426477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Opérations possibles</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838200" y="1690688"/>
            <a:ext cx="7619005" cy="4562413"/>
          </a:xfrm>
          <a:prstGeom prst="rect">
            <a:avLst/>
          </a:prstGeom>
        </p:spPr>
      </p:pic>
    </p:spTree>
    <p:extLst>
      <p:ext uri="{BB962C8B-B14F-4D97-AF65-F5344CB8AC3E}">
        <p14:creationId xmlns:p14="http://schemas.microsoft.com/office/powerpoint/2010/main" xmlns="" val="59897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Objectifs </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1533130" y="2156346"/>
            <a:ext cx="8746976" cy="3092723"/>
          </a:xfrm>
          <a:prstGeom prst="rect">
            <a:avLst/>
          </a:prstGeom>
        </p:spPr>
      </p:pic>
    </p:spTree>
    <p:extLst>
      <p:ext uri="{BB962C8B-B14F-4D97-AF65-F5344CB8AC3E}">
        <p14:creationId xmlns:p14="http://schemas.microsoft.com/office/powerpoint/2010/main" xmlns="" val="721956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des opérateurs</a:t>
            </a:r>
            <a:endParaRPr lang="fr-FR" dirty="0"/>
          </a:p>
        </p:txBody>
      </p:sp>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2" cstate="print"/>
          <a:stretch>
            <a:fillRect/>
          </a:stretch>
        </p:blipFill>
        <p:spPr>
          <a:xfrm>
            <a:off x="934871" y="1905794"/>
            <a:ext cx="7620000" cy="4191000"/>
          </a:xfrm>
          <a:prstGeom prst="rect">
            <a:avLst/>
          </a:prstGeom>
        </p:spPr>
      </p:pic>
    </p:spTree>
    <p:extLst>
      <p:ext uri="{BB962C8B-B14F-4D97-AF65-F5344CB8AC3E}">
        <p14:creationId xmlns:p14="http://schemas.microsoft.com/office/powerpoint/2010/main" xmlns="" val="3338497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des opérateurs</a:t>
            </a:r>
            <a:endParaRPr lang="fr-FR" dirty="0"/>
          </a:p>
        </p:txBody>
      </p:sp>
      <p:sp>
        <p:nvSpPr>
          <p:cNvPr id="6" name="Espace réservé du contenu 5"/>
          <p:cNvSpPr>
            <a:spLocks noGrp="1"/>
          </p:cNvSpPr>
          <p:nvPr>
            <p:ph idx="1"/>
          </p:nvPr>
        </p:nvSpPr>
        <p:spPr/>
        <p:txBody>
          <a:bodyPr/>
          <a:lstStyle/>
          <a:p>
            <a:endParaRPr lang="fr-FR"/>
          </a:p>
        </p:txBody>
      </p:sp>
      <p:pic>
        <p:nvPicPr>
          <p:cNvPr id="7" name="Image 6"/>
          <p:cNvPicPr>
            <a:picLocks noChangeAspect="1"/>
          </p:cNvPicPr>
          <p:nvPr/>
        </p:nvPicPr>
        <p:blipFill>
          <a:blip r:embed="rId2" cstate="print"/>
          <a:stretch>
            <a:fillRect/>
          </a:stretch>
        </p:blipFill>
        <p:spPr>
          <a:xfrm>
            <a:off x="838200" y="1690688"/>
            <a:ext cx="7391400" cy="3038475"/>
          </a:xfrm>
          <a:prstGeom prst="rect">
            <a:avLst/>
          </a:prstGeom>
        </p:spPr>
      </p:pic>
    </p:spTree>
    <p:extLst>
      <p:ext uri="{BB962C8B-B14F-4D97-AF65-F5344CB8AC3E}">
        <p14:creationId xmlns:p14="http://schemas.microsoft.com/office/powerpoint/2010/main" xmlns="" val="1575341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Combinaison sélection et Projection</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941695" y="1690688"/>
            <a:ext cx="7781783" cy="4392172"/>
          </a:xfrm>
          <a:prstGeom prst="rect">
            <a:avLst/>
          </a:prstGeom>
        </p:spPr>
      </p:pic>
    </p:spTree>
    <p:extLst>
      <p:ext uri="{BB962C8B-B14F-4D97-AF65-F5344CB8AC3E}">
        <p14:creationId xmlns:p14="http://schemas.microsoft.com/office/powerpoint/2010/main" xmlns="" val="1492447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Exemples de requêtes simples</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838200" y="1539911"/>
            <a:ext cx="7531644" cy="4822162"/>
          </a:xfrm>
          <a:prstGeom prst="rect">
            <a:avLst/>
          </a:prstGeom>
        </p:spPr>
      </p:pic>
    </p:spTree>
    <p:extLst>
      <p:ext uri="{BB962C8B-B14F-4D97-AF65-F5344CB8AC3E}">
        <p14:creationId xmlns:p14="http://schemas.microsoft.com/office/powerpoint/2010/main" xmlns="" val="3924922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cstate="print"/>
          <a:stretch>
            <a:fillRect/>
          </a:stretch>
        </p:blipFill>
        <p:spPr>
          <a:xfrm>
            <a:off x="838200" y="1690688"/>
            <a:ext cx="7417700" cy="4639006"/>
          </a:xfrm>
          <a:prstGeom prst="rect">
            <a:avLst/>
          </a:prstGeom>
        </p:spPr>
      </p:pic>
    </p:spTree>
    <p:extLst>
      <p:ext uri="{BB962C8B-B14F-4D97-AF65-F5344CB8AC3E}">
        <p14:creationId xmlns:p14="http://schemas.microsoft.com/office/powerpoint/2010/main" xmlns="" val="1107031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cstate="print"/>
          <a:stretch>
            <a:fillRect/>
          </a:stretch>
        </p:blipFill>
        <p:spPr>
          <a:xfrm>
            <a:off x="838199" y="2332854"/>
            <a:ext cx="7923663" cy="1630011"/>
          </a:xfrm>
          <a:prstGeom prst="rect">
            <a:avLst/>
          </a:prstGeom>
        </p:spPr>
      </p:pic>
    </p:spTree>
    <p:extLst>
      <p:ext uri="{BB962C8B-B14F-4D97-AF65-F5344CB8AC3E}">
        <p14:creationId xmlns:p14="http://schemas.microsoft.com/office/powerpoint/2010/main" xmlns="" val="173388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Clauses Tri</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838200" y="1690688"/>
            <a:ext cx="7794862" cy="4179037"/>
          </a:xfrm>
          <a:prstGeom prst="rect">
            <a:avLst/>
          </a:prstGeom>
        </p:spPr>
      </p:pic>
    </p:spTree>
    <p:extLst>
      <p:ext uri="{BB962C8B-B14F-4D97-AF65-F5344CB8AC3E}">
        <p14:creationId xmlns:p14="http://schemas.microsoft.com/office/powerpoint/2010/main" xmlns="" val="2221266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2" cstate="print"/>
          <a:stretch>
            <a:fillRect/>
          </a:stretch>
        </p:blipFill>
        <p:spPr>
          <a:xfrm>
            <a:off x="838200" y="1825625"/>
            <a:ext cx="6936190" cy="2357398"/>
          </a:xfrm>
          <a:prstGeom prst="rect">
            <a:avLst/>
          </a:prstGeom>
        </p:spPr>
      </p:pic>
    </p:spTree>
    <p:extLst>
      <p:ext uri="{BB962C8B-B14F-4D97-AF65-F5344CB8AC3E}">
        <p14:creationId xmlns:p14="http://schemas.microsoft.com/office/powerpoint/2010/main" xmlns="" val="868740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6" name="Espace réservé du contenu 5"/>
          <p:cNvPicPr>
            <a:picLocks noGrp="1" noChangeAspect="1"/>
          </p:cNvPicPr>
          <p:nvPr>
            <p:ph idx="1"/>
          </p:nvPr>
        </p:nvPicPr>
        <p:blipFill>
          <a:blip r:embed="rId2" cstate="print"/>
          <a:stretch>
            <a:fillRect/>
          </a:stretch>
        </p:blipFill>
        <p:spPr>
          <a:xfrm>
            <a:off x="2350187" y="2182801"/>
            <a:ext cx="7191375" cy="2790825"/>
          </a:xfrm>
          <a:prstGeom prst="rect">
            <a:avLst/>
          </a:prstGeom>
        </p:spPr>
      </p:pic>
    </p:spTree>
    <p:extLst>
      <p:ext uri="{BB962C8B-B14F-4D97-AF65-F5344CB8AC3E}">
        <p14:creationId xmlns:p14="http://schemas.microsoft.com/office/powerpoint/2010/main" xmlns="" val="239634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cstate="print"/>
          <a:stretch>
            <a:fillRect/>
          </a:stretch>
        </p:blipFill>
        <p:spPr>
          <a:xfrm>
            <a:off x="2739219" y="2044333"/>
            <a:ext cx="6923395" cy="3877551"/>
          </a:xfrm>
          <a:prstGeom prst="rect">
            <a:avLst/>
          </a:prstGeom>
        </p:spPr>
      </p:pic>
    </p:spTree>
    <p:extLst>
      <p:ext uri="{BB962C8B-B14F-4D97-AF65-F5344CB8AC3E}">
        <p14:creationId xmlns:p14="http://schemas.microsoft.com/office/powerpoint/2010/main" xmlns="" val="188714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Origine </a:t>
            </a:r>
            <a:endParaRPr lang="fr-FR" dirty="0"/>
          </a:p>
        </p:txBody>
      </p:sp>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2" cstate="print"/>
          <a:stretch>
            <a:fillRect/>
          </a:stretch>
        </p:blipFill>
        <p:spPr>
          <a:xfrm>
            <a:off x="653670" y="1690688"/>
            <a:ext cx="7111905" cy="4533251"/>
          </a:xfrm>
          <a:prstGeom prst="rect">
            <a:avLst/>
          </a:prstGeom>
        </p:spPr>
      </p:pic>
    </p:spTree>
    <p:extLst>
      <p:ext uri="{BB962C8B-B14F-4D97-AF65-F5344CB8AC3E}">
        <p14:creationId xmlns:p14="http://schemas.microsoft.com/office/powerpoint/2010/main" xmlns="" val="3583549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Alter</a:t>
            </a:r>
            <a:endParaRPr lang="fr-FR" dirty="0"/>
          </a:p>
        </p:txBody>
      </p:sp>
      <p:pic>
        <p:nvPicPr>
          <p:cNvPr id="5" name="Espace réservé du contenu 4"/>
          <p:cNvPicPr>
            <a:picLocks noGrp="1" noChangeAspect="1"/>
          </p:cNvPicPr>
          <p:nvPr>
            <p:ph idx="1"/>
          </p:nvPr>
        </p:nvPicPr>
        <p:blipFill>
          <a:blip r:embed="rId2" cstate="print"/>
          <a:stretch>
            <a:fillRect/>
          </a:stretch>
        </p:blipFill>
        <p:spPr>
          <a:xfrm>
            <a:off x="838200" y="1910687"/>
            <a:ext cx="10134600" cy="4629434"/>
          </a:xfrm>
          <a:prstGeom prst="rect">
            <a:avLst/>
          </a:prstGeom>
        </p:spPr>
      </p:pic>
    </p:spTree>
    <p:extLst>
      <p:ext uri="{BB962C8B-B14F-4D97-AF65-F5344CB8AC3E}">
        <p14:creationId xmlns:p14="http://schemas.microsoft.com/office/powerpoint/2010/main" xmlns="" val="4289832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497217" y="1690688"/>
            <a:ext cx="9547535" cy="4969670"/>
          </a:xfrm>
          <a:prstGeom prst="rect">
            <a:avLst/>
          </a:prstGeom>
        </p:spPr>
      </p:pic>
    </p:spTree>
    <p:extLst>
      <p:ext uri="{BB962C8B-B14F-4D97-AF65-F5344CB8AC3E}">
        <p14:creationId xmlns:p14="http://schemas.microsoft.com/office/powerpoint/2010/main" xmlns="" val="3594198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cstate="print"/>
          <a:stretch>
            <a:fillRect/>
          </a:stretch>
        </p:blipFill>
        <p:spPr>
          <a:xfrm>
            <a:off x="838200" y="1897038"/>
            <a:ext cx="8992370" cy="4500479"/>
          </a:xfrm>
          <a:prstGeom prst="rect">
            <a:avLst/>
          </a:prstGeom>
        </p:spPr>
      </p:pic>
    </p:spTree>
    <p:extLst>
      <p:ext uri="{BB962C8B-B14F-4D97-AF65-F5344CB8AC3E}">
        <p14:creationId xmlns:p14="http://schemas.microsoft.com/office/powerpoint/2010/main" xmlns="" val="3027778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701722" y="1965278"/>
            <a:ext cx="9368620" cy="3381813"/>
          </a:xfrm>
          <a:prstGeom prst="rect">
            <a:avLst/>
          </a:prstGeom>
        </p:spPr>
      </p:pic>
    </p:spTree>
    <p:extLst>
      <p:ext uri="{BB962C8B-B14F-4D97-AF65-F5344CB8AC3E}">
        <p14:creationId xmlns:p14="http://schemas.microsoft.com/office/powerpoint/2010/main" xmlns="" val="3645683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cstate="print"/>
          <a:stretch>
            <a:fillRect/>
          </a:stretch>
        </p:blipFill>
        <p:spPr>
          <a:xfrm>
            <a:off x="717002" y="1971920"/>
            <a:ext cx="9395989" cy="4428879"/>
          </a:xfrm>
          <a:prstGeom prst="rect">
            <a:avLst/>
          </a:prstGeom>
        </p:spPr>
      </p:pic>
    </p:spTree>
    <p:extLst>
      <p:ext uri="{BB962C8B-B14F-4D97-AF65-F5344CB8AC3E}">
        <p14:creationId xmlns:p14="http://schemas.microsoft.com/office/powerpoint/2010/main" xmlns="" val="1540057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Truncate</a:t>
            </a:r>
            <a:r>
              <a:rPr lang="fr-FR" dirty="0" smtClean="0"/>
              <a:t> </a:t>
            </a:r>
            <a:endParaRPr lang="fr-FR" dirty="0"/>
          </a:p>
        </p:txBody>
      </p:sp>
      <p:sp>
        <p:nvSpPr>
          <p:cNvPr id="3" name="Espace réservé du contenu 2"/>
          <p:cNvSpPr>
            <a:spLocks noGrp="1"/>
          </p:cNvSpPr>
          <p:nvPr>
            <p:ph idx="1"/>
          </p:nvPr>
        </p:nvSpPr>
        <p:spPr/>
        <p:txBody>
          <a:bodyPr/>
          <a:lstStyle/>
          <a:p>
            <a:pPr algn="just"/>
            <a:r>
              <a:rPr lang="fr-FR" dirty="0"/>
              <a:t>En SQL, la commande TRUNCATE permet de supprimer toutes les données d’une table sans supprimer la table en elle-même. En d’autres mots, cela permet de purger la table. Cette instruction diffère de la commande DROP qui à pour but de supprimer les données ainsi que la table qui les contient.</a:t>
            </a:r>
          </a:p>
        </p:txBody>
      </p:sp>
    </p:spTree>
    <p:extLst>
      <p:ext uri="{BB962C8B-B14F-4D97-AF65-F5344CB8AC3E}">
        <p14:creationId xmlns:p14="http://schemas.microsoft.com/office/powerpoint/2010/main" xmlns="" val="1137242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Truncate</a:t>
            </a:r>
            <a:r>
              <a:rPr lang="fr-FR" dirty="0" smtClean="0"/>
              <a:t> </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1070780" y="2873506"/>
            <a:ext cx="10434123" cy="1138936"/>
          </a:xfrm>
          <a:prstGeom prst="rect">
            <a:avLst/>
          </a:prstGeom>
        </p:spPr>
      </p:pic>
    </p:spTree>
    <p:extLst>
      <p:ext uri="{BB962C8B-B14F-4D97-AF65-F5344CB8AC3E}">
        <p14:creationId xmlns:p14="http://schemas.microsoft.com/office/powerpoint/2010/main" xmlns="" val="3256559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Rename</a:t>
            </a:r>
            <a:r>
              <a:rPr lang="fr-FR" dirty="0" smtClean="0"/>
              <a:t> </a:t>
            </a:r>
            <a:endParaRPr lang="fr-FR" dirty="0"/>
          </a:p>
        </p:txBody>
      </p:sp>
      <p:pic>
        <p:nvPicPr>
          <p:cNvPr id="5" name="Espace réservé du contenu 4"/>
          <p:cNvPicPr>
            <a:picLocks noGrp="1" noChangeAspect="1"/>
          </p:cNvPicPr>
          <p:nvPr>
            <p:ph idx="1"/>
          </p:nvPr>
        </p:nvPicPr>
        <p:blipFill>
          <a:blip r:embed="rId2" cstate="print"/>
          <a:stretch>
            <a:fillRect/>
          </a:stretch>
        </p:blipFill>
        <p:spPr>
          <a:xfrm>
            <a:off x="734988" y="1987409"/>
            <a:ext cx="7985931" cy="1288053"/>
          </a:xfrm>
          <a:prstGeom prst="rect">
            <a:avLst/>
          </a:prstGeom>
        </p:spPr>
      </p:pic>
      <p:pic>
        <p:nvPicPr>
          <p:cNvPr id="6" name="Image 5"/>
          <p:cNvPicPr>
            <a:picLocks noChangeAspect="1"/>
          </p:cNvPicPr>
          <p:nvPr/>
        </p:nvPicPr>
        <p:blipFill>
          <a:blip r:embed="rId3" cstate="print"/>
          <a:stretch>
            <a:fillRect/>
          </a:stretch>
        </p:blipFill>
        <p:spPr>
          <a:xfrm>
            <a:off x="833876" y="3672029"/>
            <a:ext cx="7989200" cy="1021874"/>
          </a:xfrm>
          <a:prstGeom prst="rect">
            <a:avLst/>
          </a:prstGeom>
        </p:spPr>
      </p:pic>
    </p:spTree>
    <p:extLst>
      <p:ext uri="{BB962C8B-B14F-4D97-AF65-F5344CB8AC3E}">
        <p14:creationId xmlns:p14="http://schemas.microsoft.com/office/powerpoint/2010/main" xmlns="" val="2593871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Clés primaires et étrangères</a:t>
            </a:r>
            <a:endParaRPr lang="fr-FR" dirty="0"/>
          </a:p>
        </p:txBody>
      </p:sp>
      <p:pic>
        <p:nvPicPr>
          <p:cNvPr id="7" name="Image 6"/>
          <p:cNvPicPr>
            <a:picLocks noChangeAspect="1"/>
          </p:cNvPicPr>
          <p:nvPr/>
        </p:nvPicPr>
        <p:blipFill>
          <a:blip r:embed="rId2" cstate="print"/>
          <a:stretch>
            <a:fillRect/>
          </a:stretch>
        </p:blipFill>
        <p:spPr>
          <a:xfrm>
            <a:off x="838200" y="1690688"/>
            <a:ext cx="9953625" cy="1838325"/>
          </a:xfrm>
          <a:prstGeom prst="rect">
            <a:avLst/>
          </a:prstGeom>
        </p:spPr>
      </p:pic>
      <p:pic>
        <p:nvPicPr>
          <p:cNvPr id="8" name="Image 7"/>
          <p:cNvPicPr>
            <a:picLocks noChangeAspect="1"/>
          </p:cNvPicPr>
          <p:nvPr/>
        </p:nvPicPr>
        <p:blipFill>
          <a:blip r:embed="rId3" cstate="print"/>
          <a:stretch>
            <a:fillRect/>
          </a:stretch>
        </p:blipFill>
        <p:spPr>
          <a:xfrm>
            <a:off x="766762" y="3963988"/>
            <a:ext cx="10096500" cy="1781175"/>
          </a:xfrm>
          <a:prstGeom prst="rect">
            <a:avLst/>
          </a:prstGeom>
        </p:spPr>
      </p:pic>
    </p:spTree>
    <p:extLst>
      <p:ext uri="{BB962C8B-B14F-4D97-AF65-F5344CB8AC3E}">
        <p14:creationId xmlns:p14="http://schemas.microsoft.com/office/powerpoint/2010/main" xmlns="" val="3218729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cstate="print"/>
          <a:stretch>
            <a:fillRect/>
          </a:stretch>
        </p:blipFill>
        <p:spPr>
          <a:xfrm>
            <a:off x="838200" y="2404292"/>
            <a:ext cx="10588401" cy="2017583"/>
          </a:xfrm>
          <a:prstGeom prst="rect">
            <a:avLst/>
          </a:prstGeom>
        </p:spPr>
      </p:pic>
    </p:spTree>
    <p:extLst>
      <p:ext uri="{BB962C8B-B14F-4D97-AF65-F5344CB8AC3E}">
        <p14:creationId xmlns:p14="http://schemas.microsoft.com/office/powerpoint/2010/main" xmlns="" val="51632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Caractéristiques du SQL</a:t>
            </a:r>
            <a:endParaRPr lang="fr-FR" dirty="0"/>
          </a:p>
        </p:txBody>
      </p:sp>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2" cstate="print"/>
          <a:stretch>
            <a:fillRect/>
          </a:stretch>
        </p:blipFill>
        <p:spPr>
          <a:xfrm>
            <a:off x="838200" y="1825625"/>
            <a:ext cx="7629525" cy="2933700"/>
          </a:xfrm>
          <a:prstGeom prst="rect">
            <a:avLst/>
          </a:prstGeom>
        </p:spPr>
      </p:pic>
    </p:spTree>
    <p:extLst>
      <p:ext uri="{BB962C8B-B14F-4D97-AF65-F5344CB8AC3E}">
        <p14:creationId xmlns:p14="http://schemas.microsoft.com/office/powerpoint/2010/main" xmlns="" val="2093845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cstate="print"/>
          <a:stretch>
            <a:fillRect/>
          </a:stretch>
        </p:blipFill>
        <p:spPr>
          <a:xfrm>
            <a:off x="838199" y="2396260"/>
            <a:ext cx="10915455" cy="3062844"/>
          </a:xfrm>
          <a:prstGeom prst="rect">
            <a:avLst/>
          </a:prstGeom>
        </p:spPr>
      </p:pic>
    </p:spTree>
    <p:extLst>
      <p:ext uri="{BB962C8B-B14F-4D97-AF65-F5344CB8AC3E}">
        <p14:creationId xmlns:p14="http://schemas.microsoft.com/office/powerpoint/2010/main" xmlns="" val="340031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Fonctions de calcul</a:t>
            </a:r>
            <a:endParaRPr lang="fr-FR" dirty="0"/>
          </a:p>
        </p:txBody>
      </p:sp>
      <p:sp>
        <p:nvSpPr>
          <p:cNvPr id="3" name="Espace réservé du contenu 2"/>
          <p:cNvSpPr>
            <a:spLocks noGrp="1"/>
          </p:cNvSpPr>
          <p:nvPr>
            <p:ph idx="1"/>
          </p:nvPr>
        </p:nvSpPr>
        <p:spPr/>
        <p:txBody>
          <a:bodyPr/>
          <a:lstStyle/>
          <a:p>
            <a:r>
              <a:rPr lang="fr-FR" dirty="0" smtClean="0"/>
              <a:t>AVG</a:t>
            </a:r>
          </a:p>
          <a:p>
            <a:r>
              <a:rPr lang="fr-FR" dirty="0" smtClean="0"/>
              <a:t>SUM</a:t>
            </a:r>
          </a:p>
          <a:p>
            <a:r>
              <a:rPr lang="fr-FR" dirty="0" smtClean="0"/>
              <a:t>MAX</a:t>
            </a:r>
          </a:p>
          <a:p>
            <a:r>
              <a:rPr lang="fr-FR" dirty="0" smtClean="0"/>
              <a:t>COUNT</a:t>
            </a:r>
          </a:p>
          <a:p>
            <a:r>
              <a:rPr lang="fr-FR" dirty="0" smtClean="0"/>
              <a:t>MIN</a:t>
            </a:r>
          </a:p>
          <a:p>
            <a:endParaRPr lang="fr-FR" dirty="0"/>
          </a:p>
        </p:txBody>
      </p:sp>
    </p:spTree>
    <p:extLst>
      <p:ext uri="{BB962C8B-B14F-4D97-AF65-F5344CB8AC3E}">
        <p14:creationId xmlns:p14="http://schemas.microsoft.com/office/powerpoint/2010/main" xmlns="" val="43622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Order</a:t>
            </a:r>
            <a:r>
              <a:rPr lang="fr-FR" dirty="0" smtClean="0"/>
              <a:t> BY</a:t>
            </a:r>
            <a:endParaRPr lang="fr-FR" dirty="0"/>
          </a:p>
        </p:txBody>
      </p:sp>
      <p:sp>
        <p:nvSpPr>
          <p:cNvPr id="3" name="Espace réservé du contenu 2"/>
          <p:cNvSpPr>
            <a:spLocks noGrp="1"/>
          </p:cNvSpPr>
          <p:nvPr>
            <p:ph idx="1"/>
          </p:nvPr>
        </p:nvSpPr>
        <p:spPr/>
        <p:txBody>
          <a:bodyPr/>
          <a:lstStyle/>
          <a:p>
            <a:r>
              <a:rPr lang="fr-FR" dirty="0" err="1" smtClean="0"/>
              <a:t>Desc</a:t>
            </a:r>
            <a:endParaRPr lang="fr-FR" dirty="0" smtClean="0"/>
          </a:p>
          <a:p>
            <a:r>
              <a:rPr lang="fr-FR" dirty="0" err="1" smtClean="0"/>
              <a:t>Asc</a:t>
            </a:r>
            <a:endParaRPr lang="fr-FR" dirty="0" smtClean="0"/>
          </a:p>
          <a:p>
            <a:endParaRPr lang="fr-FR" dirty="0"/>
          </a:p>
        </p:txBody>
      </p:sp>
    </p:spTree>
    <p:extLst>
      <p:ext uri="{BB962C8B-B14F-4D97-AF65-F5344CB8AC3E}">
        <p14:creationId xmlns:p14="http://schemas.microsoft.com/office/powerpoint/2010/main" xmlns="" val="2798638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vues</a:t>
            </a:r>
            <a:endParaRPr lang="fr-FR" dirty="0"/>
          </a:p>
        </p:txBody>
      </p:sp>
      <p:sp>
        <p:nvSpPr>
          <p:cNvPr id="3" name="Espace réservé du contenu 2"/>
          <p:cNvSpPr>
            <a:spLocks noGrp="1"/>
          </p:cNvSpPr>
          <p:nvPr>
            <p:ph idx="1"/>
          </p:nvPr>
        </p:nvSpPr>
        <p:spPr/>
        <p:txBody>
          <a:bodyPr/>
          <a:lstStyle/>
          <a:p>
            <a:pPr algn="just"/>
            <a:r>
              <a:rPr lang="fr-FR" dirty="0"/>
              <a:t>Une vue est une </a:t>
            </a:r>
            <a:r>
              <a:rPr lang="fr-FR" dirty="0">
                <a:solidFill>
                  <a:srgbClr val="FF0000"/>
                </a:solidFill>
              </a:rPr>
              <a:t>table virtuelle</a:t>
            </a:r>
            <a:r>
              <a:rPr lang="fr-FR" dirty="0"/>
              <a:t>, c'est-à-dire dont les données ne sont pas stockées dans une table de la base de données, et dans laquelle il est possible de rassembler des informations provenant de plusieurs tables. </a:t>
            </a:r>
            <a:endParaRPr lang="fr-FR" dirty="0" smtClean="0"/>
          </a:p>
          <a:p>
            <a:pPr algn="just"/>
            <a:r>
              <a:rPr lang="fr-FR" dirty="0" smtClean="0"/>
              <a:t>On </a:t>
            </a:r>
            <a:r>
              <a:rPr lang="fr-FR" dirty="0"/>
              <a:t>parle de "vue" car il s'agit simplement d'une représentation des données dans le but d'une </a:t>
            </a:r>
            <a:r>
              <a:rPr lang="fr-FR" dirty="0">
                <a:solidFill>
                  <a:srgbClr val="FF0000"/>
                </a:solidFill>
              </a:rPr>
              <a:t>exploitation visuelle</a:t>
            </a:r>
            <a:r>
              <a:rPr lang="fr-FR" dirty="0"/>
              <a:t>. </a:t>
            </a:r>
            <a:endParaRPr lang="fr-FR" dirty="0" smtClean="0"/>
          </a:p>
          <a:p>
            <a:pPr algn="just"/>
            <a:r>
              <a:rPr lang="fr-FR" dirty="0" smtClean="0"/>
              <a:t>Les </a:t>
            </a:r>
            <a:r>
              <a:rPr lang="fr-FR" dirty="0"/>
              <a:t>données présentes dans une vue sont définies grâce à une clause </a:t>
            </a:r>
            <a:r>
              <a:rPr lang="fr-FR" i="1" dirty="0">
                <a:solidFill>
                  <a:srgbClr val="FF0000"/>
                </a:solidFill>
              </a:rPr>
              <a:t>SELECT</a:t>
            </a:r>
            <a:r>
              <a:rPr lang="fr-FR" dirty="0"/>
              <a:t>. </a:t>
            </a:r>
          </a:p>
        </p:txBody>
      </p:sp>
    </p:spTree>
    <p:extLst>
      <p:ext uri="{BB962C8B-B14F-4D97-AF65-F5344CB8AC3E}">
        <p14:creationId xmlns:p14="http://schemas.microsoft.com/office/powerpoint/2010/main" xmlns="" val="898359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just"/>
            <a:r>
              <a:rPr lang="fr-FR" dirty="0"/>
              <a:t>La création d'une vue se fait grâce à la clause </a:t>
            </a:r>
            <a:r>
              <a:rPr lang="fr-FR" i="1" dirty="0">
                <a:solidFill>
                  <a:srgbClr val="FF0000"/>
                </a:solidFill>
              </a:rPr>
              <a:t>CREATE VIEW</a:t>
            </a:r>
            <a:r>
              <a:rPr lang="fr-FR" dirty="0"/>
              <a:t> suivie du nom que l'on donne à la vue, puis du nom des colonnes dont on désire agrémenter cette vue (il faut autant de redéfinitions de colonne qu'il y en aura en sortie), puis enfin d'une clause </a:t>
            </a:r>
            <a:r>
              <a:rPr lang="fr-FR" i="1" dirty="0">
                <a:solidFill>
                  <a:srgbClr val="FF0000"/>
                </a:solidFill>
              </a:rPr>
              <a:t>AS</a:t>
            </a:r>
            <a:r>
              <a:rPr lang="fr-FR" dirty="0"/>
              <a:t> précédant la sélection. </a:t>
            </a:r>
            <a:endParaRPr lang="fr-FR" dirty="0" smtClean="0"/>
          </a:p>
          <a:p>
            <a:pPr algn="just"/>
            <a:r>
              <a:rPr lang="fr-FR" dirty="0" smtClean="0"/>
              <a:t>La </a:t>
            </a:r>
            <a:r>
              <a:rPr lang="fr-FR" dirty="0"/>
              <a:t>syntaxe d'une vue ressemble donc à ceci : </a:t>
            </a:r>
            <a:endParaRPr lang="fr-FR" dirty="0" smtClean="0"/>
          </a:p>
          <a:p>
            <a:pPr algn="just"/>
            <a:endParaRPr lang="fr-FR" dirty="0"/>
          </a:p>
        </p:txBody>
      </p:sp>
    </p:spTree>
    <p:extLst>
      <p:ext uri="{BB962C8B-B14F-4D97-AF65-F5344CB8AC3E}">
        <p14:creationId xmlns:p14="http://schemas.microsoft.com/office/powerpoint/2010/main" xmlns="" val="3136965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cstate="print"/>
          <a:stretch>
            <a:fillRect/>
          </a:stretch>
        </p:blipFill>
        <p:spPr>
          <a:xfrm>
            <a:off x="838200" y="1825755"/>
            <a:ext cx="9994366" cy="1340526"/>
          </a:xfrm>
          <a:prstGeom prst="rect">
            <a:avLst/>
          </a:prstGeom>
        </p:spPr>
      </p:pic>
      <p:pic>
        <p:nvPicPr>
          <p:cNvPr id="5" name="Image 4"/>
          <p:cNvPicPr>
            <a:picLocks noChangeAspect="1"/>
          </p:cNvPicPr>
          <p:nvPr/>
        </p:nvPicPr>
        <p:blipFill>
          <a:blip r:embed="rId3" cstate="print"/>
          <a:stretch>
            <a:fillRect/>
          </a:stretch>
        </p:blipFill>
        <p:spPr>
          <a:xfrm>
            <a:off x="838199" y="3340881"/>
            <a:ext cx="9888941" cy="2049985"/>
          </a:xfrm>
          <a:prstGeom prst="rect">
            <a:avLst/>
          </a:prstGeom>
        </p:spPr>
      </p:pic>
    </p:spTree>
    <p:extLst>
      <p:ext uri="{BB962C8B-B14F-4D97-AF65-F5344CB8AC3E}">
        <p14:creationId xmlns:p14="http://schemas.microsoft.com/office/powerpoint/2010/main" xmlns="" val="35272515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Intérêt des vues</a:t>
            </a:r>
            <a:endParaRPr lang="fr-FR" dirty="0"/>
          </a:p>
        </p:txBody>
      </p:sp>
      <p:sp>
        <p:nvSpPr>
          <p:cNvPr id="3" name="Espace réservé du contenu 2"/>
          <p:cNvSpPr>
            <a:spLocks noGrp="1"/>
          </p:cNvSpPr>
          <p:nvPr>
            <p:ph idx="1"/>
          </p:nvPr>
        </p:nvSpPr>
        <p:spPr/>
        <p:txBody>
          <a:bodyPr>
            <a:normAutofit/>
          </a:bodyPr>
          <a:lstStyle/>
          <a:p>
            <a:pPr algn="just"/>
            <a:r>
              <a:rPr lang="fr-FR" sz="2400" dirty="0"/>
              <a:t>La vue représente de cette façon une sorte d'intermédiaire entre la base de données et l'utilisateur. </a:t>
            </a:r>
            <a:r>
              <a:rPr lang="fr-FR" sz="2400" dirty="0" smtClean="0"/>
              <a:t> </a:t>
            </a:r>
            <a:r>
              <a:rPr lang="fr-FR" sz="2400" dirty="0" err="1" smtClean="0"/>
              <a:t>Celà</a:t>
            </a:r>
            <a:r>
              <a:rPr lang="fr-FR" sz="2400" dirty="0" smtClean="0"/>
              <a:t> </a:t>
            </a:r>
            <a:r>
              <a:rPr lang="fr-FR" sz="2400" dirty="0"/>
              <a:t>a de nombreuses conséquences :</a:t>
            </a:r>
          </a:p>
          <a:p>
            <a:pPr lvl="1" algn="just"/>
            <a:r>
              <a:rPr lang="fr-FR" sz="2000" dirty="0"/>
              <a:t>une sélection des données à afficher</a:t>
            </a:r>
          </a:p>
          <a:p>
            <a:pPr lvl="1" algn="just"/>
            <a:r>
              <a:rPr lang="fr-FR" sz="2000" dirty="0"/>
              <a:t>une restriction d'accès à la table pour l'utilisateur, c'est-à-dire une sécurité des données accrue</a:t>
            </a:r>
          </a:p>
          <a:p>
            <a:pPr lvl="1" algn="just"/>
            <a:r>
              <a:rPr lang="fr-FR" sz="2000" dirty="0"/>
              <a:t>un regroupement d'informations au sein d'une entité</a:t>
            </a:r>
          </a:p>
          <a:p>
            <a:pPr algn="just"/>
            <a:endParaRPr lang="fr-FR" sz="2400" dirty="0"/>
          </a:p>
        </p:txBody>
      </p:sp>
    </p:spTree>
    <p:extLst>
      <p:ext uri="{BB962C8B-B14F-4D97-AF65-F5344CB8AC3E}">
        <p14:creationId xmlns:p14="http://schemas.microsoft.com/office/powerpoint/2010/main" xmlns="" val="220515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Supprimer </a:t>
            </a:r>
            <a:endParaRPr lang="fr-FR" dirty="0"/>
          </a:p>
        </p:txBody>
      </p:sp>
      <p:sp>
        <p:nvSpPr>
          <p:cNvPr id="3" name="Espace réservé du contenu 2"/>
          <p:cNvSpPr>
            <a:spLocks noGrp="1"/>
          </p:cNvSpPr>
          <p:nvPr>
            <p:ph idx="1"/>
          </p:nvPr>
        </p:nvSpPr>
        <p:spPr/>
        <p:txBody>
          <a:bodyPr/>
          <a:lstStyle/>
          <a:p>
            <a:r>
              <a:rPr lang="fr-FR" dirty="0" smtClean="0"/>
              <a:t>Drop </a:t>
            </a:r>
            <a:r>
              <a:rPr lang="fr-FR" dirty="0" err="1" smtClean="0"/>
              <a:t>view</a:t>
            </a:r>
            <a:r>
              <a:rPr lang="fr-FR" smtClean="0"/>
              <a:t> nom-vue</a:t>
            </a:r>
            <a:endParaRPr lang="fr-FR"/>
          </a:p>
        </p:txBody>
      </p:sp>
    </p:spTree>
    <p:extLst>
      <p:ext uri="{BB962C8B-B14F-4D97-AF65-F5344CB8AC3E}">
        <p14:creationId xmlns:p14="http://schemas.microsoft.com/office/powerpoint/2010/main" xmlns="" val="1051578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Requêtes imbriquées</a:t>
            </a:r>
            <a:endParaRPr lang="fr-FR" dirty="0"/>
          </a:p>
        </p:txBody>
      </p:sp>
      <p:sp>
        <p:nvSpPr>
          <p:cNvPr id="3" name="Espace réservé du contenu 2"/>
          <p:cNvSpPr>
            <a:spLocks noGrp="1"/>
          </p:cNvSpPr>
          <p:nvPr>
            <p:ph idx="1"/>
          </p:nvPr>
        </p:nvSpPr>
        <p:spPr/>
        <p:txBody>
          <a:bodyPr/>
          <a:lstStyle/>
          <a:p>
            <a:r>
              <a:rPr lang="fr-FR" dirty="0"/>
              <a:t>Le langage SQL étend la notion de valeur de référence au résultat d’une requête. </a:t>
            </a:r>
            <a:endParaRPr lang="fr-FR" dirty="0" smtClean="0"/>
          </a:p>
          <a:p>
            <a:r>
              <a:rPr lang="fr-FR" dirty="0" smtClean="0"/>
              <a:t>Ainsi</a:t>
            </a:r>
            <a:r>
              <a:rPr lang="fr-FR" dirty="0"/>
              <a:t>, l’expression d’une clause WHERE peut prendre la forme : </a:t>
            </a:r>
            <a:r>
              <a:rPr lang="fr-FR" b="1" dirty="0" smtClean="0"/>
              <a:t>WHERE </a:t>
            </a:r>
            <a:r>
              <a:rPr lang="fr-FR" b="1" dirty="0">
                <a:solidFill>
                  <a:srgbClr val="FF0000"/>
                </a:solidFill>
              </a:rPr>
              <a:t>attribut</a:t>
            </a:r>
            <a:r>
              <a:rPr lang="fr-FR" b="1" dirty="0"/>
              <a:t> </a:t>
            </a:r>
            <a:r>
              <a:rPr lang="fr-FR" b="1" dirty="0">
                <a:solidFill>
                  <a:schemeClr val="accent1"/>
                </a:solidFill>
              </a:rPr>
              <a:t>opérateur</a:t>
            </a:r>
            <a:r>
              <a:rPr lang="fr-FR" b="1" dirty="0"/>
              <a:t> (SELECT …) </a:t>
            </a:r>
            <a:endParaRPr lang="fr-FR" b="1" dirty="0" smtClean="0"/>
          </a:p>
          <a:p>
            <a:r>
              <a:rPr lang="fr-FR" dirty="0" smtClean="0"/>
              <a:t>On </a:t>
            </a:r>
            <a:r>
              <a:rPr lang="fr-FR" dirty="0"/>
              <a:t>dit alors que la requête, dont le résultat sert de valeur de référence, est une requête imbriquée ou une sous-requête</a:t>
            </a:r>
          </a:p>
        </p:txBody>
      </p:sp>
    </p:spTree>
    <p:extLst>
      <p:ext uri="{BB962C8B-B14F-4D97-AF65-F5344CB8AC3E}">
        <p14:creationId xmlns:p14="http://schemas.microsoft.com/office/powerpoint/2010/main" xmlns="" val="622298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pPr algn="just"/>
            <a:r>
              <a:rPr lang="fr-FR" dirty="0"/>
              <a:t>Il est possible d’imbriquer plusieurs requêtes et il n’y a pas de limite dans le nombre de niveaux d’imbrication </a:t>
            </a:r>
            <a:endParaRPr lang="fr-FR" dirty="0" smtClean="0"/>
          </a:p>
          <a:p>
            <a:pPr algn="just"/>
            <a:r>
              <a:rPr lang="fr-FR" dirty="0" smtClean="0"/>
              <a:t>Le </a:t>
            </a:r>
            <a:r>
              <a:rPr lang="fr-FR" dirty="0"/>
              <a:t>résultat de chaque requête imbriquée sert de valeur de référence dans la condition de sélection de la requête de niveau supérieur, appelée requête principale</a:t>
            </a:r>
          </a:p>
        </p:txBody>
      </p:sp>
    </p:spTree>
    <p:extLst>
      <p:ext uri="{BB962C8B-B14F-4D97-AF65-F5344CB8AC3E}">
        <p14:creationId xmlns:p14="http://schemas.microsoft.com/office/powerpoint/2010/main" xmlns="" val="3234543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Principales instructions </a:t>
            </a:r>
            <a:endParaRPr lang="fr-FR" dirty="0"/>
          </a:p>
        </p:txBody>
      </p:sp>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2" cstate="print"/>
          <a:stretch>
            <a:fillRect/>
          </a:stretch>
        </p:blipFill>
        <p:spPr>
          <a:xfrm>
            <a:off x="838200" y="1825625"/>
            <a:ext cx="5327495" cy="2855557"/>
          </a:xfrm>
          <a:prstGeom prst="rect">
            <a:avLst/>
          </a:prstGeom>
        </p:spPr>
      </p:pic>
    </p:spTree>
    <p:extLst>
      <p:ext uri="{BB962C8B-B14F-4D97-AF65-F5344CB8AC3E}">
        <p14:creationId xmlns:p14="http://schemas.microsoft.com/office/powerpoint/2010/main" xmlns="" val="1938611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 imbriquée renvoyant une seule ligne</a:t>
            </a:r>
            <a:endParaRPr lang="fr-FR" dirty="0"/>
          </a:p>
        </p:txBody>
      </p:sp>
      <p:sp>
        <p:nvSpPr>
          <p:cNvPr id="3" name="Espace réservé du contenu 2"/>
          <p:cNvSpPr>
            <a:spLocks noGrp="1"/>
          </p:cNvSpPr>
          <p:nvPr>
            <p:ph idx="1"/>
          </p:nvPr>
        </p:nvSpPr>
        <p:spPr/>
        <p:txBody>
          <a:bodyPr/>
          <a:lstStyle/>
          <a:p>
            <a:r>
              <a:rPr lang="fr-FR" dirty="0"/>
              <a:t>Donner les numéros des voyages ayant le même type de pension que le voyage numéro 4 </a:t>
            </a:r>
            <a:endParaRPr lang="fr-FR" dirty="0" smtClean="0"/>
          </a:p>
          <a:p>
            <a:r>
              <a:rPr lang="fr-FR" b="1" dirty="0" smtClean="0"/>
              <a:t>SELECT </a:t>
            </a:r>
            <a:r>
              <a:rPr lang="fr-FR" b="1" dirty="0" err="1"/>
              <a:t>numVoyage</a:t>
            </a:r>
            <a:r>
              <a:rPr lang="fr-FR" b="1" dirty="0"/>
              <a:t> FROM Voyage WHERE </a:t>
            </a:r>
            <a:r>
              <a:rPr lang="fr-FR" b="1" dirty="0" err="1"/>
              <a:t>typePension</a:t>
            </a:r>
            <a:r>
              <a:rPr lang="fr-FR" b="1" dirty="0"/>
              <a:t> = </a:t>
            </a:r>
            <a:r>
              <a:rPr lang="fr-FR" b="1" dirty="0">
                <a:solidFill>
                  <a:schemeClr val="accent1"/>
                </a:solidFill>
              </a:rPr>
              <a:t>(SELECT </a:t>
            </a:r>
            <a:r>
              <a:rPr lang="fr-FR" b="1" dirty="0" err="1">
                <a:solidFill>
                  <a:schemeClr val="accent1"/>
                </a:solidFill>
              </a:rPr>
              <a:t>typePension</a:t>
            </a:r>
            <a:r>
              <a:rPr lang="fr-FR" b="1" dirty="0">
                <a:solidFill>
                  <a:schemeClr val="accent1"/>
                </a:solidFill>
              </a:rPr>
              <a:t> FROM Voyage WHERE </a:t>
            </a:r>
            <a:r>
              <a:rPr lang="fr-FR" b="1" dirty="0" err="1">
                <a:solidFill>
                  <a:schemeClr val="accent1"/>
                </a:solidFill>
              </a:rPr>
              <a:t>numVoyage</a:t>
            </a:r>
            <a:r>
              <a:rPr lang="fr-FR" b="1" dirty="0">
                <a:solidFill>
                  <a:schemeClr val="accent1"/>
                </a:solidFill>
              </a:rPr>
              <a:t> = 4)</a:t>
            </a:r>
          </a:p>
        </p:txBody>
      </p:sp>
    </p:spTree>
    <p:extLst>
      <p:ext uri="{BB962C8B-B14F-4D97-AF65-F5344CB8AC3E}">
        <p14:creationId xmlns:p14="http://schemas.microsoft.com/office/powerpoint/2010/main" xmlns="" val="2911922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Si la requête ne renvoie rien ou si elle renvoie plusieurs lignes, SQL génère une </a:t>
            </a:r>
            <a:r>
              <a:rPr lang="fr-FR" dirty="0" smtClean="0"/>
              <a:t>erreur.</a:t>
            </a:r>
          </a:p>
          <a:p>
            <a:r>
              <a:rPr lang="fr-FR" dirty="0" smtClean="0"/>
              <a:t>L’attribut </a:t>
            </a:r>
            <a:r>
              <a:rPr lang="fr-FR" dirty="0"/>
              <a:t>et la valeur de référence renvoyée par la sous-requête doivent avoir des </a:t>
            </a:r>
            <a:r>
              <a:rPr lang="fr-FR" dirty="0">
                <a:solidFill>
                  <a:schemeClr val="accent1"/>
                </a:solidFill>
              </a:rPr>
              <a:t>types </a:t>
            </a:r>
            <a:r>
              <a:rPr lang="fr-FR" dirty="0" smtClean="0">
                <a:solidFill>
                  <a:schemeClr val="accent1"/>
                </a:solidFill>
              </a:rPr>
              <a:t>compatibles</a:t>
            </a:r>
            <a:r>
              <a:rPr lang="fr-FR" dirty="0" smtClean="0"/>
              <a:t>.</a:t>
            </a:r>
            <a:endParaRPr lang="fr-FR" dirty="0"/>
          </a:p>
        </p:txBody>
      </p:sp>
    </p:spTree>
    <p:extLst>
      <p:ext uri="{BB962C8B-B14F-4D97-AF65-F5344CB8AC3E}">
        <p14:creationId xmlns:p14="http://schemas.microsoft.com/office/powerpoint/2010/main" xmlns="" val="14072315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Donner les numéros et les dates de départ des voyages ayant le prix le plus bas sur l’ensemble de tous les </a:t>
            </a:r>
            <a:r>
              <a:rPr lang="fr-FR" dirty="0" smtClean="0"/>
              <a:t>prix</a:t>
            </a:r>
          </a:p>
          <a:p>
            <a:r>
              <a:rPr lang="fr-FR" dirty="0" smtClean="0"/>
              <a:t> </a:t>
            </a:r>
            <a:r>
              <a:rPr lang="fr-FR" b="1" dirty="0"/>
              <a:t>SELECT </a:t>
            </a:r>
            <a:r>
              <a:rPr lang="fr-FR" b="1" dirty="0" err="1"/>
              <a:t>numVoyage</a:t>
            </a:r>
            <a:r>
              <a:rPr lang="fr-FR" b="1" dirty="0"/>
              <a:t>, </a:t>
            </a:r>
            <a:r>
              <a:rPr lang="fr-FR" b="1" dirty="0" err="1" smtClean="0"/>
              <a:t>dateDep</a:t>
            </a:r>
            <a:r>
              <a:rPr lang="fr-FR" b="1" dirty="0" smtClean="0"/>
              <a:t> </a:t>
            </a:r>
            <a:r>
              <a:rPr lang="fr-FR" b="1" dirty="0"/>
              <a:t>FROM Tarif WHERE prix = (</a:t>
            </a:r>
            <a:r>
              <a:rPr lang="fr-FR" b="1" dirty="0">
                <a:solidFill>
                  <a:schemeClr val="accent1"/>
                </a:solidFill>
              </a:rPr>
              <a:t>SELECT MIN(prix ) FROM Tarif )</a:t>
            </a:r>
          </a:p>
        </p:txBody>
      </p:sp>
    </p:spTree>
    <p:extLst>
      <p:ext uri="{BB962C8B-B14F-4D97-AF65-F5344CB8AC3E}">
        <p14:creationId xmlns:p14="http://schemas.microsoft.com/office/powerpoint/2010/main" xmlns="" val="214702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Donner les numéros et les dates de départ des voyages ayant le prix le plus bas sur l’ensemble de tous les prix </a:t>
            </a:r>
            <a:endParaRPr lang="fr-FR" dirty="0" smtClean="0"/>
          </a:p>
          <a:p>
            <a:r>
              <a:rPr lang="fr-FR" b="1" dirty="0" smtClean="0"/>
              <a:t>SELECT </a:t>
            </a:r>
            <a:r>
              <a:rPr lang="fr-FR" b="1" dirty="0" err="1"/>
              <a:t>numVoyage</a:t>
            </a:r>
            <a:r>
              <a:rPr lang="fr-FR" b="1" dirty="0"/>
              <a:t>, </a:t>
            </a:r>
            <a:r>
              <a:rPr lang="fr-FR" b="1" dirty="0" err="1" smtClean="0"/>
              <a:t>dateDep</a:t>
            </a:r>
            <a:r>
              <a:rPr lang="fr-FR" b="1" dirty="0" smtClean="0"/>
              <a:t> </a:t>
            </a:r>
            <a:r>
              <a:rPr lang="fr-FR" b="1" dirty="0"/>
              <a:t>FROM Tarif WHERE prix &lt;= </a:t>
            </a:r>
            <a:r>
              <a:rPr lang="fr-FR" b="1" dirty="0">
                <a:solidFill>
                  <a:schemeClr val="accent1"/>
                </a:solidFill>
              </a:rPr>
              <a:t>ALL(SELECT prix FROM Tarif )</a:t>
            </a:r>
          </a:p>
        </p:txBody>
      </p:sp>
    </p:spTree>
    <p:extLst>
      <p:ext uri="{BB962C8B-B14F-4D97-AF65-F5344CB8AC3E}">
        <p14:creationId xmlns:p14="http://schemas.microsoft.com/office/powerpoint/2010/main" xmlns="" val="12020823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 imbriquée renvoyant plusieurs lignes</a:t>
            </a:r>
            <a:endParaRPr lang="fr-FR" dirty="0"/>
          </a:p>
        </p:txBody>
      </p:sp>
      <p:sp>
        <p:nvSpPr>
          <p:cNvPr id="3" name="Espace réservé du contenu 2"/>
          <p:cNvSpPr>
            <a:spLocks noGrp="1"/>
          </p:cNvSpPr>
          <p:nvPr>
            <p:ph idx="1"/>
          </p:nvPr>
        </p:nvSpPr>
        <p:spPr/>
        <p:txBody>
          <a:bodyPr/>
          <a:lstStyle/>
          <a:p>
            <a:r>
              <a:rPr lang="fr-FR" dirty="0"/>
              <a:t>La condition de sélection emploie alors : </a:t>
            </a:r>
            <a:endParaRPr lang="fr-FR" dirty="0" smtClean="0"/>
          </a:p>
          <a:p>
            <a:pPr marL="0" indent="0">
              <a:buNone/>
            </a:pPr>
            <a:r>
              <a:rPr lang="fr-FR" dirty="0" smtClean="0"/>
              <a:t> • </a:t>
            </a:r>
            <a:r>
              <a:rPr lang="fr-FR" dirty="0"/>
              <a:t>L’opérateur </a:t>
            </a:r>
            <a:r>
              <a:rPr lang="fr-FR" dirty="0">
                <a:solidFill>
                  <a:schemeClr val="accent1"/>
                </a:solidFill>
              </a:rPr>
              <a:t>IN</a:t>
            </a:r>
            <a:r>
              <a:rPr lang="fr-FR" dirty="0"/>
              <a:t> (équivalent à = ANY</a:t>
            </a:r>
            <a:r>
              <a:rPr lang="fr-FR" dirty="0" smtClean="0"/>
              <a:t>)</a:t>
            </a:r>
          </a:p>
          <a:p>
            <a:pPr marL="0" indent="0">
              <a:buNone/>
            </a:pPr>
            <a:r>
              <a:rPr lang="fr-FR" dirty="0" smtClean="0"/>
              <a:t> </a:t>
            </a:r>
            <a:r>
              <a:rPr lang="fr-FR" dirty="0"/>
              <a:t>• L’opérateur </a:t>
            </a:r>
            <a:r>
              <a:rPr lang="fr-FR" dirty="0">
                <a:solidFill>
                  <a:schemeClr val="accent1"/>
                </a:solidFill>
              </a:rPr>
              <a:t>NOT IN </a:t>
            </a:r>
            <a:r>
              <a:rPr lang="fr-FR" dirty="0"/>
              <a:t>(équivalent à != ALL</a:t>
            </a:r>
            <a:r>
              <a:rPr lang="fr-FR" dirty="0" smtClean="0"/>
              <a:t>)</a:t>
            </a:r>
          </a:p>
          <a:p>
            <a:pPr marL="0" indent="0">
              <a:buNone/>
            </a:pPr>
            <a:r>
              <a:rPr lang="fr-FR" dirty="0" smtClean="0"/>
              <a:t> </a:t>
            </a:r>
            <a:r>
              <a:rPr lang="fr-FR" dirty="0"/>
              <a:t>• Un opérateur simple ( =, !=, &lt;&gt;, , &lt;=, &gt;=) suivi de ALL ou </a:t>
            </a:r>
            <a:r>
              <a:rPr lang="fr-FR" dirty="0" smtClean="0"/>
              <a:t>ANY</a:t>
            </a:r>
          </a:p>
          <a:p>
            <a:pPr marL="0" indent="0">
              <a:buNone/>
            </a:pPr>
            <a:r>
              <a:rPr lang="fr-FR" dirty="0" smtClean="0"/>
              <a:t> </a:t>
            </a:r>
            <a:r>
              <a:rPr lang="fr-FR" dirty="0"/>
              <a:t>• L’opérateur </a:t>
            </a:r>
            <a:r>
              <a:rPr lang="fr-FR" dirty="0">
                <a:solidFill>
                  <a:schemeClr val="accent1"/>
                </a:solidFill>
              </a:rPr>
              <a:t>EXISTS</a:t>
            </a:r>
          </a:p>
        </p:txBody>
      </p:sp>
    </p:spTree>
    <p:extLst>
      <p:ext uri="{BB962C8B-B14F-4D97-AF65-F5344CB8AC3E}">
        <p14:creationId xmlns:p14="http://schemas.microsoft.com/office/powerpoint/2010/main" xmlns="" val="3298824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a:solidFill>
                  <a:schemeClr val="accent1"/>
                </a:solidFill>
              </a:rPr>
              <a:t>ANY</a:t>
            </a:r>
            <a:r>
              <a:rPr lang="fr-FR" dirty="0"/>
              <a:t> : la condition est vraie si elle est vérifiée pour au moins une des valeurs renvoyées par la sous-requête </a:t>
            </a:r>
            <a:endParaRPr lang="fr-FR" dirty="0" smtClean="0"/>
          </a:p>
          <a:p>
            <a:r>
              <a:rPr lang="fr-FR" dirty="0" smtClean="0">
                <a:solidFill>
                  <a:schemeClr val="accent1"/>
                </a:solidFill>
              </a:rPr>
              <a:t>ALL</a:t>
            </a:r>
            <a:r>
              <a:rPr lang="fr-FR" dirty="0" smtClean="0"/>
              <a:t> </a:t>
            </a:r>
            <a:r>
              <a:rPr lang="fr-FR" dirty="0"/>
              <a:t>: la condition est vraie si elle est vérifiée pour chacune des valeurs renvoyées par la sous-requête </a:t>
            </a:r>
            <a:endParaRPr lang="fr-FR" dirty="0" smtClean="0"/>
          </a:p>
          <a:p>
            <a:r>
              <a:rPr lang="fr-FR" dirty="0" smtClean="0">
                <a:solidFill>
                  <a:schemeClr val="accent1"/>
                </a:solidFill>
              </a:rPr>
              <a:t>IN</a:t>
            </a:r>
            <a:r>
              <a:rPr lang="fr-FR" dirty="0" smtClean="0"/>
              <a:t> </a:t>
            </a:r>
            <a:r>
              <a:rPr lang="fr-FR" dirty="0"/>
              <a:t>: la condition est vraie si elle est vérifiée pour une des valeurs renvoyées par la </a:t>
            </a:r>
            <a:r>
              <a:rPr lang="fr-FR" dirty="0" smtClean="0"/>
              <a:t>sous-requête</a:t>
            </a:r>
            <a:endParaRPr lang="fr-FR" dirty="0"/>
          </a:p>
        </p:txBody>
      </p:sp>
    </p:spTree>
    <p:extLst>
      <p:ext uri="{BB962C8B-B14F-4D97-AF65-F5344CB8AC3E}">
        <p14:creationId xmlns:p14="http://schemas.microsoft.com/office/powerpoint/2010/main" xmlns="" val="9539401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Donner les numéros des voyages passant </a:t>
            </a:r>
            <a:r>
              <a:rPr lang="fr-FR" dirty="0" smtClean="0"/>
              <a:t>par </a:t>
            </a:r>
            <a:r>
              <a:rPr lang="fr-FR" dirty="0"/>
              <a:t>une ville où passe aussi le voyage numéro 4 </a:t>
            </a:r>
            <a:endParaRPr lang="fr-FR" dirty="0" smtClean="0"/>
          </a:p>
          <a:p>
            <a:r>
              <a:rPr lang="fr-FR" b="1" dirty="0" smtClean="0"/>
              <a:t>SELECT </a:t>
            </a:r>
            <a:r>
              <a:rPr lang="fr-FR" b="1" dirty="0"/>
              <a:t>DISTINCT </a:t>
            </a:r>
            <a:r>
              <a:rPr lang="fr-FR" b="1" dirty="0" err="1"/>
              <a:t>numVoyage</a:t>
            </a:r>
            <a:r>
              <a:rPr lang="fr-FR" b="1" dirty="0"/>
              <a:t> FROM Etape WHERE </a:t>
            </a:r>
            <a:r>
              <a:rPr lang="fr-FR" b="1" dirty="0" err="1"/>
              <a:t>numVille</a:t>
            </a:r>
            <a:r>
              <a:rPr lang="fr-FR" b="1" dirty="0"/>
              <a:t> </a:t>
            </a:r>
            <a:r>
              <a:rPr lang="fr-FR" b="1" dirty="0">
                <a:solidFill>
                  <a:schemeClr val="accent1"/>
                </a:solidFill>
              </a:rPr>
              <a:t>IN</a:t>
            </a:r>
            <a:r>
              <a:rPr lang="fr-FR" b="1" dirty="0"/>
              <a:t> (SELECT </a:t>
            </a:r>
            <a:r>
              <a:rPr lang="fr-FR" b="1" dirty="0" err="1"/>
              <a:t>numVille</a:t>
            </a:r>
            <a:r>
              <a:rPr lang="fr-FR" b="1" dirty="0"/>
              <a:t> FROM Etape WHERE </a:t>
            </a:r>
            <a:r>
              <a:rPr lang="fr-FR" b="1" dirty="0" err="1"/>
              <a:t>numVoyage</a:t>
            </a:r>
            <a:r>
              <a:rPr lang="fr-FR" b="1" dirty="0"/>
              <a:t> = 4)</a:t>
            </a:r>
          </a:p>
        </p:txBody>
      </p:sp>
    </p:spTree>
    <p:extLst>
      <p:ext uri="{BB962C8B-B14F-4D97-AF65-F5344CB8AC3E}">
        <p14:creationId xmlns:p14="http://schemas.microsoft.com/office/powerpoint/2010/main" xmlns="" val="23692156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Group by dans un sous select</a:t>
            </a:r>
            <a:endParaRPr lang="fr-FR" dirty="0"/>
          </a:p>
        </p:txBody>
      </p:sp>
      <p:sp>
        <p:nvSpPr>
          <p:cNvPr id="3" name="Espace réservé du contenu 2"/>
          <p:cNvSpPr>
            <a:spLocks noGrp="1"/>
          </p:cNvSpPr>
          <p:nvPr>
            <p:ph idx="1"/>
          </p:nvPr>
        </p:nvSpPr>
        <p:spPr/>
        <p:txBody>
          <a:bodyPr/>
          <a:lstStyle/>
          <a:p>
            <a:r>
              <a:rPr lang="fr-FR" dirty="0"/>
              <a:t>Nombre de voyages dont la durée totale est de moins de 10 jours </a:t>
            </a:r>
            <a:r>
              <a:rPr lang="fr-FR" b="1" dirty="0"/>
              <a:t>SELECT COUNT(*) FROM Voyage WHERE </a:t>
            </a:r>
            <a:r>
              <a:rPr lang="fr-FR" b="1" dirty="0" err="1"/>
              <a:t>numVoyage</a:t>
            </a:r>
            <a:r>
              <a:rPr lang="fr-FR" b="1" dirty="0"/>
              <a:t> </a:t>
            </a:r>
            <a:r>
              <a:rPr lang="fr-FR" b="1" dirty="0">
                <a:solidFill>
                  <a:schemeClr val="accent1"/>
                </a:solidFill>
              </a:rPr>
              <a:t>IN</a:t>
            </a:r>
            <a:r>
              <a:rPr lang="fr-FR" b="1" dirty="0"/>
              <a:t> (SELECT </a:t>
            </a:r>
            <a:r>
              <a:rPr lang="fr-FR" b="1" dirty="0" err="1"/>
              <a:t>numVoyage</a:t>
            </a:r>
            <a:r>
              <a:rPr lang="fr-FR" b="1" dirty="0"/>
              <a:t> FROM Etape GROUP BY </a:t>
            </a:r>
            <a:r>
              <a:rPr lang="fr-FR" b="1" dirty="0" err="1"/>
              <a:t>numVoyage</a:t>
            </a:r>
            <a:r>
              <a:rPr lang="fr-FR" b="1" dirty="0"/>
              <a:t> HAVING SUM(</a:t>
            </a:r>
            <a:r>
              <a:rPr lang="fr-FR" b="1" dirty="0" err="1"/>
              <a:t>duree</a:t>
            </a:r>
            <a:r>
              <a:rPr lang="fr-FR" b="1" dirty="0"/>
              <a:t>) &lt; 10)</a:t>
            </a:r>
          </a:p>
        </p:txBody>
      </p:sp>
    </p:spTree>
    <p:extLst>
      <p:ext uri="{BB962C8B-B14F-4D97-AF65-F5344CB8AC3E}">
        <p14:creationId xmlns:p14="http://schemas.microsoft.com/office/powerpoint/2010/main" xmlns="" val="19135705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Requête imbriquée avec NOT IN</a:t>
            </a:r>
            <a:endParaRPr lang="fr-FR" dirty="0"/>
          </a:p>
        </p:txBody>
      </p:sp>
      <p:sp>
        <p:nvSpPr>
          <p:cNvPr id="3" name="Espace réservé du contenu 2"/>
          <p:cNvSpPr>
            <a:spLocks noGrp="1"/>
          </p:cNvSpPr>
          <p:nvPr>
            <p:ph idx="1"/>
          </p:nvPr>
        </p:nvSpPr>
        <p:spPr/>
        <p:txBody>
          <a:bodyPr/>
          <a:lstStyle/>
          <a:p>
            <a:r>
              <a:rPr lang="fr-FR" dirty="0"/>
              <a:t>Numéros des voyages dont il n’y a pas eu de départs après le mois de septembre 2014 </a:t>
            </a:r>
            <a:endParaRPr lang="fr-FR" dirty="0" smtClean="0"/>
          </a:p>
          <a:p>
            <a:r>
              <a:rPr lang="fr-FR" b="1" dirty="0" smtClean="0"/>
              <a:t>SELECT </a:t>
            </a:r>
            <a:r>
              <a:rPr lang="fr-FR" b="1" dirty="0" err="1"/>
              <a:t>numVoyage</a:t>
            </a:r>
            <a:r>
              <a:rPr lang="fr-FR" b="1" dirty="0"/>
              <a:t> FROM Voyage WHERE </a:t>
            </a:r>
            <a:r>
              <a:rPr lang="fr-FR" b="1" dirty="0" err="1"/>
              <a:t>numVoyage</a:t>
            </a:r>
            <a:r>
              <a:rPr lang="fr-FR" b="1" dirty="0"/>
              <a:t> </a:t>
            </a:r>
            <a:r>
              <a:rPr lang="fr-FR" b="1" dirty="0" smtClean="0">
                <a:solidFill>
                  <a:schemeClr val="accent1"/>
                </a:solidFill>
              </a:rPr>
              <a:t>NOT IN </a:t>
            </a:r>
            <a:r>
              <a:rPr lang="fr-FR" b="1" dirty="0" smtClean="0"/>
              <a:t>(</a:t>
            </a:r>
            <a:r>
              <a:rPr lang="fr-FR" b="1" dirty="0"/>
              <a:t>SELECT </a:t>
            </a:r>
            <a:r>
              <a:rPr lang="fr-FR" b="1" dirty="0" err="1"/>
              <a:t>numVoyage</a:t>
            </a:r>
            <a:r>
              <a:rPr lang="fr-FR" b="1" dirty="0"/>
              <a:t> FROM Tarif WHERE </a:t>
            </a:r>
            <a:r>
              <a:rPr lang="fr-FR" b="1" dirty="0" err="1"/>
              <a:t>dateDeb</a:t>
            </a:r>
            <a:r>
              <a:rPr lang="fr-FR" b="1" dirty="0"/>
              <a:t> &gt; '30-09-14')</a:t>
            </a:r>
          </a:p>
        </p:txBody>
      </p:sp>
    </p:spTree>
    <p:extLst>
      <p:ext uri="{BB962C8B-B14F-4D97-AF65-F5344CB8AC3E}">
        <p14:creationId xmlns:p14="http://schemas.microsoft.com/office/powerpoint/2010/main" xmlns="" val="37641120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Extension SQL2</a:t>
            </a:r>
            <a:endParaRPr lang="fr-FR" dirty="0"/>
          </a:p>
        </p:txBody>
      </p:sp>
      <p:sp>
        <p:nvSpPr>
          <p:cNvPr id="3" name="Espace réservé du contenu 2"/>
          <p:cNvSpPr>
            <a:spLocks noGrp="1"/>
          </p:cNvSpPr>
          <p:nvPr>
            <p:ph idx="1"/>
          </p:nvPr>
        </p:nvSpPr>
        <p:spPr/>
        <p:txBody>
          <a:bodyPr/>
          <a:lstStyle/>
          <a:p>
            <a:r>
              <a:rPr lang="fr-FR" dirty="0" smtClean="0"/>
              <a:t>Les lignes résultats peuvent être des listes d’attributs</a:t>
            </a:r>
          </a:p>
          <a:p>
            <a:r>
              <a:rPr lang="fr-FR" b="1" dirty="0"/>
              <a:t>SELECT DISTINCT </a:t>
            </a:r>
            <a:r>
              <a:rPr lang="fr-FR" b="1" dirty="0" err="1"/>
              <a:t>numVoyage</a:t>
            </a:r>
            <a:r>
              <a:rPr lang="fr-FR" b="1" dirty="0"/>
              <a:t>, </a:t>
            </a:r>
            <a:r>
              <a:rPr lang="fr-FR" b="1" dirty="0" err="1"/>
              <a:t>numVille</a:t>
            </a:r>
            <a:r>
              <a:rPr lang="fr-FR" b="1" dirty="0"/>
              <a:t> FROM Etape WHERE </a:t>
            </a:r>
            <a:r>
              <a:rPr lang="fr-FR" b="1" dirty="0">
                <a:solidFill>
                  <a:schemeClr val="accent1"/>
                </a:solidFill>
              </a:rPr>
              <a:t>(</a:t>
            </a:r>
            <a:r>
              <a:rPr lang="fr-FR" b="1" dirty="0" err="1">
                <a:solidFill>
                  <a:schemeClr val="accent1"/>
                </a:solidFill>
              </a:rPr>
              <a:t>numVille</a:t>
            </a:r>
            <a:r>
              <a:rPr lang="fr-FR" b="1" dirty="0">
                <a:solidFill>
                  <a:schemeClr val="accent1"/>
                </a:solidFill>
              </a:rPr>
              <a:t>, </a:t>
            </a:r>
            <a:r>
              <a:rPr lang="fr-FR" b="1" dirty="0" err="1">
                <a:solidFill>
                  <a:schemeClr val="accent1"/>
                </a:solidFill>
              </a:rPr>
              <a:t>duree</a:t>
            </a:r>
            <a:r>
              <a:rPr lang="fr-FR" b="1" dirty="0">
                <a:solidFill>
                  <a:schemeClr val="accent1"/>
                </a:solidFill>
              </a:rPr>
              <a:t>) = </a:t>
            </a:r>
            <a:r>
              <a:rPr lang="fr-FR" b="1" dirty="0"/>
              <a:t>(SELECT </a:t>
            </a:r>
            <a:r>
              <a:rPr lang="fr-FR" b="1" dirty="0" err="1"/>
              <a:t>numVille</a:t>
            </a:r>
            <a:r>
              <a:rPr lang="fr-FR" b="1" dirty="0"/>
              <a:t>, </a:t>
            </a:r>
            <a:r>
              <a:rPr lang="fr-FR" b="1" dirty="0" err="1"/>
              <a:t>duree</a:t>
            </a:r>
            <a:r>
              <a:rPr lang="fr-FR" b="1" dirty="0"/>
              <a:t> FROM Etape WHERE </a:t>
            </a:r>
            <a:r>
              <a:rPr lang="fr-FR" b="1" dirty="0" err="1"/>
              <a:t>numOrdre</a:t>
            </a:r>
            <a:r>
              <a:rPr lang="fr-FR" b="1" dirty="0"/>
              <a:t> = 1 AND </a:t>
            </a:r>
            <a:r>
              <a:rPr lang="fr-FR" b="1" dirty="0" err="1"/>
              <a:t>numVoyage</a:t>
            </a:r>
            <a:r>
              <a:rPr lang="fr-FR" b="1" dirty="0"/>
              <a:t> = 10)</a:t>
            </a:r>
          </a:p>
        </p:txBody>
      </p:sp>
    </p:spTree>
    <p:extLst>
      <p:ext uri="{BB962C8B-B14F-4D97-AF65-F5344CB8AC3E}">
        <p14:creationId xmlns:p14="http://schemas.microsoft.com/office/powerpoint/2010/main" xmlns="" val="9181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LMD</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354842" y="1588304"/>
            <a:ext cx="8128379" cy="4163316"/>
          </a:xfrm>
          <a:prstGeom prst="rect">
            <a:avLst/>
          </a:prstGeom>
        </p:spPr>
      </p:pic>
    </p:spTree>
    <p:extLst>
      <p:ext uri="{BB962C8B-B14F-4D97-AF65-F5344CB8AC3E}">
        <p14:creationId xmlns:p14="http://schemas.microsoft.com/office/powerpoint/2010/main" xmlns="" val="1243012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Opérateur </a:t>
            </a:r>
            <a:r>
              <a:rPr lang="fr-FR" dirty="0" err="1" smtClean="0"/>
              <a:t>Exists</a:t>
            </a:r>
            <a:r>
              <a:rPr lang="fr-FR" dirty="0" smtClean="0"/>
              <a:t> </a:t>
            </a:r>
            <a:endParaRPr lang="fr-FR" dirty="0"/>
          </a:p>
        </p:txBody>
      </p:sp>
      <p:sp>
        <p:nvSpPr>
          <p:cNvPr id="3" name="Espace réservé du contenu 2"/>
          <p:cNvSpPr>
            <a:spLocks noGrp="1"/>
          </p:cNvSpPr>
          <p:nvPr>
            <p:ph idx="1"/>
          </p:nvPr>
        </p:nvSpPr>
        <p:spPr/>
        <p:txBody>
          <a:bodyPr/>
          <a:lstStyle/>
          <a:p>
            <a:r>
              <a:rPr lang="fr-FR" dirty="0"/>
              <a:t>Cet opérateur permet de construire un prédicat évalué à vrai si la sous-requête </a:t>
            </a:r>
            <a:r>
              <a:rPr lang="fr-FR" dirty="0" smtClean="0"/>
              <a:t>renvoie </a:t>
            </a:r>
            <a:r>
              <a:rPr lang="fr-FR" dirty="0"/>
              <a:t>au moins une </a:t>
            </a:r>
            <a:r>
              <a:rPr lang="fr-FR" dirty="0" smtClean="0"/>
              <a:t>ligne</a:t>
            </a:r>
          </a:p>
          <a:p>
            <a:r>
              <a:rPr lang="fr-FR" dirty="0"/>
              <a:t>Numéros des voyages qui font au moins 6 </a:t>
            </a:r>
            <a:r>
              <a:rPr lang="fr-FR" dirty="0" smtClean="0"/>
              <a:t>étapes</a:t>
            </a:r>
          </a:p>
          <a:p>
            <a:r>
              <a:rPr lang="fr-FR" b="1" dirty="0" smtClean="0"/>
              <a:t> </a:t>
            </a:r>
            <a:r>
              <a:rPr lang="fr-FR" b="1" dirty="0"/>
              <a:t>SELECT </a:t>
            </a:r>
            <a:r>
              <a:rPr lang="fr-FR" b="1" dirty="0" err="1"/>
              <a:t>numVoyage</a:t>
            </a:r>
            <a:r>
              <a:rPr lang="fr-FR" b="1" dirty="0"/>
              <a:t> FROM Voyage V WHERE </a:t>
            </a:r>
            <a:r>
              <a:rPr lang="fr-FR" b="1" dirty="0">
                <a:solidFill>
                  <a:schemeClr val="accent1"/>
                </a:solidFill>
              </a:rPr>
              <a:t>EXISTS</a:t>
            </a:r>
            <a:r>
              <a:rPr lang="fr-FR" b="1" dirty="0"/>
              <a:t> (SELECT * FROM Etape E WHERE </a:t>
            </a:r>
            <a:r>
              <a:rPr lang="fr-FR" b="1" dirty="0" err="1"/>
              <a:t>numOrdre</a:t>
            </a:r>
            <a:r>
              <a:rPr lang="fr-FR" b="1" dirty="0"/>
              <a:t> = 6 AND </a:t>
            </a:r>
            <a:r>
              <a:rPr lang="fr-FR" b="1" dirty="0" err="1"/>
              <a:t>E.numVoyage</a:t>
            </a:r>
            <a:r>
              <a:rPr lang="fr-FR" b="1" dirty="0"/>
              <a:t> = </a:t>
            </a:r>
            <a:r>
              <a:rPr lang="fr-FR" b="1" dirty="0" err="1" smtClean="0"/>
              <a:t>V.numVoyage</a:t>
            </a:r>
            <a:r>
              <a:rPr lang="fr-FR" b="1" dirty="0" smtClean="0"/>
              <a:t>)</a:t>
            </a:r>
          </a:p>
        </p:txBody>
      </p:sp>
    </p:spTree>
    <p:extLst>
      <p:ext uri="{BB962C8B-B14F-4D97-AF65-F5344CB8AC3E}">
        <p14:creationId xmlns:p14="http://schemas.microsoft.com/office/powerpoint/2010/main" xmlns="" val="25668014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a:t>Numéros des voyages qui font moins de 6 étapes </a:t>
            </a:r>
            <a:endParaRPr lang="fr-FR" dirty="0" smtClean="0"/>
          </a:p>
          <a:p>
            <a:r>
              <a:rPr lang="fr-FR" b="1" dirty="0" smtClean="0"/>
              <a:t>SELECT </a:t>
            </a:r>
            <a:r>
              <a:rPr lang="fr-FR" b="1" dirty="0" err="1"/>
              <a:t>numVoyage</a:t>
            </a:r>
            <a:r>
              <a:rPr lang="fr-FR" b="1" dirty="0"/>
              <a:t> FROM Voyage V WHERE </a:t>
            </a:r>
            <a:r>
              <a:rPr lang="fr-FR" b="1" dirty="0">
                <a:solidFill>
                  <a:schemeClr val="accent1"/>
                </a:solidFill>
              </a:rPr>
              <a:t>NOT EXISTS </a:t>
            </a:r>
            <a:r>
              <a:rPr lang="fr-FR" b="1" dirty="0"/>
              <a:t>(SELECT </a:t>
            </a:r>
            <a:r>
              <a:rPr lang="fr-FR" b="1" dirty="0" smtClean="0"/>
              <a:t>* </a:t>
            </a:r>
            <a:r>
              <a:rPr lang="fr-FR" b="1" dirty="0"/>
              <a:t>FROM Etape E WHERE </a:t>
            </a:r>
            <a:r>
              <a:rPr lang="fr-FR" b="1" dirty="0" err="1"/>
              <a:t>numOrdre</a:t>
            </a:r>
            <a:r>
              <a:rPr lang="fr-FR" b="1" dirty="0"/>
              <a:t> = 6 AND </a:t>
            </a:r>
            <a:r>
              <a:rPr lang="fr-FR" b="1" dirty="0" err="1"/>
              <a:t>E.numVoyage</a:t>
            </a:r>
            <a:r>
              <a:rPr lang="fr-FR" b="1" dirty="0"/>
              <a:t> = </a:t>
            </a:r>
            <a:r>
              <a:rPr lang="fr-FR" b="1" dirty="0" err="1"/>
              <a:t>V.numVoyage</a:t>
            </a:r>
            <a:r>
              <a:rPr lang="fr-FR" b="1" dirty="0"/>
              <a:t>) </a:t>
            </a:r>
          </a:p>
        </p:txBody>
      </p:sp>
    </p:spTree>
    <p:extLst>
      <p:ext uri="{BB962C8B-B14F-4D97-AF65-F5344CB8AC3E}">
        <p14:creationId xmlns:p14="http://schemas.microsoft.com/office/powerpoint/2010/main" xmlns="" val="30163252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xmlns="" val="1823602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Création d’une base de données</a:t>
            </a:r>
            <a:endParaRPr lang="fr-FR" dirty="0"/>
          </a:p>
        </p:txBody>
      </p:sp>
      <p:sp>
        <p:nvSpPr>
          <p:cNvPr id="3" name="Espace réservé du contenu 2"/>
          <p:cNvSpPr>
            <a:spLocks noGrp="1"/>
          </p:cNvSpPr>
          <p:nvPr>
            <p:ph idx="1"/>
          </p:nvPr>
        </p:nvSpPr>
        <p:spPr/>
        <p:txBody>
          <a:bodyPr/>
          <a:lstStyle/>
          <a:p>
            <a:r>
              <a:rPr lang="fr-FR" dirty="0"/>
              <a:t>Pour créer une base de données qui sera appelé « </a:t>
            </a:r>
            <a:r>
              <a:rPr lang="fr-FR" dirty="0" err="1"/>
              <a:t>ma_base</a:t>
            </a:r>
            <a:r>
              <a:rPr lang="fr-FR" dirty="0"/>
              <a:t> » il suffit d’utiliser la requête suivante qui est très simple</a:t>
            </a:r>
            <a:r>
              <a:rPr lang="fr-FR" dirty="0" smtClean="0"/>
              <a:t>:</a:t>
            </a:r>
          </a:p>
          <a:p>
            <a:endParaRPr lang="fr-FR" dirty="0"/>
          </a:p>
        </p:txBody>
      </p:sp>
      <p:pic>
        <p:nvPicPr>
          <p:cNvPr id="5" name="Image 4"/>
          <p:cNvPicPr>
            <a:picLocks noChangeAspect="1"/>
          </p:cNvPicPr>
          <p:nvPr/>
        </p:nvPicPr>
        <p:blipFill>
          <a:blip r:embed="rId2" cstate="print"/>
          <a:stretch>
            <a:fillRect/>
          </a:stretch>
        </p:blipFill>
        <p:spPr>
          <a:xfrm>
            <a:off x="3433762" y="3124200"/>
            <a:ext cx="5324475" cy="609600"/>
          </a:xfrm>
          <a:prstGeom prst="rect">
            <a:avLst/>
          </a:prstGeom>
        </p:spPr>
      </p:pic>
      <p:pic>
        <p:nvPicPr>
          <p:cNvPr id="6" name="Image 5"/>
          <p:cNvPicPr>
            <a:picLocks noChangeAspect="1"/>
          </p:cNvPicPr>
          <p:nvPr/>
        </p:nvPicPr>
        <p:blipFill>
          <a:blip r:embed="rId3" cstate="print"/>
          <a:stretch>
            <a:fillRect/>
          </a:stretch>
        </p:blipFill>
        <p:spPr>
          <a:xfrm>
            <a:off x="3433762" y="4374356"/>
            <a:ext cx="5295900" cy="581025"/>
          </a:xfrm>
          <a:prstGeom prst="rect">
            <a:avLst/>
          </a:prstGeom>
        </p:spPr>
      </p:pic>
    </p:spTree>
    <p:extLst>
      <p:ext uri="{BB962C8B-B14F-4D97-AF65-F5344CB8AC3E}">
        <p14:creationId xmlns:p14="http://schemas.microsoft.com/office/powerpoint/2010/main" xmlns="" val="260166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just"/>
            <a:r>
              <a:rPr lang="fr-FR" dirty="0"/>
              <a:t>Dans le standard SQL la commande CREATE DATABASE n’existe normalement pas. En conséquent il revient de vérifier la documentation des différents SGBD pour vérifier les syntaxes possibles pour définir des options. Ces options permettent selon les cas, de définir les jeux de caractères, le propriétaire de la base ou même les limites de connexion.</a:t>
            </a:r>
          </a:p>
        </p:txBody>
      </p:sp>
    </p:spTree>
    <p:extLst>
      <p:ext uri="{BB962C8B-B14F-4D97-AF65-F5344CB8AC3E}">
        <p14:creationId xmlns:p14="http://schemas.microsoft.com/office/powerpoint/2010/main" xmlns="" val="193962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Suppression d’une base de données</a:t>
            </a:r>
            <a:endParaRPr lang="fr-FR" dirty="0"/>
          </a:p>
        </p:txBody>
      </p:sp>
      <p:pic>
        <p:nvPicPr>
          <p:cNvPr id="4" name="Espace réservé du contenu 3"/>
          <p:cNvPicPr>
            <a:picLocks noGrp="1" noChangeAspect="1"/>
          </p:cNvPicPr>
          <p:nvPr>
            <p:ph idx="1"/>
          </p:nvPr>
        </p:nvPicPr>
        <p:blipFill>
          <a:blip r:embed="rId2" cstate="print"/>
          <a:stretch>
            <a:fillRect/>
          </a:stretch>
        </p:blipFill>
        <p:spPr>
          <a:xfrm>
            <a:off x="2452403" y="2094019"/>
            <a:ext cx="5267325" cy="457200"/>
          </a:xfrm>
          <a:prstGeom prst="rect">
            <a:avLst/>
          </a:prstGeom>
        </p:spPr>
      </p:pic>
      <p:pic>
        <p:nvPicPr>
          <p:cNvPr id="5" name="Image 4"/>
          <p:cNvPicPr>
            <a:picLocks noChangeAspect="1"/>
          </p:cNvPicPr>
          <p:nvPr/>
        </p:nvPicPr>
        <p:blipFill>
          <a:blip r:embed="rId3" cstate="print"/>
          <a:stretch>
            <a:fillRect/>
          </a:stretch>
        </p:blipFill>
        <p:spPr>
          <a:xfrm>
            <a:off x="2423828" y="3503494"/>
            <a:ext cx="5295900" cy="533400"/>
          </a:xfrm>
          <a:prstGeom prst="rect">
            <a:avLst/>
          </a:prstGeom>
        </p:spPr>
      </p:pic>
    </p:spTree>
    <p:extLst>
      <p:ext uri="{BB962C8B-B14F-4D97-AF65-F5344CB8AC3E}">
        <p14:creationId xmlns:p14="http://schemas.microsoft.com/office/powerpoint/2010/main" xmlns="" val="402244529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2681</TotalTime>
  <Words>1048</Words>
  <Application>Microsoft Office PowerPoint</Application>
  <PresentationFormat>Personnalisé</PresentationFormat>
  <Paragraphs>110</Paragraphs>
  <Slides>62</Slides>
  <Notes>1</Notes>
  <HiddenSlides>0</HiddenSlides>
  <MMClips>0</MMClips>
  <ScaleCrop>false</ScaleCrop>
  <HeadingPairs>
    <vt:vector size="4" baseType="variant">
      <vt:variant>
        <vt:lpstr>Thème</vt:lpstr>
      </vt:variant>
      <vt:variant>
        <vt:i4>1</vt:i4>
      </vt:variant>
      <vt:variant>
        <vt:lpstr>Titres des diapositives</vt:lpstr>
      </vt:variant>
      <vt:variant>
        <vt:i4>62</vt:i4>
      </vt:variant>
    </vt:vector>
  </HeadingPairs>
  <TitlesOfParts>
    <vt:vector size="63" baseType="lpstr">
      <vt:lpstr>Thème Office</vt:lpstr>
      <vt:lpstr>Langage SQL</vt:lpstr>
      <vt:lpstr>Objectifs </vt:lpstr>
      <vt:lpstr>Origine </vt:lpstr>
      <vt:lpstr>Caractéristiques du SQL</vt:lpstr>
      <vt:lpstr>Principales instructions </vt:lpstr>
      <vt:lpstr>LMD</vt:lpstr>
      <vt:lpstr>Création d’une base de données</vt:lpstr>
      <vt:lpstr>Diapositive 8</vt:lpstr>
      <vt:lpstr>Suppression d’une base de données</vt:lpstr>
      <vt:lpstr>Création de table</vt:lpstr>
      <vt:lpstr>Diapositive 11</vt:lpstr>
      <vt:lpstr>Diapositive 12</vt:lpstr>
      <vt:lpstr>Suppression de table</vt:lpstr>
      <vt:lpstr>Format des requêtes </vt:lpstr>
      <vt:lpstr>Exemples de requêtes simples</vt:lpstr>
      <vt:lpstr>Elimination des doublons</vt:lpstr>
      <vt:lpstr>Sélection de colonnes (clause where)</vt:lpstr>
      <vt:lpstr>Exemples </vt:lpstr>
      <vt:lpstr>Opérations possibles</vt:lpstr>
      <vt:lpstr>Utilisation des opérateurs</vt:lpstr>
      <vt:lpstr>Utilisation des opérateurs</vt:lpstr>
      <vt:lpstr>Combinaison sélection et Projection</vt:lpstr>
      <vt:lpstr>Exemples de requêtes simples</vt:lpstr>
      <vt:lpstr>Diapositive 24</vt:lpstr>
      <vt:lpstr>Diapositive 25</vt:lpstr>
      <vt:lpstr>Clauses Tri</vt:lpstr>
      <vt:lpstr>Diapositive 27</vt:lpstr>
      <vt:lpstr>Diapositive 28</vt:lpstr>
      <vt:lpstr>Diapositive 29</vt:lpstr>
      <vt:lpstr>Alter</vt:lpstr>
      <vt:lpstr>Diapositive 31</vt:lpstr>
      <vt:lpstr>Diapositive 32</vt:lpstr>
      <vt:lpstr>Diapositive 33</vt:lpstr>
      <vt:lpstr>Diapositive 34</vt:lpstr>
      <vt:lpstr>Truncate </vt:lpstr>
      <vt:lpstr>Truncate </vt:lpstr>
      <vt:lpstr>Rename </vt:lpstr>
      <vt:lpstr>Clés primaires et étrangères</vt:lpstr>
      <vt:lpstr>Diapositive 39</vt:lpstr>
      <vt:lpstr>Diapositive 40</vt:lpstr>
      <vt:lpstr>Fonctions de calcul</vt:lpstr>
      <vt:lpstr>Order BY</vt:lpstr>
      <vt:lpstr>Les vues</vt:lpstr>
      <vt:lpstr>Diapositive 44</vt:lpstr>
      <vt:lpstr>Diapositive 45</vt:lpstr>
      <vt:lpstr>Intérêt des vues</vt:lpstr>
      <vt:lpstr>Supprimer </vt:lpstr>
      <vt:lpstr>Requêtes imbriquées</vt:lpstr>
      <vt:lpstr>Diapositive 49</vt:lpstr>
      <vt:lpstr>Requête imbriquée renvoyant une seule ligne</vt:lpstr>
      <vt:lpstr>Diapositive 51</vt:lpstr>
      <vt:lpstr>Diapositive 52</vt:lpstr>
      <vt:lpstr>Diapositive 53</vt:lpstr>
      <vt:lpstr>Requête imbriquée renvoyant plusieurs lignes</vt:lpstr>
      <vt:lpstr>Diapositive 55</vt:lpstr>
      <vt:lpstr>Diapositive 56</vt:lpstr>
      <vt:lpstr>Group by dans un sous select</vt:lpstr>
      <vt:lpstr>Requête imbriquée avec NOT IN</vt:lpstr>
      <vt:lpstr>Extension SQL2</vt:lpstr>
      <vt:lpstr>Opérateur Exists </vt:lpstr>
      <vt:lpstr>Diapositive 61</vt:lpstr>
      <vt:lpstr>Diapositive 62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Langage SQL</dc:title>
  <dc:creator>fati</dc:creator>
  <cp:lastModifiedBy>hp</cp:lastModifiedBy>
  <cp:revision>78</cp:revision>
  <dcterms:created xsi:type="dcterms:W3CDTF">2015-12-07T12:49:40Z</dcterms:created>
  <dcterms:modified xsi:type="dcterms:W3CDTF">2018-03-25T23:21:56Z</dcterms:modified>
</cp:coreProperties>
</file>